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5.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6.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7.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1" r:id="rId2"/>
    <p:sldMasterId id="2147483687" r:id="rId3"/>
    <p:sldMasterId id="2147483694" r:id="rId4"/>
    <p:sldMasterId id="2147483702" r:id="rId5"/>
    <p:sldMasterId id="2147483707" r:id="rId6"/>
  </p:sldMasterIdLst>
  <p:notesMasterIdLst>
    <p:notesMasterId r:id="rId35"/>
  </p:notesMasterIdLst>
  <p:sldIdLst>
    <p:sldId id="383" r:id="rId7"/>
    <p:sldId id="384" r:id="rId8"/>
    <p:sldId id="387" r:id="rId9"/>
    <p:sldId id="390" r:id="rId10"/>
    <p:sldId id="391" r:id="rId11"/>
    <p:sldId id="392" r:id="rId12"/>
    <p:sldId id="393" r:id="rId13"/>
    <p:sldId id="394" r:id="rId14"/>
    <p:sldId id="395" r:id="rId15"/>
    <p:sldId id="397" r:id="rId16"/>
    <p:sldId id="398" r:id="rId17"/>
    <p:sldId id="418" r:id="rId18"/>
    <p:sldId id="401" r:id="rId19"/>
    <p:sldId id="402" r:id="rId20"/>
    <p:sldId id="404" r:id="rId21"/>
    <p:sldId id="405" r:id="rId22"/>
    <p:sldId id="406" r:id="rId23"/>
    <p:sldId id="407" r:id="rId24"/>
    <p:sldId id="408" r:id="rId25"/>
    <p:sldId id="409" r:id="rId26"/>
    <p:sldId id="410" r:id="rId27"/>
    <p:sldId id="411" r:id="rId28"/>
    <p:sldId id="412" r:id="rId29"/>
    <p:sldId id="413" r:id="rId30"/>
    <p:sldId id="414" r:id="rId31"/>
    <p:sldId id="415" r:id="rId32"/>
    <p:sldId id="419" r:id="rId33"/>
    <p:sldId id="416" r:id="rId34"/>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F6E"/>
    <a:srgbClr val="7CB63B"/>
    <a:srgbClr val="173379"/>
    <a:srgbClr val="FF9999"/>
    <a:srgbClr val="0C649D"/>
    <a:srgbClr val="EAF3FA"/>
    <a:srgbClr val="E1EDF7"/>
    <a:srgbClr val="C8DDF1"/>
    <a:srgbClr val="F2F2F2"/>
    <a:srgbClr val="66A3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11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3" Type="http://schemas.openxmlformats.org/officeDocument/2006/relationships/oleObject" Target="file:///\\VM-FS-02\Human%20Resources\LHAnderson\2024-2025\WDES\Pay%20Clustering.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0.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1.xlsx"/></Relationships>
</file>

<file path=ppt/charts/_rels/chart17.xml.rels><?xml version="1.0" encoding="UTF-8" standalone="yes"?>
<Relationships xmlns="http://schemas.openxmlformats.org/package/2006/relationships"><Relationship Id="rId3" Type="http://schemas.openxmlformats.org/officeDocument/2006/relationships/oleObject" Target="file:///\\VM-FS-02\Human%20Resources\LHAnderson\2024-2025\WDES\Pay%20Clustering.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VM-FS-02\Human%20Resources\LHAnderson\2024-2025\WDES\Pay%20Clustering.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VM-FS-02\Human%20Resources\LHAnderson\2024-2025\WDES\Pay%20Clustering.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oleObject" Target="file:///\\VM-FS-02\Human%20Resources\LHAnderson\2024-2025\WDES\Pay%20Clustering.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Overall!$B$2</c:f>
              <c:strCache>
                <c:ptCount val="1"/>
                <c:pt idx="0">
                  <c:v>2024</c:v>
                </c:pt>
              </c:strCache>
            </c:strRef>
          </c:tx>
          <c:spPr>
            <a:solidFill>
              <a:schemeClr val="accent6">
                <a:tint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C00000"/>
                </a:solidFill>
                <a:prstDash val="sysDot"/>
              </a:ln>
              <a:effectLst/>
            </c:spPr>
            <c:trendlineType val="linear"/>
            <c:dispRSqr val="0"/>
            <c:dispEq val="0"/>
          </c:trendline>
          <c:cat>
            <c:strRef>
              <c:f>Overall!$A$3:$A$5</c:f>
              <c:strCache>
                <c:ptCount val="3"/>
                <c:pt idx="0">
                  <c:v>Disabled</c:v>
                </c:pt>
                <c:pt idx="1">
                  <c:v>non-disabled</c:v>
                </c:pt>
                <c:pt idx="2">
                  <c:v>Disability unknown</c:v>
                </c:pt>
              </c:strCache>
            </c:strRef>
          </c:cat>
          <c:val>
            <c:numRef>
              <c:f>Overall!$B$3:$B$5</c:f>
              <c:numCache>
                <c:formatCode>General</c:formatCode>
                <c:ptCount val="3"/>
                <c:pt idx="0">
                  <c:v>79</c:v>
                </c:pt>
                <c:pt idx="1">
                  <c:v>1066</c:v>
                </c:pt>
                <c:pt idx="2">
                  <c:v>39</c:v>
                </c:pt>
              </c:numCache>
            </c:numRef>
          </c:val>
          <c:extLst>
            <c:ext xmlns:c16="http://schemas.microsoft.com/office/drawing/2014/chart" uri="{C3380CC4-5D6E-409C-BE32-E72D297353CC}">
              <c16:uniqueId val="{00000000-DDA9-4768-9860-4D80517E01B3}"/>
            </c:ext>
          </c:extLst>
        </c:ser>
        <c:ser>
          <c:idx val="1"/>
          <c:order val="1"/>
          <c:tx>
            <c:strRef>
              <c:f>Overall!$C$2</c:f>
              <c:strCache>
                <c:ptCount val="1"/>
                <c:pt idx="0">
                  <c:v>2023</c:v>
                </c:pt>
              </c:strCache>
            </c:strRef>
          </c:tx>
          <c:spPr>
            <a:solidFill>
              <a:schemeClr val="accent6">
                <a:tint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Overall!$A$3:$A$5</c:f>
              <c:strCache>
                <c:ptCount val="3"/>
                <c:pt idx="0">
                  <c:v>Disabled</c:v>
                </c:pt>
                <c:pt idx="1">
                  <c:v>non-disabled</c:v>
                </c:pt>
                <c:pt idx="2">
                  <c:v>Disability unknown</c:v>
                </c:pt>
              </c:strCache>
            </c:strRef>
          </c:cat>
          <c:val>
            <c:numRef>
              <c:f>Overall!$C$3:$C$5</c:f>
              <c:numCache>
                <c:formatCode>General</c:formatCode>
                <c:ptCount val="3"/>
                <c:pt idx="0">
                  <c:v>65</c:v>
                </c:pt>
                <c:pt idx="1">
                  <c:v>1013</c:v>
                </c:pt>
                <c:pt idx="2">
                  <c:v>49</c:v>
                </c:pt>
              </c:numCache>
            </c:numRef>
          </c:val>
          <c:extLst>
            <c:ext xmlns:c16="http://schemas.microsoft.com/office/drawing/2014/chart" uri="{C3380CC4-5D6E-409C-BE32-E72D297353CC}">
              <c16:uniqueId val="{00000001-DDA9-4768-9860-4D80517E01B3}"/>
            </c:ext>
          </c:extLst>
        </c:ser>
        <c:ser>
          <c:idx val="2"/>
          <c:order val="2"/>
          <c:tx>
            <c:strRef>
              <c:f>Overall!$D$2</c:f>
              <c:strCache>
                <c:ptCount val="1"/>
                <c:pt idx="0">
                  <c:v>2022</c:v>
                </c:pt>
              </c:strCache>
            </c:strRef>
          </c:tx>
          <c:spPr>
            <a:solidFill>
              <a:schemeClr val="accent6">
                <a:tint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Overall!$A$3:$A$5</c:f>
              <c:strCache>
                <c:ptCount val="3"/>
                <c:pt idx="0">
                  <c:v>Disabled</c:v>
                </c:pt>
                <c:pt idx="1">
                  <c:v>non-disabled</c:v>
                </c:pt>
                <c:pt idx="2">
                  <c:v>Disability unknown</c:v>
                </c:pt>
              </c:strCache>
            </c:strRef>
          </c:cat>
          <c:val>
            <c:numRef>
              <c:f>Overall!$D$3:$D$5</c:f>
              <c:numCache>
                <c:formatCode>General</c:formatCode>
                <c:ptCount val="3"/>
                <c:pt idx="0">
                  <c:v>59</c:v>
                </c:pt>
                <c:pt idx="1">
                  <c:v>994</c:v>
                </c:pt>
                <c:pt idx="2">
                  <c:v>47</c:v>
                </c:pt>
              </c:numCache>
            </c:numRef>
          </c:val>
          <c:extLst xmlns:c15="http://schemas.microsoft.com/office/drawing/2012/chart">
            <c:ext xmlns:c16="http://schemas.microsoft.com/office/drawing/2014/chart" uri="{C3380CC4-5D6E-409C-BE32-E72D297353CC}">
              <c16:uniqueId val="{00000002-DDA9-4768-9860-4D80517E01B3}"/>
            </c:ext>
          </c:extLst>
        </c:ser>
        <c:ser>
          <c:idx val="3"/>
          <c:order val="3"/>
          <c:tx>
            <c:strRef>
              <c:f>Overall!$E$2</c:f>
              <c:strCache>
                <c:ptCount val="1"/>
                <c:pt idx="0">
                  <c:v>2021</c:v>
                </c:pt>
              </c:strCache>
            </c:strRef>
          </c:tx>
          <c:spPr>
            <a:solidFill>
              <a:schemeClr val="accent6">
                <a:shade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Overall!$A$3:$A$5</c:f>
              <c:strCache>
                <c:ptCount val="3"/>
                <c:pt idx="0">
                  <c:v>Disabled</c:v>
                </c:pt>
                <c:pt idx="1">
                  <c:v>non-disabled</c:v>
                </c:pt>
                <c:pt idx="2">
                  <c:v>Disability unknown</c:v>
                </c:pt>
              </c:strCache>
            </c:strRef>
          </c:cat>
          <c:val>
            <c:numRef>
              <c:f>Overall!$E$3:$E$5</c:f>
              <c:numCache>
                <c:formatCode>General</c:formatCode>
                <c:ptCount val="3"/>
                <c:pt idx="0">
                  <c:v>51</c:v>
                </c:pt>
                <c:pt idx="1">
                  <c:v>977</c:v>
                </c:pt>
                <c:pt idx="2">
                  <c:v>63</c:v>
                </c:pt>
              </c:numCache>
            </c:numRef>
          </c:val>
          <c:extLst xmlns:c15="http://schemas.microsoft.com/office/drawing/2012/chart">
            <c:ext xmlns:c16="http://schemas.microsoft.com/office/drawing/2014/chart" uri="{C3380CC4-5D6E-409C-BE32-E72D297353CC}">
              <c16:uniqueId val="{00000003-DDA9-4768-9860-4D80517E01B3}"/>
            </c:ext>
          </c:extLst>
        </c:ser>
        <c:ser>
          <c:idx val="4"/>
          <c:order val="4"/>
          <c:tx>
            <c:strRef>
              <c:f>Overall!$F$2</c:f>
              <c:strCache>
                <c:ptCount val="1"/>
                <c:pt idx="0">
                  <c:v>2020</c:v>
                </c:pt>
              </c:strCache>
            </c:strRef>
          </c:tx>
          <c:spPr>
            <a:solidFill>
              <a:schemeClr val="accent6">
                <a:shade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Overall!$A$3:$A$5</c:f>
              <c:strCache>
                <c:ptCount val="3"/>
                <c:pt idx="0">
                  <c:v>Disabled</c:v>
                </c:pt>
                <c:pt idx="1">
                  <c:v>non-disabled</c:v>
                </c:pt>
                <c:pt idx="2">
                  <c:v>Disability unknown</c:v>
                </c:pt>
              </c:strCache>
            </c:strRef>
          </c:cat>
          <c:val>
            <c:numRef>
              <c:f>Overall!$F$3:$F$5</c:f>
              <c:numCache>
                <c:formatCode>General</c:formatCode>
                <c:ptCount val="3"/>
                <c:pt idx="0">
                  <c:v>54</c:v>
                </c:pt>
                <c:pt idx="1">
                  <c:v>937</c:v>
                </c:pt>
                <c:pt idx="2">
                  <c:v>85</c:v>
                </c:pt>
              </c:numCache>
            </c:numRef>
          </c:val>
          <c:extLst>
            <c:ext xmlns:c16="http://schemas.microsoft.com/office/drawing/2014/chart" uri="{C3380CC4-5D6E-409C-BE32-E72D297353CC}">
              <c16:uniqueId val="{00000004-DDA9-4768-9860-4D80517E01B3}"/>
            </c:ext>
          </c:extLst>
        </c:ser>
        <c:ser>
          <c:idx val="5"/>
          <c:order val="5"/>
          <c:tx>
            <c:strRef>
              <c:f>Overall!$G$2</c:f>
              <c:strCache>
                <c:ptCount val="1"/>
                <c:pt idx="0">
                  <c:v>2019</c:v>
                </c:pt>
              </c:strCache>
            </c:strRef>
          </c:tx>
          <c:spPr>
            <a:solidFill>
              <a:schemeClr val="accent6">
                <a:shade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Overall!$A$3:$A$5</c:f>
              <c:strCache>
                <c:ptCount val="3"/>
                <c:pt idx="0">
                  <c:v>Disabled</c:v>
                </c:pt>
                <c:pt idx="1">
                  <c:v>non-disabled</c:v>
                </c:pt>
                <c:pt idx="2">
                  <c:v>Disability unknown</c:v>
                </c:pt>
              </c:strCache>
            </c:strRef>
          </c:cat>
          <c:val>
            <c:numRef>
              <c:f>Overall!$G$3:$G$5</c:f>
              <c:numCache>
                <c:formatCode>General</c:formatCode>
                <c:ptCount val="3"/>
                <c:pt idx="0">
                  <c:v>53</c:v>
                </c:pt>
                <c:pt idx="1">
                  <c:v>796</c:v>
                </c:pt>
                <c:pt idx="2">
                  <c:v>165</c:v>
                </c:pt>
              </c:numCache>
            </c:numRef>
          </c:val>
          <c:extLst>
            <c:ext xmlns:c16="http://schemas.microsoft.com/office/drawing/2014/chart" uri="{C3380CC4-5D6E-409C-BE32-E72D297353CC}">
              <c16:uniqueId val="{00000005-DDA9-4768-9860-4D80517E01B3}"/>
            </c:ext>
          </c:extLst>
        </c:ser>
        <c:dLbls>
          <c:dLblPos val="inEnd"/>
          <c:showLegendKey val="0"/>
          <c:showVal val="1"/>
          <c:showCatName val="0"/>
          <c:showSerName val="0"/>
          <c:showPercent val="0"/>
          <c:showBubbleSize val="0"/>
        </c:dLbls>
        <c:gapWidth val="182"/>
        <c:axId val="625233944"/>
        <c:axId val="625231320"/>
        <c:extLst/>
      </c:barChart>
      <c:catAx>
        <c:axId val="625233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25231320"/>
        <c:crosses val="autoZero"/>
        <c:auto val="1"/>
        <c:lblAlgn val="ctr"/>
        <c:lblOffset val="100"/>
        <c:noMultiLvlLbl val="0"/>
      </c:catAx>
      <c:valAx>
        <c:axId val="625231320"/>
        <c:scaling>
          <c:orientation val="minMax"/>
          <c:max val="115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25233944"/>
        <c:crosses val="autoZero"/>
        <c:crossBetween val="between"/>
        <c:majorUnit val="1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Sheet4!$C$8</c:f>
              <c:strCache>
                <c:ptCount val="1"/>
                <c:pt idx="0">
                  <c:v>Disabled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Sheet4!$D$4:$I$5</c:f>
              <c:multiLvlStrCache>
                <c:ptCount val="6"/>
                <c:lvl>
                  <c:pt idx="0">
                    <c:v>2019</c:v>
                  </c:pt>
                  <c:pt idx="1">
                    <c:v>2020</c:v>
                  </c:pt>
                  <c:pt idx="2">
                    <c:v>2021</c:v>
                  </c:pt>
                  <c:pt idx="3">
                    <c:v>2022</c:v>
                  </c:pt>
                  <c:pt idx="4">
                    <c:v>2023</c:v>
                  </c:pt>
                  <c:pt idx="5">
                    <c:v>2024</c:v>
                  </c:pt>
                </c:lvl>
                <c:lvl>
                  <c:pt idx="0">
                    <c:v>Year</c:v>
                  </c:pt>
                </c:lvl>
              </c:multiLvlStrCache>
            </c:multiLvlStrRef>
          </c:cat>
          <c:val>
            <c:numRef>
              <c:f>Sheet4!$D$8:$I$8</c:f>
              <c:numCache>
                <c:formatCode>0.0%</c:formatCode>
                <c:ptCount val="6"/>
                <c:pt idx="0">
                  <c:v>0.19500000000000001</c:v>
                </c:pt>
                <c:pt idx="1">
                  <c:v>0.128</c:v>
                </c:pt>
                <c:pt idx="2">
                  <c:v>0.2</c:v>
                </c:pt>
                <c:pt idx="3">
                  <c:v>0.13500000000000001</c:v>
                </c:pt>
                <c:pt idx="4">
                  <c:v>0.14599999999999999</c:v>
                </c:pt>
                <c:pt idx="5">
                  <c:v>0.16</c:v>
                </c:pt>
              </c:numCache>
            </c:numRef>
          </c:val>
          <c:extLst>
            <c:ext xmlns:c16="http://schemas.microsoft.com/office/drawing/2014/chart" uri="{C3380CC4-5D6E-409C-BE32-E72D297353CC}">
              <c16:uniqueId val="{00000000-90AF-4433-B87D-90A9DB58552A}"/>
            </c:ext>
          </c:extLst>
        </c:ser>
        <c:ser>
          <c:idx val="1"/>
          <c:order val="1"/>
          <c:tx>
            <c:strRef>
              <c:f>Sheet4!$C$9</c:f>
              <c:strCache>
                <c:ptCount val="1"/>
                <c:pt idx="0">
                  <c:v>Non-disabled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Sheet4!$D$4:$I$5</c:f>
              <c:multiLvlStrCache>
                <c:ptCount val="6"/>
                <c:lvl>
                  <c:pt idx="0">
                    <c:v>2019</c:v>
                  </c:pt>
                  <c:pt idx="1">
                    <c:v>2020</c:v>
                  </c:pt>
                  <c:pt idx="2">
                    <c:v>2021</c:v>
                  </c:pt>
                  <c:pt idx="3">
                    <c:v>2022</c:v>
                  </c:pt>
                  <c:pt idx="4">
                    <c:v>2023</c:v>
                  </c:pt>
                  <c:pt idx="5">
                    <c:v>2024</c:v>
                  </c:pt>
                </c:lvl>
                <c:lvl>
                  <c:pt idx="0">
                    <c:v>Year</c:v>
                  </c:pt>
                </c:lvl>
              </c:multiLvlStrCache>
            </c:multiLvlStrRef>
          </c:cat>
          <c:val>
            <c:numRef>
              <c:f>Sheet4!$D$9:$I$9</c:f>
              <c:numCache>
                <c:formatCode>0.0%</c:formatCode>
                <c:ptCount val="6"/>
                <c:pt idx="0">
                  <c:v>0.10199999999999999</c:v>
                </c:pt>
                <c:pt idx="1">
                  <c:v>7.2999999999999995E-2</c:v>
                </c:pt>
                <c:pt idx="2">
                  <c:v>9.9000000000000005E-2</c:v>
                </c:pt>
                <c:pt idx="3">
                  <c:v>7.9000000000000001E-2</c:v>
                </c:pt>
                <c:pt idx="4">
                  <c:v>7.0999999999999994E-2</c:v>
                </c:pt>
                <c:pt idx="5">
                  <c:v>6.7299999999999999E-2</c:v>
                </c:pt>
              </c:numCache>
            </c:numRef>
          </c:val>
          <c:extLst>
            <c:ext xmlns:c16="http://schemas.microsoft.com/office/drawing/2014/chart" uri="{C3380CC4-5D6E-409C-BE32-E72D297353CC}">
              <c16:uniqueId val="{00000001-90AF-4433-B87D-90A9DB58552A}"/>
            </c:ext>
          </c:extLst>
        </c:ser>
        <c:dLbls>
          <c:dLblPos val="outEnd"/>
          <c:showLegendKey val="0"/>
          <c:showVal val="1"/>
          <c:showCatName val="0"/>
          <c:showSerName val="0"/>
          <c:showPercent val="0"/>
          <c:showBubbleSize val="0"/>
        </c:dLbls>
        <c:gapWidth val="219"/>
        <c:overlap val="-27"/>
        <c:axId val="813062120"/>
        <c:axId val="813064744"/>
      </c:barChart>
      <c:catAx>
        <c:axId val="81306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3064744"/>
        <c:crosses val="autoZero"/>
        <c:auto val="1"/>
        <c:lblAlgn val="ctr"/>
        <c:lblOffset val="100"/>
        <c:noMultiLvlLbl val="0"/>
      </c:catAx>
      <c:valAx>
        <c:axId val="8130647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3062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Sheet4!$C$10</c:f>
              <c:strCache>
                <c:ptCount val="1"/>
                <c:pt idx="0">
                  <c:v>Disabled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Sheet4!$D$4:$I$5</c:f>
              <c:multiLvlStrCache>
                <c:ptCount val="6"/>
                <c:lvl>
                  <c:pt idx="0">
                    <c:v>2019</c:v>
                  </c:pt>
                  <c:pt idx="1">
                    <c:v>2020</c:v>
                  </c:pt>
                  <c:pt idx="2">
                    <c:v>2021</c:v>
                  </c:pt>
                  <c:pt idx="3">
                    <c:v>2022</c:v>
                  </c:pt>
                  <c:pt idx="4">
                    <c:v>2023</c:v>
                  </c:pt>
                  <c:pt idx="5">
                    <c:v>2024</c:v>
                  </c:pt>
                </c:lvl>
                <c:lvl>
                  <c:pt idx="0">
                    <c:v>Year</c:v>
                  </c:pt>
                </c:lvl>
              </c:multiLvlStrCache>
            </c:multiLvlStrRef>
          </c:cat>
          <c:val>
            <c:numRef>
              <c:f>Sheet4!$D$10:$I$10</c:f>
              <c:numCache>
                <c:formatCode>0.0%</c:formatCode>
                <c:ptCount val="6"/>
                <c:pt idx="0">
                  <c:v>0.24099999999999999</c:v>
                </c:pt>
                <c:pt idx="1">
                  <c:v>0.27200000000000002</c:v>
                </c:pt>
                <c:pt idx="2">
                  <c:v>0.214</c:v>
                </c:pt>
                <c:pt idx="3">
                  <c:v>0.22600000000000001</c:v>
                </c:pt>
                <c:pt idx="4">
                  <c:v>0.24299999999999999</c:v>
                </c:pt>
                <c:pt idx="5">
                  <c:v>0.25329999999999997</c:v>
                </c:pt>
              </c:numCache>
            </c:numRef>
          </c:val>
          <c:extLst>
            <c:ext xmlns:c16="http://schemas.microsoft.com/office/drawing/2014/chart" uri="{C3380CC4-5D6E-409C-BE32-E72D297353CC}">
              <c16:uniqueId val="{00000000-7445-4E19-9E83-B6EDC4D798C9}"/>
            </c:ext>
          </c:extLst>
        </c:ser>
        <c:ser>
          <c:idx val="1"/>
          <c:order val="1"/>
          <c:tx>
            <c:strRef>
              <c:f>Sheet4!$C$11</c:f>
              <c:strCache>
                <c:ptCount val="1"/>
                <c:pt idx="0">
                  <c:v>Non-disabled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Sheet4!$D$4:$I$5</c:f>
              <c:multiLvlStrCache>
                <c:ptCount val="6"/>
                <c:lvl>
                  <c:pt idx="0">
                    <c:v>2019</c:v>
                  </c:pt>
                  <c:pt idx="1">
                    <c:v>2020</c:v>
                  </c:pt>
                  <c:pt idx="2">
                    <c:v>2021</c:v>
                  </c:pt>
                  <c:pt idx="3">
                    <c:v>2022</c:v>
                  </c:pt>
                  <c:pt idx="4">
                    <c:v>2023</c:v>
                  </c:pt>
                  <c:pt idx="5">
                    <c:v>2024</c:v>
                  </c:pt>
                </c:lvl>
                <c:lvl>
                  <c:pt idx="0">
                    <c:v>Year</c:v>
                  </c:pt>
                </c:lvl>
              </c:multiLvlStrCache>
            </c:multiLvlStrRef>
          </c:cat>
          <c:val>
            <c:numRef>
              <c:f>Sheet4!$D$11:$I$11</c:f>
              <c:numCache>
                <c:formatCode>0.0%</c:formatCode>
                <c:ptCount val="6"/>
                <c:pt idx="0">
                  <c:v>0.16</c:v>
                </c:pt>
                <c:pt idx="1">
                  <c:v>0.154</c:v>
                </c:pt>
                <c:pt idx="2">
                  <c:v>0.185</c:v>
                </c:pt>
                <c:pt idx="3">
                  <c:v>0.156</c:v>
                </c:pt>
                <c:pt idx="4">
                  <c:v>0.14099999999999999</c:v>
                </c:pt>
                <c:pt idx="5">
                  <c:v>0.15310000000000001</c:v>
                </c:pt>
              </c:numCache>
            </c:numRef>
          </c:val>
          <c:extLst>
            <c:ext xmlns:c16="http://schemas.microsoft.com/office/drawing/2014/chart" uri="{C3380CC4-5D6E-409C-BE32-E72D297353CC}">
              <c16:uniqueId val="{00000001-7445-4E19-9E83-B6EDC4D798C9}"/>
            </c:ext>
          </c:extLst>
        </c:ser>
        <c:dLbls>
          <c:dLblPos val="outEnd"/>
          <c:showLegendKey val="0"/>
          <c:showVal val="1"/>
          <c:showCatName val="0"/>
          <c:showSerName val="0"/>
          <c:showPercent val="0"/>
          <c:showBubbleSize val="0"/>
        </c:dLbls>
        <c:gapWidth val="219"/>
        <c:overlap val="-27"/>
        <c:axId val="829973248"/>
        <c:axId val="829972592"/>
      </c:barChart>
      <c:catAx>
        <c:axId val="82997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9972592"/>
        <c:crosses val="autoZero"/>
        <c:auto val="1"/>
        <c:lblAlgn val="ctr"/>
        <c:lblOffset val="100"/>
        <c:noMultiLvlLbl val="0"/>
      </c:catAx>
      <c:valAx>
        <c:axId val="8299725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9973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Sheet4!$C$12</c:f>
              <c:strCache>
                <c:ptCount val="1"/>
                <c:pt idx="0">
                  <c:v>Disabled</c:v>
                </c:pt>
              </c:strCache>
            </c:strRef>
          </c:tx>
          <c:spPr>
            <a:solidFill>
              <a:schemeClr val="accent6"/>
            </a:solidFill>
            <a:ln>
              <a:noFill/>
            </a:ln>
            <a:effectLst/>
          </c:spPr>
          <c:invertIfNegative val="0"/>
          <c:dLbls>
            <c:dLbl>
              <c:idx val="0"/>
              <c:layout>
                <c:manualLayout>
                  <c:x val="-1.1111111111111112E-2"/>
                  <c:y val="-9.2592592592592692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D2D-4AF6-93DF-4C9BB44D7540}"/>
                </c:ext>
              </c:extLst>
            </c:dLbl>
            <c:dLbl>
              <c:idx val="4"/>
              <c:layout>
                <c:manualLayout>
                  <c:x val="-1.1111111111111112E-2"/>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D2D-4AF6-93DF-4C9BB44D7540}"/>
                </c:ext>
              </c:extLst>
            </c:dLbl>
            <c:dLbl>
              <c:idx val="5"/>
              <c:layout>
                <c:manualLayout>
                  <c:x val="-8.3333333333334356E-3"/>
                  <c:y val="-2.1218890680033321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D2D-4AF6-93DF-4C9BB44D75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Sheet4!$D$4:$I$5</c:f>
              <c:multiLvlStrCache>
                <c:ptCount val="6"/>
                <c:lvl>
                  <c:pt idx="0">
                    <c:v>2019</c:v>
                  </c:pt>
                  <c:pt idx="1">
                    <c:v>2020</c:v>
                  </c:pt>
                  <c:pt idx="2">
                    <c:v>2021</c:v>
                  </c:pt>
                  <c:pt idx="3">
                    <c:v>2022</c:v>
                  </c:pt>
                  <c:pt idx="4">
                    <c:v>2023</c:v>
                  </c:pt>
                  <c:pt idx="5">
                    <c:v>2024</c:v>
                  </c:pt>
                </c:lvl>
                <c:lvl>
                  <c:pt idx="0">
                    <c:v>Year</c:v>
                  </c:pt>
                </c:lvl>
              </c:multiLvlStrCache>
            </c:multiLvlStrRef>
          </c:cat>
          <c:val>
            <c:numRef>
              <c:f>Sheet4!$D$12:$I$12</c:f>
              <c:numCache>
                <c:formatCode>0.0%</c:formatCode>
                <c:ptCount val="6"/>
                <c:pt idx="0">
                  <c:v>0.57899999999999996</c:v>
                </c:pt>
                <c:pt idx="1">
                  <c:v>0.53400000000000003</c:v>
                </c:pt>
                <c:pt idx="2">
                  <c:v>0.53700000000000003</c:v>
                </c:pt>
                <c:pt idx="3">
                  <c:v>0.55800000000000005</c:v>
                </c:pt>
                <c:pt idx="4">
                  <c:v>0.46296296296296302</c:v>
                </c:pt>
                <c:pt idx="5">
                  <c:v>0.5373</c:v>
                </c:pt>
              </c:numCache>
            </c:numRef>
          </c:val>
          <c:extLst>
            <c:ext xmlns:c16="http://schemas.microsoft.com/office/drawing/2014/chart" uri="{C3380CC4-5D6E-409C-BE32-E72D297353CC}">
              <c16:uniqueId val="{00000000-0D2D-4AF6-93DF-4C9BB44D7540}"/>
            </c:ext>
          </c:extLst>
        </c:ser>
        <c:ser>
          <c:idx val="1"/>
          <c:order val="1"/>
          <c:tx>
            <c:strRef>
              <c:f>Sheet4!$C$13</c:f>
              <c:strCache>
                <c:ptCount val="1"/>
                <c:pt idx="0">
                  <c:v>Non-disabled</c:v>
                </c:pt>
              </c:strCache>
            </c:strRef>
          </c:tx>
          <c:spPr>
            <a:solidFill>
              <a:schemeClr val="accent5"/>
            </a:solidFill>
            <a:ln>
              <a:noFill/>
            </a:ln>
            <a:effectLst/>
          </c:spPr>
          <c:invertIfNegative val="0"/>
          <c:dLbls>
            <c:dLbl>
              <c:idx val="0"/>
              <c:layout>
                <c:manualLayout>
                  <c:x val="1.6666666666666642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D2D-4AF6-93DF-4C9BB44D7540}"/>
                </c:ext>
              </c:extLst>
            </c:dLbl>
            <c:dLbl>
              <c:idx val="1"/>
              <c:layout>
                <c:manualLayout>
                  <c:x val="1.9444444444444445E-2"/>
                  <c:y val="-2.1218890680033321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0D2D-4AF6-93DF-4C9BB44D7540}"/>
                </c:ext>
              </c:extLst>
            </c:dLbl>
            <c:dLbl>
              <c:idx val="2"/>
              <c:layout>
                <c:manualLayout>
                  <c:x val="3.3333333333333333E-2"/>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D2D-4AF6-93DF-4C9BB44D7540}"/>
                </c:ext>
              </c:extLst>
            </c:dLbl>
            <c:dLbl>
              <c:idx val="3"/>
              <c:layout>
                <c:manualLayout>
                  <c:x val="1.1111111111111009E-2"/>
                  <c:y val="-2.1218890680033321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D2D-4AF6-93DF-4C9BB44D754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Sheet4!$D$4:$I$5</c:f>
              <c:multiLvlStrCache>
                <c:ptCount val="6"/>
                <c:lvl>
                  <c:pt idx="0">
                    <c:v>2019</c:v>
                  </c:pt>
                  <c:pt idx="1">
                    <c:v>2020</c:v>
                  </c:pt>
                  <c:pt idx="2">
                    <c:v>2021</c:v>
                  </c:pt>
                  <c:pt idx="3">
                    <c:v>2022</c:v>
                  </c:pt>
                  <c:pt idx="4">
                    <c:v>2023</c:v>
                  </c:pt>
                  <c:pt idx="5">
                    <c:v>2024</c:v>
                  </c:pt>
                </c:lvl>
                <c:lvl>
                  <c:pt idx="0">
                    <c:v>Year</c:v>
                  </c:pt>
                </c:lvl>
              </c:multiLvlStrCache>
            </c:multiLvlStrRef>
          </c:cat>
          <c:val>
            <c:numRef>
              <c:f>Sheet4!$D$13:$I$13</c:f>
              <c:numCache>
                <c:formatCode>0.0%</c:formatCode>
                <c:ptCount val="6"/>
                <c:pt idx="0">
                  <c:v>0.59599999999999997</c:v>
                </c:pt>
                <c:pt idx="1">
                  <c:v>0.47499999999999998</c:v>
                </c:pt>
                <c:pt idx="2">
                  <c:v>0.52100000000000002</c:v>
                </c:pt>
                <c:pt idx="3">
                  <c:v>0.47299999999999998</c:v>
                </c:pt>
                <c:pt idx="4">
                  <c:v>0.59523809523809523</c:v>
                </c:pt>
                <c:pt idx="5">
                  <c:v>0.59399999999999997</c:v>
                </c:pt>
              </c:numCache>
            </c:numRef>
          </c:val>
          <c:extLst>
            <c:ext xmlns:c16="http://schemas.microsoft.com/office/drawing/2014/chart" uri="{C3380CC4-5D6E-409C-BE32-E72D297353CC}">
              <c16:uniqueId val="{00000001-0D2D-4AF6-93DF-4C9BB44D7540}"/>
            </c:ext>
          </c:extLst>
        </c:ser>
        <c:dLbls>
          <c:dLblPos val="outEnd"/>
          <c:showLegendKey val="0"/>
          <c:showVal val="1"/>
          <c:showCatName val="0"/>
          <c:showSerName val="0"/>
          <c:showPercent val="0"/>
          <c:showBubbleSize val="0"/>
        </c:dLbls>
        <c:gapWidth val="219"/>
        <c:overlap val="-27"/>
        <c:axId val="717611360"/>
        <c:axId val="717614312"/>
      </c:barChart>
      <c:catAx>
        <c:axId val="71761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7614312"/>
        <c:crosses val="autoZero"/>
        <c:auto val="1"/>
        <c:lblAlgn val="ctr"/>
        <c:lblOffset val="100"/>
        <c:noMultiLvlLbl val="0"/>
      </c:catAx>
      <c:valAx>
        <c:axId val="7176143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7611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Sheet5!$B$4</c:f>
              <c:strCache>
                <c:ptCount val="1"/>
                <c:pt idx="0">
                  <c:v>Disabled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Sheet5!$C$2:$H$3</c:f>
              <c:multiLvlStrCache>
                <c:ptCount val="6"/>
                <c:lvl>
                  <c:pt idx="0">
                    <c:v>2019</c:v>
                  </c:pt>
                  <c:pt idx="1">
                    <c:v>2020</c:v>
                  </c:pt>
                  <c:pt idx="2">
                    <c:v>2021</c:v>
                  </c:pt>
                  <c:pt idx="3">
                    <c:v>2022</c:v>
                  </c:pt>
                  <c:pt idx="4">
                    <c:v>2023</c:v>
                  </c:pt>
                  <c:pt idx="5">
                    <c:v>2024</c:v>
                  </c:pt>
                </c:lvl>
                <c:lvl>
                  <c:pt idx="0">
                    <c:v>Year</c:v>
                  </c:pt>
                </c:lvl>
              </c:multiLvlStrCache>
            </c:multiLvlStrRef>
          </c:cat>
          <c:val>
            <c:numRef>
              <c:f>Sheet5!$C$4:$H$4</c:f>
              <c:numCache>
                <c:formatCode>0.0%</c:formatCode>
                <c:ptCount val="6"/>
                <c:pt idx="0">
                  <c:v>0.53400000000000003</c:v>
                </c:pt>
                <c:pt idx="1">
                  <c:v>0.61299999999999999</c:v>
                </c:pt>
                <c:pt idx="2">
                  <c:v>0.54800000000000004</c:v>
                </c:pt>
                <c:pt idx="3">
                  <c:v>0.57799999999999996</c:v>
                </c:pt>
                <c:pt idx="4">
                  <c:v>0.55400000000000005</c:v>
                </c:pt>
                <c:pt idx="5">
                  <c:v>0.61070000000000002</c:v>
                </c:pt>
              </c:numCache>
            </c:numRef>
          </c:val>
          <c:extLst>
            <c:ext xmlns:c16="http://schemas.microsoft.com/office/drawing/2014/chart" uri="{C3380CC4-5D6E-409C-BE32-E72D297353CC}">
              <c16:uniqueId val="{00000000-3A74-4AD8-A5E5-47716C897C38}"/>
            </c:ext>
          </c:extLst>
        </c:ser>
        <c:ser>
          <c:idx val="1"/>
          <c:order val="1"/>
          <c:tx>
            <c:strRef>
              <c:f>Sheet5!$B$5</c:f>
              <c:strCache>
                <c:ptCount val="1"/>
                <c:pt idx="0">
                  <c:v>Non-disabled</c:v>
                </c:pt>
              </c:strCache>
            </c:strRef>
          </c:tx>
          <c:spPr>
            <a:solidFill>
              <a:schemeClr val="accent5"/>
            </a:solidFill>
            <a:ln>
              <a:noFill/>
            </a:ln>
            <a:effectLst/>
          </c:spPr>
          <c:invertIfNegative val="0"/>
          <c:dLbls>
            <c:dLbl>
              <c:idx val="5"/>
              <c:layout>
                <c:manualLayout>
                  <c:x val="1.8390801268748074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A74-4AD8-A5E5-47716C897C3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Sheet5!$C$2:$H$3</c:f>
              <c:multiLvlStrCache>
                <c:ptCount val="6"/>
                <c:lvl>
                  <c:pt idx="0">
                    <c:v>2019</c:v>
                  </c:pt>
                  <c:pt idx="1">
                    <c:v>2020</c:v>
                  </c:pt>
                  <c:pt idx="2">
                    <c:v>2021</c:v>
                  </c:pt>
                  <c:pt idx="3">
                    <c:v>2022</c:v>
                  </c:pt>
                  <c:pt idx="4">
                    <c:v>2023</c:v>
                  </c:pt>
                  <c:pt idx="5">
                    <c:v>2024</c:v>
                  </c:pt>
                </c:lvl>
                <c:lvl>
                  <c:pt idx="0">
                    <c:v>Year</c:v>
                  </c:pt>
                </c:lvl>
              </c:multiLvlStrCache>
            </c:multiLvlStrRef>
          </c:cat>
          <c:val>
            <c:numRef>
              <c:f>Sheet5!$C$5:$H$5</c:f>
              <c:numCache>
                <c:formatCode>0.0%</c:formatCode>
                <c:ptCount val="6"/>
                <c:pt idx="0">
                  <c:v>0.61599999999999999</c:v>
                </c:pt>
                <c:pt idx="1">
                  <c:v>0.56100000000000005</c:v>
                </c:pt>
                <c:pt idx="2">
                  <c:v>0.58099999999999996</c:v>
                </c:pt>
                <c:pt idx="3">
                  <c:v>0.58899999999999997</c:v>
                </c:pt>
                <c:pt idx="4">
                  <c:v>0.57399999999999995</c:v>
                </c:pt>
                <c:pt idx="5">
                  <c:v>0.60659999999999992</c:v>
                </c:pt>
              </c:numCache>
            </c:numRef>
          </c:val>
          <c:extLst>
            <c:ext xmlns:c16="http://schemas.microsoft.com/office/drawing/2014/chart" uri="{C3380CC4-5D6E-409C-BE32-E72D297353CC}">
              <c16:uniqueId val="{00000001-3A74-4AD8-A5E5-47716C897C38}"/>
            </c:ext>
          </c:extLst>
        </c:ser>
        <c:dLbls>
          <c:dLblPos val="outEnd"/>
          <c:showLegendKey val="0"/>
          <c:showVal val="1"/>
          <c:showCatName val="0"/>
          <c:showSerName val="0"/>
          <c:showPercent val="0"/>
          <c:showBubbleSize val="0"/>
        </c:dLbls>
        <c:gapWidth val="219"/>
        <c:overlap val="-27"/>
        <c:axId val="800089320"/>
        <c:axId val="800093584"/>
      </c:barChart>
      <c:catAx>
        <c:axId val="800089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093584"/>
        <c:crosses val="autoZero"/>
        <c:auto val="1"/>
        <c:lblAlgn val="ctr"/>
        <c:lblOffset val="100"/>
        <c:noMultiLvlLbl val="0"/>
      </c:catAx>
      <c:valAx>
        <c:axId val="8000935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089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Presenteeism!$A$5</c:f>
              <c:strCache>
                <c:ptCount val="1"/>
                <c:pt idx="0">
                  <c:v>Disabled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Presenteeism!$B$3:$G$4</c:f>
              <c:multiLvlStrCache>
                <c:ptCount val="6"/>
                <c:lvl>
                  <c:pt idx="0">
                    <c:v>2019</c:v>
                  </c:pt>
                  <c:pt idx="1">
                    <c:v>2020</c:v>
                  </c:pt>
                  <c:pt idx="2">
                    <c:v>2021</c:v>
                  </c:pt>
                  <c:pt idx="3">
                    <c:v>2022</c:v>
                  </c:pt>
                  <c:pt idx="4">
                    <c:v>2023</c:v>
                  </c:pt>
                  <c:pt idx="5">
                    <c:v>2024</c:v>
                  </c:pt>
                </c:lvl>
                <c:lvl>
                  <c:pt idx="0">
                    <c:v>Year</c:v>
                  </c:pt>
                </c:lvl>
              </c:multiLvlStrCache>
            </c:multiLvlStrRef>
          </c:cat>
          <c:val>
            <c:numRef>
              <c:f>Presenteeism!$B$5:$G$5</c:f>
              <c:numCache>
                <c:formatCode>0.0%</c:formatCode>
                <c:ptCount val="6"/>
                <c:pt idx="0">
                  <c:v>0.29299999999999998</c:v>
                </c:pt>
                <c:pt idx="1">
                  <c:v>0.33300000000000002</c:v>
                </c:pt>
                <c:pt idx="2">
                  <c:v>0.38</c:v>
                </c:pt>
                <c:pt idx="3">
                  <c:v>0.318</c:v>
                </c:pt>
                <c:pt idx="4">
                  <c:v>0.22</c:v>
                </c:pt>
                <c:pt idx="5">
                  <c:v>0.2268</c:v>
                </c:pt>
              </c:numCache>
            </c:numRef>
          </c:val>
          <c:extLst>
            <c:ext xmlns:c16="http://schemas.microsoft.com/office/drawing/2014/chart" uri="{C3380CC4-5D6E-409C-BE32-E72D297353CC}">
              <c16:uniqueId val="{00000000-52C6-4377-BDCB-F53C67615546}"/>
            </c:ext>
          </c:extLst>
        </c:ser>
        <c:ser>
          <c:idx val="1"/>
          <c:order val="1"/>
          <c:tx>
            <c:strRef>
              <c:f>Presenteeism!$A$6</c:f>
              <c:strCache>
                <c:ptCount val="1"/>
                <c:pt idx="0">
                  <c:v>Non-disabled</c:v>
                </c:pt>
              </c:strCache>
            </c:strRef>
          </c:tx>
          <c:spPr>
            <a:solidFill>
              <a:schemeClr val="accent5"/>
            </a:solidFill>
            <a:ln>
              <a:noFill/>
            </a:ln>
            <a:effectLst/>
          </c:spPr>
          <c:invertIfNegative val="0"/>
          <c:dLbls>
            <c:dLbl>
              <c:idx val="0"/>
              <c:layout>
                <c:manualLayout>
                  <c:x val="1.0315925209542231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2C6-4377-BDCB-F53C67615546}"/>
                </c:ext>
              </c:extLst>
            </c:dLbl>
            <c:dLbl>
              <c:idx val="1"/>
              <c:layout>
                <c:manualLayout>
                  <c:x val="1.0315925209542231E-2"/>
                  <c:y val="-2.0785852094726518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2C6-4377-BDCB-F53C67615546}"/>
                </c:ext>
              </c:extLst>
            </c:dLbl>
            <c:dLbl>
              <c:idx val="2"/>
              <c:layout>
                <c:manualLayout>
                  <c:x val="1.0315925209542135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2C6-4377-BDCB-F53C67615546}"/>
                </c:ext>
              </c:extLst>
            </c:dLbl>
            <c:dLbl>
              <c:idx val="3"/>
              <c:layout>
                <c:manualLayout>
                  <c:x val="2.0631850419084462E-2"/>
                  <c:y val="4.535147392290249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2C6-4377-BDCB-F53C67615546}"/>
                </c:ext>
              </c:extLst>
            </c:dLbl>
            <c:dLbl>
              <c:idx val="4"/>
              <c:layout>
                <c:manualLayout>
                  <c:x val="1.2894906511927599E-2"/>
                  <c:y val="-4.1571704189453035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2C6-4377-BDCB-F53C67615546}"/>
                </c:ext>
              </c:extLst>
            </c:dLbl>
            <c:dLbl>
              <c:idx val="5"/>
              <c:layout>
                <c:manualLayout>
                  <c:x val="1.9444444444444445E-2"/>
                  <c:y val="-4.2437781360066642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52C6-4377-BDCB-F53C6761554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Presenteeism!$B$3:$G$4</c:f>
              <c:multiLvlStrCache>
                <c:ptCount val="6"/>
                <c:lvl>
                  <c:pt idx="0">
                    <c:v>2019</c:v>
                  </c:pt>
                  <c:pt idx="1">
                    <c:v>2020</c:v>
                  </c:pt>
                  <c:pt idx="2">
                    <c:v>2021</c:v>
                  </c:pt>
                  <c:pt idx="3">
                    <c:v>2022</c:v>
                  </c:pt>
                  <c:pt idx="4">
                    <c:v>2023</c:v>
                  </c:pt>
                  <c:pt idx="5">
                    <c:v>2024</c:v>
                  </c:pt>
                </c:lvl>
                <c:lvl>
                  <c:pt idx="0">
                    <c:v>Year</c:v>
                  </c:pt>
                </c:lvl>
              </c:multiLvlStrCache>
            </c:multiLvlStrRef>
          </c:cat>
          <c:val>
            <c:numRef>
              <c:f>Presenteeism!$B$6:$G$6</c:f>
              <c:numCache>
                <c:formatCode>0.0%</c:formatCode>
                <c:ptCount val="6"/>
                <c:pt idx="0">
                  <c:v>0.253</c:v>
                </c:pt>
                <c:pt idx="1">
                  <c:v>0.27800000000000002</c:v>
                </c:pt>
                <c:pt idx="2">
                  <c:v>0.255</c:v>
                </c:pt>
                <c:pt idx="3">
                  <c:v>0.17699999999999999</c:v>
                </c:pt>
                <c:pt idx="4">
                  <c:v>0.2</c:v>
                </c:pt>
                <c:pt idx="5">
                  <c:v>0.17499999999999999</c:v>
                </c:pt>
              </c:numCache>
            </c:numRef>
          </c:val>
          <c:extLst>
            <c:ext xmlns:c16="http://schemas.microsoft.com/office/drawing/2014/chart" uri="{C3380CC4-5D6E-409C-BE32-E72D297353CC}">
              <c16:uniqueId val="{00000007-52C6-4377-BDCB-F53C67615546}"/>
            </c:ext>
          </c:extLst>
        </c:ser>
        <c:dLbls>
          <c:dLblPos val="outEnd"/>
          <c:showLegendKey val="0"/>
          <c:showVal val="1"/>
          <c:showCatName val="0"/>
          <c:showSerName val="0"/>
          <c:showPercent val="0"/>
          <c:showBubbleSize val="0"/>
        </c:dLbls>
        <c:gapWidth val="219"/>
        <c:overlap val="-27"/>
        <c:axId val="824929904"/>
        <c:axId val="824932856"/>
      </c:barChart>
      <c:catAx>
        <c:axId val="824929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4932856"/>
        <c:crosses val="autoZero"/>
        <c:auto val="1"/>
        <c:lblAlgn val="ctr"/>
        <c:lblOffset val="100"/>
        <c:noMultiLvlLbl val="0"/>
      </c:catAx>
      <c:valAx>
        <c:axId val="8249328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4929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Sheet7!$A$5</c:f>
              <c:strCache>
                <c:ptCount val="1"/>
                <c:pt idx="0">
                  <c:v>Disabled</c:v>
                </c:pt>
              </c:strCache>
            </c:strRef>
          </c:tx>
          <c:spPr>
            <a:solidFill>
              <a:schemeClr val="accent6"/>
            </a:solidFill>
            <a:ln>
              <a:noFill/>
            </a:ln>
            <a:effectLst/>
          </c:spPr>
          <c:invertIfNegative val="0"/>
          <c:dLbls>
            <c:dLbl>
              <c:idx val="0"/>
              <c:layout>
                <c:manualLayout>
                  <c:x val="-1.666666666666668E-2"/>
                  <c:y val="-4.629629629629629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0D4-430F-80CC-14E2ECB26949}"/>
                </c:ext>
              </c:extLst>
            </c:dLbl>
            <c:dLbl>
              <c:idx val="1"/>
              <c:layout>
                <c:manualLayout>
                  <c:x val="-1.388888888888894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0D4-430F-80CC-14E2ECB26949}"/>
                </c:ext>
              </c:extLst>
            </c:dLbl>
            <c:dLbl>
              <c:idx val="2"/>
              <c:layout>
                <c:manualLayout>
                  <c:x val="-1.1111111111111162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0D4-430F-80CC-14E2ECB26949}"/>
                </c:ext>
              </c:extLst>
            </c:dLbl>
            <c:dLbl>
              <c:idx val="3"/>
              <c:layout>
                <c:manualLayout>
                  <c:x val="-8.333333333333333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0D4-430F-80CC-14E2ECB26949}"/>
                </c:ext>
              </c:extLst>
            </c:dLbl>
            <c:dLbl>
              <c:idx val="4"/>
              <c:layout>
                <c:manualLayout>
                  <c:x val="-1.6666666666666666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0D4-430F-80CC-14E2ECB26949}"/>
                </c:ext>
              </c:extLst>
            </c:dLbl>
            <c:dLbl>
              <c:idx val="5"/>
              <c:layout>
                <c:manualLayout>
                  <c:x val="-1.1111111111111112E-2"/>
                  <c:y val="-4.2437781360066642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0D4-430F-80CC-14E2ECB2694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Sheet7!$B$3:$G$4</c:f>
              <c:multiLvlStrCache>
                <c:ptCount val="6"/>
                <c:lvl>
                  <c:pt idx="0">
                    <c:v>2019</c:v>
                  </c:pt>
                  <c:pt idx="1">
                    <c:v>2020</c:v>
                  </c:pt>
                  <c:pt idx="2">
                    <c:v>2021</c:v>
                  </c:pt>
                  <c:pt idx="3">
                    <c:v>2022</c:v>
                  </c:pt>
                  <c:pt idx="4">
                    <c:v>2023</c:v>
                  </c:pt>
                  <c:pt idx="5">
                    <c:v>2024</c:v>
                  </c:pt>
                </c:lvl>
                <c:lvl>
                  <c:pt idx="0">
                    <c:v>Year</c:v>
                  </c:pt>
                </c:lvl>
              </c:multiLvlStrCache>
            </c:multiLvlStrRef>
          </c:cat>
          <c:val>
            <c:numRef>
              <c:f>Sheet7!$B$5:$G$5</c:f>
              <c:numCache>
                <c:formatCode>0.0%</c:formatCode>
                <c:ptCount val="6"/>
                <c:pt idx="0">
                  <c:v>0.39300000000000002</c:v>
                </c:pt>
                <c:pt idx="1">
                  <c:v>0.432</c:v>
                </c:pt>
                <c:pt idx="2">
                  <c:v>0.41899999999999998</c:v>
                </c:pt>
                <c:pt idx="3">
                  <c:v>0.40699999999999997</c:v>
                </c:pt>
                <c:pt idx="4">
                  <c:v>0.42</c:v>
                </c:pt>
                <c:pt idx="5">
                  <c:v>0.45329999999999998</c:v>
                </c:pt>
              </c:numCache>
            </c:numRef>
          </c:val>
          <c:extLst>
            <c:ext xmlns:c16="http://schemas.microsoft.com/office/drawing/2014/chart" uri="{C3380CC4-5D6E-409C-BE32-E72D297353CC}">
              <c16:uniqueId val="{00000006-E0D4-430F-80CC-14E2ECB26949}"/>
            </c:ext>
          </c:extLst>
        </c:ser>
        <c:ser>
          <c:idx val="1"/>
          <c:order val="1"/>
          <c:tx>
            <c:strRef>
              <c:f>Sheet7!$A$6</c:f>
              <c:strCache>
                <c:ptCount val="1"/>
                <c:pt idx="0">
                  <c:v>Non-disabled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Sheet7!$B$3:$G$4</c:f>
              <c:multiLvlStrCache>
                <c:ptCount val="6"/>
                <c:lvl>
                  <c:pt idx="0">
                    <c:v>2019</c:v>
                  </c:pt>
                  <c:pt idx="1">
                    <c:v>2020</c:v>
                  </c:pt>
                  <c:pt idx="2">
                    <c:v>2021</c:v>
                  </c:pt>
                  <c:pt idx="3">
                    <c:v>2022</c:v>
                  </c:pt>
                  <c:pt idx="4">
                    <c:v>2023</c:v>
                  </c:pt>
                  <c:pt idx="5">
                    <c:v>2024</c:v>
                  </c:pt>
                </c:lvl>
                <c:lvl>
                  <c:pt idx="0">
                    <c:v>Year</c:v>
                  </c:pt>
                </c:lvl>
              </c:multiLvlStrCache>
            </c:multiLvlStrRef>
          </c:cat>
          <c:val>
            <c:numRef>
              <c:f>Sheet7!$B$6:$G$6</c:f>
              <c:numCache>
                <c:formatCode>0.0%</c:formatCode>
                <c:ptCount val="6"/>
                <c:pt idx="0">
                  <c:v>0.52</c:v>
                </c:pt>
                <c:pt idx="1">
                  <c:v>0.57099999999999995</c:v>
                </c:pt>
                <c:pt idx="2">
                  <c:v>0.55900000000000005</c:v>
                </c:pt>
                <c:pt idx="3">
                  <c:v>0.51800000000000002</c:v>
                </c:pt>
                <c:pt idx="4">
                  <c:v>0.54100000000000004</c:v>
                </c:pt>
                <c:pt idx="5">
                  <c:v>0.57079999999999997</c:v>
                </c:pt>
              </c:numCache>
            </c:numRef>
          </c:val>
          <c:extLst>
            <c:ext xmlns:c16="http://schemas.microsoft.com/office/drawing/2014/chart" uri="{C3380CC4-5D6E-409C-BE32-E72D297353CC}">
              <c16:uniqueId val="{00000007-E0D4-430F-80CC-14E2ECB26949}"/>
            </c:ext>
          </c:extLst>
        </c:ser>
        <c:dLbls>
          <c:dLblPos val="outEnd"/>
          <c:showLegendKey val="0"/>
          <c:showVal val="1"/>
          <c:showCatName val="0"/>
          <c:showSerName val="0"/>
          <c:showPercent val="0"/>
          <c:showBubbleSize val="0"/>
        </c:dLbls>
        <c:gapWidth val="219"/>
        <c:overlap val="-27"/>
        <c:axId val="844084936"/>
        <c:axId val="844080344"/>
      </c:barChart>
      <c:catAx>
        <c:axId val="844084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080344"/>
        <c:crosses val="autoZero"/>
        <c:auto val="1"/>
        <c:lblAlgn val="ctr"/>
        <c:lblOffset val="100"/>
        <c:noMultiLvlLbl val="0"/>
      </c:catAx>
      <c:valAx>
        <c:axId val="8440803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4084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6"/>
                </a:solidFill>
                <a:prstDash val="sysDot"/>
              </a:ln>
              <a:effectLst/>
            </c:spPr>
            <c:trendlineType val="linear"/>
            <c:dispRSqr val="0"/>
            <c:dispEq val="0"/>
          </c:trendline>
          <c:cat>
            <c:multiLvlStrRef>
              <c:f>Sheet8!$B$3:$G$4</c:f>
              <c:multiLvlStrCache>
                <c:ptCount val="6"/>
                <c:lvl>
                  <c:pt idx="0">
                    <c:v>2019</c:v>
                  </c:pt>
                  <c:pt idx="1">
                    <c:v>2020</c:v>
                  </c:pt>
                  <c:pt idx="2">
                    <c:v>2021</c:v>
                  </c:pt>
                  <c:pt idx="3">
                    <c:v>2022</c:v>
                  </c:pt>
                  <c:pt idx="4">
                    <c:v>2023</c:v>
                  </c:pt>
                  <c:pt idx="5">
                    <c:v>2024</c:v>
                  </c:pt>
                </c:lvl>
                <c:lvl>
                  <c:pt idx="0">
                    <c:v>Year</c:v>
                  </c:pt>
                </c:lvl>
              </c:multiLvlStrCache>
            </c:multiLvlStrRef>
          </c:cat>
          <c:val>
            <c:numRef>
              <c:f>Sheet8!$B$5:$G$5</c:f>
              <c:numCache>
                <c:formatCode>0.0%</c:formatCode>
                <c:ptCount val="6"/>
                <c:pt idx="0">
                  <c:v>0.77400000000000002</c:v>
                </c:pt>
                <c:pt idx="1">
                  <c:v>0.73699999999999999</c:v>
                </c:pt>
                <c:pt idx="2">
                  <c:v>0.82399999999999995</c:v>
                </c:pt>
                <c:pt idx="3">
                  <c:v>0.80700000000000005</c:v>
                </c:pt>
                <c:pt idx="4">
                  <c:v>0.84799999999999998</c:v>
                </c:pt>
                <c:pt idx="5">
                  <c:v>0.84620000000000006</c:v>
                </c:pt>
              </c:numCache>
            </c:numRef>
          </c:val>
          <c:smooth val="0"/>
          <c:extLst>
            <c:ext xmlns:c16="http://schemas.microsoft.com/office/drawing/2014/chart" uri="{C3380CC4-5D6E-409C-BE32-E72D297353CC}">
              <c16:uniqueId val="{00000000-EBB5-412E-ACB2-3AF95A7AF270}"/>
            </c:ext>
          </c:extLst>
        </c:ser>
        <c:dLbls>
          <c:dLblPos val="t"/>
          <c:showLegendKey val="0"/>
          <c:showVal val="1"/>
          <c:showCatName val="0"/>
          <c:showSerName val="0"/>
          <c:showPercent val="0"/>
          <c:showBubbleSize val="0"/>
        </c:dLbls>
        <c:smooth val="0"/>
        <c:axId val="800089648"/>
        <c:axId val="800085712"/>
      </c:lineChart>
      <c:catAx>
        <c:axId val="80008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085712"/>
        <c:crosses val="autoZero"/>
        <c:auto val="1"/>
        <c:lblAlgn val="ctr"/>
        <c:lblOffset val="100"/>
        <c:noMultiLvlLbl val="0"/>
      </c:catAx>
      <c:valAx>
        <c:axId val="8000857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08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'Staff Engagement'!$A$4</c:f>
              <c:strCache>
                <c:ptCount val="1"/>
                <c:pt idx="0">
                  <c:v>Disabled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'Staff Engagement'!$B$2:$G$3</c:f>
              <c:multiLvlStrCache>
                <c:ptCount val="6"/>
                <c:lvl>
                  <c:pt idx="0">
                    <c:v>2019</c:v>
                  </c:pt>
                  <c:pt idx="1">
                    <c:v>2020</c:v>
                  </c:pt>
                  <c:pt idx="2">
                    <c:v>2021</c:v>
                  </c:pt>
                  <c:pt idx="3">
                    <c:v>2022</c:v>
                  </c:pt>
                  <c:pt idx="4">
                    <c:v>2023</c:v>
                  </c:pt>
                  <c:pt idx="5">
                    <c:v>2024</c:v>
                  </c:pt>
                </c:lvl>
                <c:lvl>
                  <c:pt idx="0">
                    <c:v>Year</c:v>
                  </c:pt>
                </c:lvl>
              </c:multiLvlStrCache>
            </c:multiLvlStrRef>
          </c:cat>
          <c:val>
            <c:numRef>
              <c:f>'Staff Engagement'!$B$4:$G$4</c:f>
              <c:numCache>
                <c:formatCode>General</c:formatCode>
                <c:ptCount val="6"/>
                <c:pt idx="0">
                  <c:v>6.8</c:v>
                </c:pt>
                <c:pt idx="1">
                  <c:v>7.3</c:v>
                </c:pt>
                <c:pt idx="2">
                  <c:v>6.9</c:v>
                </c:pt>
                <c:pt idx="3">
                  <c:v>7.1</c:v>
                </c:pt>
                <c:pt idx="4" formatCode="0.0">
                  <c:v>7</c:v>
                </c:pt>
                <c:pt idx="5">
                  <c:v>7.2</c:v>
                </c:pt>
              </c:numCache>
            </c:numRef>
          </c:val>
          <c:extLst>
            <c:ext xmlns:c16="http://schemas.microsoft.com/office/drawing/2014/chart" uri="{C3380CC4-5D6E-409C-BE32-E72D297353CC}">
              <c16:uniqueId val="{00000000-573D-446B-90DB-FCC2A7012620}"/>
            </c:ext>
          </c:extLst>
        </c:ser>
        <c:ser>
          <c:idx val="1"/>
          <c:order val="1"/>
          <c:tx>
            <c:strRef>
              <c:f>'Staff Engagement'!$A$5</c:f>
              <c:strCache>
                <c:ptCount val="1"/>
                <c:pt idx="0">
                  <c:v>Non-disabled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'Staff Engagement'!$B$2:$G$3</c:f>
              <c:multiLvlStrCache>
                <c:ptCount val="6"/>
                <c:lvl>
                  <c:pt idx="0">
                    <c:v>2019</c:v>
                  </c:pt>
                  <c:pt idx="1">
                    <c:v>2020</c:v>
                  </c:pt>
                  <c:pt idx="2">
                    <c:v>2021</c:v>
                  </c:pt>
                  <c:pt idx="3">
                    <c:v>2022</c:v>
                  </c:pt>
                  <c:pt idx="4">
                    <c:v>2023</c:v>
                  </c:pt>
                  <c:pt idx="5">
                    <c:v>2024</c:v>
                  </c:pt>
                </c:lvl>
                <c:lvl>
                  <c:pt idx="0">
                    <c:v>Year</c:v>
                  </c:pt>
                </c:lvl>
              </c:multiLvlStrCache>
            </c:multiLvlStrRef>
          </c:cat>
          <c:val>
            <c:numRef>
              <c:f>'Staff Engagement'!$B$5:$G$5</c:f>
              <c:numCache>
                <c:formatCode>General</c:formatCode>
                <c:ptCount val="6"/>
                <c:pt idx="0">
                  <c:v>7.4</c:v>
                </c:pt>
                <c:pt idx="1">
                  <c:v>7.6</c:v>
                </c:pt>
                <c:pt idx="2">
                  <c:v>7.5</c:v>
                </c:pt>
                <c:pt idx="3">
                  <c:v>7.4</c:v>
                </c:pt>
                <c:pt idx="4">
                  <c:v>7.5</c:v>
                </c:pt>
                <c:pt idx="5">
                  <c:v>7.6</c:v>
                </c:pt>
              </c:numCache>
            </c:numRef>
          </c:val>
          <c:extLst>
            <c:ext xmlns:c16="http://schemas.microsoft.com/office/drawing/2014/chart" uri="{C3380CC4-5D6E-409C-BE32-E72D297353CC}">
              <c16:uniqueId val="{00000001-573D-446B-90DB-FCC2A7012620}"/>
            </c:ext>
          </c:extLst>
        </c:ser>
        <c:dLbls>
          <c:dLblPos val="outEnd"/>
          <c:showLegendKey val="0"/>
          <c:showVal val="1"/>
          <c:showCatName val="0"/>
          <c:showSerName val="0"/>
          <c:showPercent val="0"/>
          <c:showBubbleSize val="0"/>
        </c:dLbls>
        <c:gapWidth val="219"/>
        <c:overlap val="-27"/>
        <c:axId val="829975216"/>
        <c:axId val="829968000"/>
      </c:barChart>
      <c:catAx>
        <c:axId val="82997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9968000"/>
        <c:crosses val="autoZero"/>
        <c:auto val="1"/>
        <c:lblAlgn val="ctr"/>
        <c:lblOffset val="100"/>
        <c:noMultiLvlLbl val="0"/>
      </c:catAx>
      <c:valAx>
        <c:axId val="829968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9975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'Board Representation'!$A$30</c:f>
              <c:strCache>
                <c:ptCount val="1"/>
                <c:pt idx="0">
                  <c:v>Difference (Total Board - Overall workforce )</c:v>
                </c:pt>
              </c:strCache>
            </c:strRef>
          </c:tx>
          <c:spPr>
            <a:solidFill>
              <a:schemeClr val="accent6"/>
            </a:solidFill>
            <a:ln>
              <a:noFill/>
            </a:ln>
            <a:effectLst/>
          </c:spPr>
          <c:invertIfNegative val="0"/>
          <c:cat>
            <c:multiLvlStrRef>
              <c:f>'Board Representation'!$B$28:$I$29</c:f>
              <c:multiLvlStrCache>
                <c:ptCount val="6"/>
                <c:lvl>
                  <c:pt idx="0">
                    <c:v>Disabled</c:v>
                  </c:pt>
                  <c:pt idx="1">
                    <c:v>Non-disabled</c:v>
                  </c:pt>
                  <c:pt idx="2">
                    <c:v>Unknown</c:v>
                  </c:pt>
                  <c:pt idx="3">
                    <c:v>Disabled</c:v>
                  </c:pt>
                  <c:pt idx="4">
                    <c:v>Non-disabled</c:v>
                  </c:pt>
                  <c:pt idx="5">
                    <c:v>Unknown</c:v>
                  </c:pt>
                </c:lvl>
                <c:lvl>
                  <c:pt idx="0">
                    <c:v>2024</c:v>
                  </c:pt>
                  <c:pt idx="3">
                    <c:v>2023</c:v>
                  </c:pt>
                </c:lvl>
              </c:multiLvlStrCache>
            </c:multiLvlStrRef>
          </c:cat>
          <c:val>
            <c:numRef>
              <c:f>'Board Representation'!$B$30:$G$30</c:f>
              <c:numCache>
                <c:formatCode>0.0%</c:formatCode>
                <c:ptCount val="6"/>
                <c:pt idx="0">
                  <c:v>-4.2229729729729715E-3</c:v>
                </c:pt>
                <c:pt idx="1">
                  <c:v>-2.5337837837837829E-2</c:v>
                </c:pt>
                <c:pt idx="2">
                  <c:v>2.9560810810810814E-2</c:v>
                </c:pt>
                <c:pt idx="3">
                  <c:v>5.2999999999999999E-2</c:v>
                </c:pt>
                <c:pt idx="4">
                  <c:v>0.121</c:v>
                </c:pt>
                <c:pt idx="5">
                  <c:v>6.8000000000000005E-2</c:v>
                </c:pt>
              </c:numCache>
            </c:numRef>
          </c:val>
          <c:extLst>
            <c:ext xmlns:c16="http://schemas.microsoft.com/office/drawing/2014/chart" uri="{C3380CC4-5D6E-409C-BE32-E72D297353CC}">
              <c16:uniqueId val="{00000000-4F87-439D-8C49-BACC0A794657}"/>
            </c:ext>
          </c:extLst>
        </c:ser>
        <c:ser>
          <c:idx val="1"/>
          <c:order val="1"/>
          <c:tx>
            <c:strRef>
              <c:f>'Board Representation'!$A$31</c:f>
              <c:strCache>
                <c:ptCount val="1"/>
                <c:pt idx="0">
                  <c:v>Difference (Voting membership – Overall workforce)</c:v>
                </c:pt>
              </c:strCache>
            </c:strRef>
          </c:tx>
          <c:spPr>
            <a:solidFill>
              <a:schemeClr val="accent5"/>
            </a:solidFill>
            <a:ln>
              <a:noFill/>
            </a:ln>
            <a:effectLst/>
          </c:spPr>
          <c:invertIfNegative val="0"/>
          <c:cat>
            <c:multiLvlStrRef>
              <c:f>'Board Representation'!$B$28:$I$29</c:f>
              <c:multiLvlStrCache>
                <c:ptCount val="6"/>
                <c:lvl>
                  <c:pt idx="0">
                    <c:v>Disabled</c:v>
                  </c:pt>
                  <c:pt idx="1">
                    <c:v>Non-disabled</c:v>
                  </c:pt>
                  <c:pt idx="2">
                    <c:v>Unknown</c:v>
                  </c:pt>
                  <c:pt idx="3">
                    <c:v>Disabled</c:v>
                  </c:pt>
                  <c:pt idx="4">
                    <c:v>Non-disabled</c:v>
                  </c:pt>
                  <c:pt idx="5">
                    <c:v>Unknown</c:v>
                  </c:pt>
                </c:lvl>
                <c:lvl>
                  <c:pt idx="0">
                    <c:v>2024</c:v>
                  </c:pt>
                  <c:pt idx="3">
                    <c:v>2023</c:v>
                  </c:pt>
                </c:lvl>
              </c:multiLvlStrCache>
            </c:multiLvlStrRef>
          </c:cat>
          <c:val>
            <c:numRef>
              <c:f>'Board Representation'!$B$31:$G$31</c:f>
              <c:numCache>
                <c:formatCode>0.0%</c:formatCode>
                <c:ptCount val="6"/>
                <c:pt idx="0">
                  <c:v>0.18327702702702703</c:v>
                </c:pt>
                <c:pt idx="1">
                  <c:v>-0.15033783783783783</c:v>
                </c:pt>
                <c:pt idx="2">
                  <c:v>-3.2939189189189186E-2</c:v>
                </c:pt>
                <c:pt idx="3">
                  <c:v>0.19237588652482268</c:v>
                </c:pt>
                <c:pt idx="4">
                  <c:v>-0.39884649511978709</c:v>
                </c:pt>
                <c:pt idx="5">
                  <c:v>0.20652173913043478</c:v>
                </c:pt>
              </c:numCache>
            </c:numRef>
          </c:val>
          <c:extLst>
            <c:ext xmlns:c16="http://schemas.microsoft.com/office/drawing/2014/chart" uri="{C3380CC4-5D6E-409C-BE32-E72D297353CC}">
              <c16:uniqueId val="{00000001-4F87-439D-8C49-BACC0A794657}"/>
            </c:ext>
          </c:extLst>
        </c:ser>
        <c:ser>
          <c:idx val="2"/>
          <c:order val="2"/>
          <c:tx>
            <c:strRef>
              <c:f>'Board Representation'!$A$32</c:f>
              <c:strCache>
                <c:ptCount val="1"/>
                <c:pt idx="0">
                  <c:v>Difference (Executive membership – Overall workforce)</c:v>
                </c:pt>
              </c:strCache>
            </c:strRef>
          </c:tx>
          <c:spPr>
            <a:solidFill>
              <a:schemeClr val="accent4"/>
            </a:solidFill>
            <a:ln>
              <a:noFill/>
            </a:ln>
            <a:effectLst/>
          </c:spPr>
          <c:invertIfNegative val="0"/>
          <c:cat>
            <c:multiLvlStrRef>
              <c:f>'Board Representation'!$B$28:$I$29</c:f>
              <c:multiLvlStrCache>
                <c:ptCount val="6"/>
                <c:lvl>
                  <c:pt idx="0">
                    <c:v>Disabled</c:v>
                  </c:pt>
                  <c:pt idx="1">
                    <c:v>Non-disabled</c:v>
                  </c:pt>
                  <c:pt idx="2">
                    <c:v>Unknown</c:v>
                  </c:pt>
                  <c:pt idx="3">
                    <c:v>Disabled</c:v>
                  </c:pt>
                  <c:pt idx="4">
                    <c:v>Non-disabled</c:v>
                  </c:pt>
                  <c:pt idx="5">
                    <c:v>Unknown</c:v>
                  </c:pt>
                </c:lvl>
                <c:lvl>
                  <c:pt idx="0">
                    <c:v>2024</c:v>
                  </c:pt>
                  <c:pt idx="3">
                    <c:v>2023</c:v>
                  </c:pt>
                </c:lvl>
              </c:multiLvlStrCache>
            </c:multiLvlStrRef>
          </c:cat>
          <c:val>
            <c:numRef>
              <c:f>'Board Representation'!$B$32:$G$32</c:f>
              <c:numCache>
                <c:formatCode>0.0%</c:formatCode>
                <c:ptCount val="6"/>
                <c:pt idx="0">
                  <c:v>3.3277027027027034E-2</c:v>
                </c:pt>
                <c:pt idx="1">
                  <c:v>-0.10033783783783778</c:v>
                </c:pt>
                <c:pt idx="2">
                  <c:v>6.706081081081082E-2</c:v>
                </c:pt>
                <c:pt idx="3">
                  <c:v>5.2999999999999999E-2</c:v>
                </c:pt>
                <c:pt idx="4">
                  <c:v>-0.121</c:v>
                </c:pt>
                <c:pt idx="5">
                  <c:v>6.8000000000000005E-2</c:v>
                </c:pt>
              </c:numCache>
            </c:numRef>
          </c:val>
          <c:extLst>
            <c:ext xmlns:c16="http://schemas.microsoft.com/office/drawing/2014/chart" uri="{C3380CC4-5D6E-409C-BE32-E72D297353CC}">
              <c16:uniqueId val="{00000002-4F87-439D-8C49-BACC0A794657}"/>
            </c:ext>
          </c:extLst>
        </c:ser>
        <c:dLbls>
          <c:showLegendKey val="0"/>
          <c:showVal val="0"/>
          <c:showCatName val="0"/>
          <c:showSerName val="0"/>
          <c:showPercent val="0"/>
          <c:showBubbleSize val="0"/>
        </c:dLbls>
        <c:gapWidth val="150"/>
        <c:overlap val="100"/>
        <c:axId val="813050312"/>
        <c:axId val="813045720"/>
      </c:barChart>
      <c:catAx>
        <c:axId val="813050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3045720"/>
        <c:crosses val="autoZero"/>
        <c:auto val="1"/>
        <c:lblAlgn val="ctr"/>
        <c:lblOffset val="100"/>
        <c:noMultiLvlLbl val="0"/>
      </c:catAx>
      <c:valAx>
        <c:axId val="8130457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3050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'Pay Clusters'!$U$2</c:f>
              <c:strCache>
                <c:ptCount val="1"/>
                <c:pt idx="0">
                  <c:v>Disabled</c:v>
                </c:pt>
              </c:strCache>
            </c:strRef>
          </c:tx>
          <c:spPr>
            <a:solidFill>
              <a:schemeClr val="accent1"/>
            </a:solidFill>
            <a:ln>
              <a:noFill/>
            </a:ln>
            <a:effectLst/>
          </c:spPr>
          <c:invertIfNegative val="0"/>
          <c:cat>
            <c:strRef>
              <c:f>'Pay Clusters'!$T$3:$T$17</c:f>
              <c:strCache>
                <c:ptCount val="15"/>
                <c:pt idx="0">
                  <c:v>Band 2</c:v>
                </c:pt>
                <c:pt idx="1">
                  <c:v>Band 3</c:v>
                </c:pt>
                <c:pt idx="2">
                  <c:v>Band 4</c:v>
                </c:pt>
                <c:pt idx="3">
                  <c:v>Band 5</c:v>
                </c:pt>
                <c:pt idx="4">
                  <c:v>Band 6</c:v>
                </c:pt>
                <c:pt idx="5">
                  <c:v>Band 7</c:v>
                </c:pt>
                <c:pt idx="6">
                  <c:v>Band 8a</c:v>
                </c:pt>
                <c:pt idx="7">
                  <c:v>Band 8b</c:v>
                </c:pt>
                <c:pt idx="8">
                  <c:v>Band 8c</c:v>
                </c:pt>
                <c:pt idx="9">
                  <c:v>Band 8d</c:v>
                </c:pt>
                <c:pt idx="10">
                  <c:v>Band 9</c:v>
                </c:pt>
                <c:pt idx="11">
                  <c:v>VSM</c:v>
                </c:pt>
                <c:pt idx="12">
                  <c:v>Consultants</c:v>
                </c:pt>
                <c:pt idx="13">
                  <c:v> Non-consultant career grades</c:v>
                </c:pt>
                <c:pt idx="14">
                  <c:v>Trainee grades</c:v>
                </c:pt>
              </c:strCache>
            </c:strRef>
          </c:cat>
          <c:val>
            <c:numRef>
              <c:f>'Pay Clusters'!$U$3:$U$17</c:f>
            </c:numRef>
          </c:val>
          <c:extLst>
            <c:ext xmlns:c16="http://schemas.microsoft.com/office/drawing/2014/chart" uri="{C3380CC4-5D6E-409C-BE32-E72D297353CC}">
              <c16:uniqueId val="{00000000-8233-4858-A003-6C92E7DDF017}"/>
            </c:ext>
          </c:extLst>
        </c:ser>
        <c:ser>
          <c:idx val="1"/>
          <c:order val="1"/>
          <c:tx>
            <c:strRef>
              <c:f>'Pay Clusters'!$V$2</c:f>
              <c:strCache>
                <c:ptCount val="1"/>
                <c:pt idx="0">
                  <c:v>non-disabled</c:v>
                </c:pt>
              </c:strCache>
            </c:strRef>
          </c:tx>
          <c:spPr>
            <a:solidFill>
              <a:schemeClr val="accent2"/>
            </a:solidFill>
            <a:ln>
              <a:noFill/>
            </a:ln>
            <a:effectLst/>
          </c:spPr>
          <c:invertIfNegative val="0"/>
          <c:cat>
            <c:strRef>
              <c:f>'Pay Clusters'!$T$3:$T$17</c:f>
              <c:strCache>
                <c:ptCount val="15"/>
                <c:pt idx="0">
                  <c:v>Band 2</c:v>
                </c:pt>
                <c:pt idx="1">
                  <c:v>Band 3</c:v>
                </c:pt>
                <c:pt idx="2">
                  <c:v>Band 4</c:v>
                </c:pt>
                <c:pt idx="3">
                  <c:v>Band 5</c:v>
                </c:pt>
                <c:pt idx="4">
                  <c:v>Band 6</c:v>
                </c:pt>
                <c:pt idx="5">
                  <c:v>Band 7</c:v>
                </c:pt>
                <c:pt idx="6">
                  <c:v>Band 8a</c:v>
                </c:pt>
                <c:pt idx="7">
                  <c:v>Band 8b</c:v>
                </c:pt>
                <c:pt idx="8">
                  <c:v>Band 8c</c:v>
                </c:pt>
                <c:pt idx="9">
                  <c:v>Band 8d</c:v>
                </c:pt>
                <c:pt idx="10">
                  <c:v>Band 9</c:v>
                </c:pt>
                <c:pt idx="11">
                  <c:v>VSM</c:v>
                </c:pt>
                <c:pt idx="12">
                  <c:v>Consultants</c:v>
                </c:pt>
                <c:pt idx="13">
                  <c:v> Non-consultant career grades</c:v>
                </c:pt>
                <c:pt idx="14">
                  <c:v>Trainee grades</c:v>
                </c:pt>
              </c:strCache>
            </c:strRef>
          </c:cat>
          <c:val>
            <c:numRef>
              <c:f>'Pay Clusters'!$V$3:$V$17</c:f>
            </c:numRef>
          </c:val>
          <c:extLst>
            <c:ext xmlns:c16="http://schemas.microsoft.com/office/drawing/2014/chart" uri="{C3380CC4-5D6E-409C-BE32-E72D297353CC}">
              <c16:uniqueId val="{00000001-8233-4858-A003-6C92E7DDF017}"/>
            </c:ext>
          </c:extLst>
        </c:ser>
        <c:ser>
          <c:idx val="2"/>
          <c:order val="2"/>
          <c:tx>
            <c:strRef>
              <c:f>'Pay Clusters'!$W$2</c:f>
              <c:strCache>
                <c:ptCount val="1"/>
                <c:pt idx="0">
                  <c:v>Unknown</c:v>
                </c:pt>
              </c:strCache>
            </c:strRef>
          </c:tx>
          <c:spPr>
            <a:solidFill>
              <a:schemeClr val="accent3"/>
            </a:solidFill>
            <a:ln>
              <a:noFill/>
            </a:ln>
            <a:effectLst/>
          </c:spPr>
          <c:invertIfNegative val="0"/>
          <c:cat>
            <c:strRef>
              <c:f>'Pay Clusters'!$T$3:$T$17</c:f>
              <c:strCache>
                <c:ptCount val="15"/>
                <c:pt idx="0">
                  <c:v>Band 2</c:v>
                </c:pt>
                <c:pt idx="1">
                  <c:v>Band 3</c:v>
                </c:pt>
                <c:pt idx="2">
                  <c:v>Band 4</c:v>
                </c:pt>
                <c:pt idx="3">
                  <c:v>Band 5</c:v>
                </c:pt>
                <c:pt idx="4">
                  <c:v>Band 6</c:v>
                </c:pt>
                <c:pt idx="5">
                  <c:v>Band 7</c:v>
                </c:pt>
                <c:pt idx="6">
                  <c:v>Band 8a</c:v>
                </c:pt>
                <c:pt idx="7">
                  <c:v>Band 8b</c:v>
                </c:pt>
                <c:pt idx="8">
                  <c:v>Band 8c</c:v>
                </c:pt>
                <c:pt idx="9">
                  <c:v>Band 8d</c:v>
                </c:pt>
                <c:pt idx="10">
                  <c:v>Band 9</c:v>
                </c:pt>
                <c:pt idx="11">
                  <c:v>VSM</c:v>
                </c:pt>
                <c:pt idx="12">
                  <c:v>Consultants</c:v>
                </c:pt>
                <c:pt idx="13">
                  <c:v> Non-consultant career grades</c:v>
                </c:pt>
                <c:pt idx="14">
                  <c:v>Trainee grades</c:v>
                </c:pt>
              </c:strCache>
            </c:strRef>
          </c:cat>
          <c:val>
            <c:numRef>
              <c:f>'Pay Clusters'!$W$3:$W$17</c:f>
            </c:numRef>
          </c:val>
          <c:extLst>
            <c:ext xmlns:c16="http://schemas.microsoft.com/office/drawing/2014/chart" uri="{C3380CC4-5D6E-409C-BE32-E72D297353CC}">
              <c16:uniqueId val="{00000002-8233-4858-A003-6C92E7DDF017}"/>
            </c:ext>
          </c:extLst>
        </c:ser>
        <c:ser>
          <c:idx val="3"/>
          <c:order val="3"/>
          <c:tx>
            <c:strRef>
              <c:f>'Pay Clusters'!$X$2</c:f>
              <c:strCache>
                <c:ptCount val="1"/>
                <c:pt idx="0">
                  <c:v>Total</c:v>
                </c:pt>
              </c:strCache>
            </c:strRef>
          </c:tx>
          <c:spPr>
            <a:solidFill>
              <a:schemeClr val="accent4"/>
            </a:solidFill>
            <a:ln>
              <a:noFill/>
            </a:ln>
            <a:effectLst/>
          </c:spPr>
          <c:invertIfNegative val="0"/>
          <c:cat>
            <c:strRef>
              <c:f>'Pay Clusters'!$T$3:$T$17</c:f>
              <c:strCache>
                <c:ptCount val="15"/>
                <c:pt idx="0">
                  <c:v>Band 2</c:v>
                </c:pt>
                <c:pt idx="1">
                  <c:v>Band 3</c:v>
                </c:pt>
                <c:pt idx="2">
                  <c:v>Band 4</c:v>
                </c:pt>
                <c:pt idx="3">
                  <c:v>Band 5</c:v>
                </c:pt>
                <c:pt idx="4">
                  <c:v>Band 6</c:v>
                </c:pt>
                <c:pt idx="5">
                  <c:v>Band 7</c:v>
                </c:pt>
                <c:pt idx="6">
                  <c:v>Band 8a</c:v>
                </c:pt>
                <c:pt idx="7">
                  <c:v>Band 8b</c:v>
                </c:pt>
                <c:pt idx="8">
                  <c:v>Band 8c</c:v>
                </c:pt>
                <c:pt idx="9">
                  <c:v>Band 8d</c:v>
                </c:pt>
                <c:pt idx="10">
                  <c:v>Band 9</c:v>
                </c:pt>
                <c:pt idx="11">
                  <c:v>VSM</c:v>
                </c:pt>
                <c:pt idx="12">
                  <c:v>Consultants</c:v>
                </c:pt>
                <c:pt idx="13">
                  <c:v> Non-consultant career grades</c:v>
                </c:pt>
                <c:pt idx="14">
                  <c:v>Trainee grades</c:v>
                </c:pt>
              </c:strCache>
            </c:strRef>
          </c:cat>
          <c:val>
            <c:numRef>
              <c:f>'Pay Clusters'!$X$3:$X$17</c:f>
            </c:numRef>
          </c:val>
          <c:extLst>
            <c:ext xmlns:c16="http://schemas.microsoft.com/office/drawing/2014/chart" uri="{C3380CC4-5D6E-409C-BE32-E72D297353CC}">
              <c16:uniqueId val="{00000003-8233-4858-A003-6C92E7DDF017}"/>
            </c:ext>
          </c:extLst>
        </c:ser>
        <c:ser>
          <c:idx val="4"/>
          <c:order val="4"/>
          <c:tx>
            <c:strRef>
              <c:f>'Pay Clusters'!$Y$2</c:f>
              <c:strCache>
                <c:ptCount val="1"/>
                <c:pt idx="0">
                  <c:v>Disabled %</c:v>
                </c:pt>
              </c:strCache>
            </c:strRef>
          </c:tx>
          <c:spPr>
            <a:solidFill>
              <a:schemeClr val="accent6"/>
            </a:solidFill>
            <a:ln>
              <a:noFill/>
            </a:ln>
            <a:effectLst/>
          </c:spPr>
          <c:invertIfNegative val="0"/>
          <c:cat>
            <c:strRef>
              <c:f>'Pay Clusters'!$T$3:$T$17</c:f>
              <c:strCache>
                <c:ptCount val="15"/>
                <c:pt idx="0">
                  <c:v>Band 2</c:v>
                </c:pt>
                <c:pt idx="1">
                  <c:v>Band 3</c:v>
                </c:pt>
                <c:pt idx="2">
                  <c:v>Band 4</c:v>
                </c:pt>
                <c:pt idx="3">
                  <c:v>Band 5</c:v>
                </c:pt>
                <c:pt idx="4">
                  <c:v>Band 6</c:v>
                </c:pt>
                <c:pt idx="5">
                  <c:v>Band 7</c:v>
                </c:pt>
                <c:pt idx="6">
                  <c:v>Band 8a</c:v>
                </c:pt>
                <c:pt idx="7">
                  <c:v>Band 8b</c:v>
                </c:pt>
                <c:pt idx="8">
                  <c:v>Band 8c</c:v>
                </c:pt>
                <c:pt idx="9">
                  <c:v>Band 8d</c:v>
                </c:pt>
                <c:pt idx="10">
                  <c:v>Band 9</c:v>
                </c:pt>
                <c:pt idx="11">
                  <c:v>VSM</c:v>
                </c:pt>
                <c:pt idx="12">
                  <c:v>Consultants</c:v>
                </c:pt>
                <c:pt idx="13">
                  <c:v> Non-consultant career grades</c:v>
                </c:pt>
                <c:pt idx="14">
                  <c:v>Trainee grades</c:v>
                </c:pt>
              </c:strCache>
            </c:strRef>
          </c:cat>
          <c:val>
            <c:numRef>
              <c:f>'Pay Clusters'!$Y$3:$Y$17</c:f>
              <c:numCache>
                <c:formatCode>0.00%</c:formatCode>
                <c:ptCount val="15"/>
                <c:pt idx="0">
                  <c:v>0.10112359550561797</c:v>
                </c:pt>
                <c:pt idx="1">
                  <c:v>5.8394160583941604E-2</c:v>
                </c:pt>
                <c:pt idx="2">
                  <c:v>5.7142857142857141E-2</c:v>
                </c:pt>
                <c:pt idx="3">
                  <c:v>7.3619631901840496E-2</c:v>
                </c:pt>
                <c:pt idx="4">
                  <c:v>7.4534161490683232E-2</c:v>
                </c:pt>
                <c:pt idx="5">
                  <c:v>8.3333333333333329E-2</c:v>
                </c:pt>
                <c:pt idx="6">
                  <c:v>6.5217391304347824E-2</c:v>
                </c:pt>
                <c:pt idx="7">
                  <c:v>7.1428571428571425E-2</c:v>
                </c:pt>
                <c:pt idx="8">
                  <c:v>0</c:v>
                </c:pt>
                <c:pt idx="9">
                  <c:v>0</c:v>
                </c:pt>
                <c:pt idx="10">
                  <c:v>0</c:v>
                </c:pt>
                <c:pt idx="11">
                  <c:v>0.1111111111111111</c:v>
                </c:pt>
                <c:pt idx="12">
                  <c:v>2.0618556701030927E-2</c:v>
                </c:pt>
                <c:pt idx="13">
                  <c:v>0</c:v>
                </c:pt>
                <c:pt idx="14">
                  <c:v>4.4776119402985072E-2</c:v>
                </c:pt>
              </c:numCache>
            </c:numRef>
          </c:val>
          <c:extLst>
            <c:ext xmlns:c16="http://schemas.microsoft.com/office/drawing/2014/chart" uri="{C3380CC4-5D6E-409C-BE32-E72D297353CC}">
              <c16:uniqueId val="{00000004-8233-4858-A003-6C92E7DDF017}"/>
            </c:ext>
          </c:extLst>
        </c:ser>
        <c:ser>
          <c:idx val="5"/>
          <c:order val="5"/>
          <c:tx>
            <c:strRef>
              <c:f>'Pay Clusters'!$Z$2</c:f>
              <c:strCache>
                <c:ptCount val="1"/>
                <c:pt idx="0">
                  <c:v>non-disabled %</c:v>
                </c:pt>
              </c:strCache>
            </c:strRef>
          </c:tx>
          <c:spPr>
            <a:solidFill>
              <a:schemeClr val="accent5"/>
            </a:solidFill>
            <a:ln>
              <a:noFill/>
            </a:ln>
            <a:effectLst/>
          </c:spPr>
          <c:invertIfNegative val="0"/>
          <c:cat>
            <c:strRef>
              <c:f>'Pay Clusters'!$T$3:$T$17</c:f>
              <c:strCache>
                <c:ptCount val="15"/>
                <c:pt idx="0">
                  <c:v>Band 2</c:v>
                </c:pt>
                <c:pt idx="1">
                  <c:v>Band 3</c:v>
                </c:pt>
                <c:pt idx="2">
                  <c:v>Band 4</c:v>
                </c:pt>
                <c:pt idx="3">
                  <c:v>Band 5</c:v>
                </c:pt>
                <c:pt idx="4">
                  <c:v>Band 6</c:v>
                </c:pt>
                <c:pt idx="5">
                  <c:v>Band 7</c:v>
                </c:pt>
                <c:pt idx="6">
                  <c:v>Band 8a</c:v>
                </c:pt>
                <c:pt idx="7">
                  <c:v>Band 8b</c:v>
                </c:pt>
                <c:pt idx="8">
                  <c:v>Band 8c</c:v>
                </c:pt>
                <c:pt idx="9">
                  <c:v>Band 8d</c:v>
                </c:pt>
                <c:pt idx="10">
                  <c:v>Band 9</c:v>
                </c:pt>
                <c:pt idx="11">
                  <c:v>VSM</c:v>
                </c:pt>
                <c:pt idx="12">
                  <c:v>Consultants</c:v>
                </c:pt>
                <c:pt idx="13">
                  <c:v> Non-consultant career grades</c:v>
                </c:pt>
                <c:pt idx="14">
                  <c:v>Trainee grades</c:v>
                </c:pt>
              </c:strCache>
            </c:strRef>
          </c:cat>
          <c:val>
            <c:numRef>
              <c:f>'Pay Clusters'!$Z$3:$Z$17</c:f>
              <c:numCache>
                <c:formatCode>0.00%</c:formatCode>
                <c:ptCount val="15"/>
                <c:pt idx="0">
                  <c:v>0.8651685393258427</c:v>
                </c:pt>
                <c:pt idx="1">
                  <c:v>0.93430656934306566</c:v>
                </c:pt>
                <c:pt idx="2">
                  <c:v>0.93571428571428572</c:v>
                </c:pt>
                <c:pt idx="3">
                  <c:v>0.87116564417177911</c:v>
                </c:pt>
                <c:pt idx="4">
                  <c:v>0.90683229813664601</c:v>
                </c:pt>
                <c:pt idx="5">
                  <c:v>0.90151515151515149</c:v>
                </c:pt>
                <c:pt idx="6">
                  <c:v>0.91304347826086951</c:v>
                </c:pt>
                <c:pt idx="7">
                  <c:v>0.8571428571428571</c:v>
                </c:pt>
                <c:pt idx="8">
                  <c:v>1</c:v>
                </c:pt>
                <c:pt idx="9">
                  <c:v>0.8</c:v>
                </c:pt>
                <c:pt idx="10">
                  <c:v>1</c:v>
                </c:pt>
                <c:pt idx="11">
                  <c:v>0.77777777777777779</c:v>
                </c:pt>
                <c:pt idx="12">
                  <c:v>0.89690721649484539</c:v>
                </c:pt>
                <c:pt idx="13">
                  <c:v>0.92</c:v>
                </c:pt>
                <c:pt idx="14">
                  <c:v>0.91044776119402981</c:v>
                </c:pt>
              </c:numCache>
            </c:numRef>
          </c:val>
          <c:extLst>
            <c:ext xmlns:c16="http://schemas.microsoft.com/office/drawing/2014/chart" uri="{C3380CC4-5D6E-409C-BE32-E72D297353CC}">
              <c16:uniqueId val="{00000005-8233-4858-A003-6C92E7DDF017}"/>
            </c:ext>
          </c:extLst>
        </c:ser>
        <c:ser>
          <c:idx val="6"/>
          <c:order val="6"/>
          <c:tx>
            <c:strRef>
              <c:f>'Pay Clusters'!$AA$2</c:f>
              <c:strCache>
                <c:ptCount val="1"/>
                <c:pt idx="0">
                  <c:v>Undisclosed</c:v>
                </c:pt>
              </c:strCache>
            </c:strRef>
          </c:tx>
          <c:spPr>
            <a:solidFill>
              <a:srgbClr val="FFC000"/>
            </a:solidFill>
            <a:ln>
              <a:noFill/>
            </a:ln>
            <a:effectLst/>
          </c:spPr>
          <c:invertIfNegative val="0"/>
          <c:cat>
            <c:strRef>
              <c:f>'Pay Clusters'!$T$3:$T$17</c:f>
              <c:strCache>
                <c:ptCount val="15"/>
                <c:pt idx="0">
                  <c:v>Band 2</c:v>
                </c:pt>
                <c:pt idx="1">
                  <c:v>Band 3</c:v>
                </c:pt>
                <c:pt idx="2">
                  <c:v>Band 4</c:v>
                </c:pt>
                <c:pt idx="3">
                  <c:v>Band 5</c:v>
                </c:pt>
                <c:pt idx="4">
                  <c:v>Band 6</c:v>
                </c:pt>
                <c:pt idx="5">
                  <c:v>Band 7</c:v>
                </c:pt>
                <c:pt idx="6">
                  <c:v>Band 8a</c:v>
                </c:pt>
                <c:pt idx="7">
                  <c:v>Band 8b</c:v>
                </c:pt>
                <c:pt idx="8">
                  <c:v>Band 8c</c:v>
                </c:pt>
                <c:pt idx="9">
                  <c:v>Band 8d</c:v>
                </c:pt>
                <c:pt idx="10">
                  <c:v>Band 9</c:v>
                </c:pt>
                <c:pt idx="11">
                  <c:v>VSM</c:v>
                </c:pt>
                <c:pt idx="12">
                  <c:v>Consultants</c:v>
                </c:pt>
                <c:pt idx="13">
                  <c:v> Non-consultant career grades</c:v>
                </c:pt>
                <c:pt idx="14">
                  <c:v>Trainee grades</c:v>
                </c:pt>
              </c:strCache>
            </c:strRef>
          </c:cat>
          <c:val>
            <c:numRef>
              <c:f>'Pay Clusters'!$AA$3:$AA$17</c:f>
              <c:numCache>
                <c:formatCode>0.00%</c:formatCode>
                <c:ptCount val="15"/>
                <c:pt idx="0">
                  <c:v>3.3707865168539325E-2</c:v>
                </c:pt>
                <c:pt idx="1">
                  <c:v>7.2992700729927005E-3</c:v>
                </c:pt>
                <c:pt idx="2">
                  <c:v>7.1428571428571426E-3</c:v>
                </c:pt>
                <c:pt idx="3">
                  <c:v>5.5214723926380369E-2</c:v>
                </c:pt>
                <c:pt idx="4">
                  <c:v>1.8633540372670808E-2</c:v>
                </c:pt>
                <c:pt idx="5">
                  <c:v>1.5151515151515152E-2</c:v>
                </c:pt>
                <c:pt idx="6">
                  <c:v>2.1739130434782608E-2</c:v>
                </c:pt>
                <c:pt idx="7">
                  <c:v>7.1428571428571425E-2</c:v>
                </c:pt>
                <c:pt idx="8">
                  <c:v>0</c:v>
                </c:pt>
                <c:pt idx="9">
                  <c:v>0.2</c:v>
                </c:pt>
                <c:pt idx="10">
                  <c:v>0</c:v>
                </c:pt>
                <c:pt idx="11">
                  <c:v>0.1111111111111111</c:v>
                </c:pt>
                <c:pt idx="12">
                  <c:v>8.247422680412371E-2</c:v>
                </c:pt>
                <c:pt idx="13">
                  <c:v>0.08</c:v>
                </c:pt>
                <c:pt idx="14">
                  <c:v>4.4776119402985072E-2</c:v>
                </c:pt>
              </c:numCache>
            </c:numRef>
          </c:val>
          <c:extLst>
            <c:ext xmlns:c16="http://schemas.microsoft.com/office/drawing/2014/chart" uri="{C3380CC4-5D6E-409C-BE32-E72D297353CC}">
              <c16:uniqueId val="{00000006-8233-4858-A003-6C92E7DDF017}"/>
            </c:ext>
          </c:extLst>
        </c:ser>
        <c:dLbls>
          <c:showLegendKey val="0"/>
          <c:showVal val="0"/>
          <c:showCatName val="0"/>
          <c:showSerName val="0"/>
          <c:showPercent val="0"/>
          <c:showBubbleSize val="0"/>
        </c:dLbls>
        <c:gapWidth val="150"/>
        <c:overlap val="100"/>
        <c:axId val="831793504"/>
        <c:axId val="831792192"/>
      </c:barChart>
      <c:catAx>
        <c:axId val="831793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1792192"/>
        <c:crosses val="autoZero"/>
        <c:auto val="1"/>
        <c:lblAlgn val="ctr"/>
        <c:lblOffset val="100"/>
        <c:noMultiLvlLbl val="0"/>
      </c:catAx>
      <c:valAx>
        <c:axId val="831792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1793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Sheet1!$C$23:$C$24</c:f>
              <c:strCache>
                <c:ptCount val="2"/>
                <c:pt idx="0">
                  <c:v>Non-Clinical</c:v>
                </c:pt>
                <c:pt idx="1">
                  <c:v>Disabled</c:v>
                </c:pt>
              </c:strCache>
            </c:strRef>
          </c:tx>
          <c:spPr>
            <a:solidFill>
              <a:schemeClr val="accent6"/>
            </a:solidFill>
            <a:ln>
              <a:noFill/>
            </a:ln>
            <a:effectLst/>
          </c:spPr>
          <c:invertIfNegative val="0"/>
          <c:cat>
            <c:strRef>
              <c:f>Sheet1!$B$25:$B$28</c:f>
              <c:strCache>
                <c:ptCount val="4"/>
                <c:pt idx="0">
                  <c:v>Cluster 1 
(Bands 1-4)</c:v>
                </c:pt>
                <c:pt idx="1">
                  <c:v>Cluster 2 
(Bands 5-7)</c:v>
                </c:pt>
                <c:pt idx="2">
                  <c:v>Cluster 3 
(Bands 8a-8b)</c:v>
                </c:pt>
                <c:pt idx="3">
                  <c:v>Cluster 4 
(Bands 8c-9 &amp; VSM)</c:v>
                </c:pt>
              </c:strCache>
            </c:strRef>
          </c:cat>
          <c:val>
            <c:numRef>
              <c:f>Sheet1!$C$25:$C$28</c:f>
              <c:numCache>
                <c:formatCode>General</c:formatCode>
                <c:ptCount val="4"/>
                <c:pt idx="0">
                  <c:v>7.7</c:v>
                </c:pt>
                <c:pt idx="1">
                  <c:v>10</c:v>
                </c:pt>
                <c:pt idx="2">
                  <c:v>14.8</c:v>
                </c:pt>
                <c:pt idx="3">
                  <c:v>0</c:v>
                </c:pt>
              </c:numCache>
            </c:numRef>
          </c:val>
          <c:extLst>
            <c:ext xmlns:c16="http://schemas.microsoft.com/office/drawing/2014/chart" uri="{C3380CC4-5D6E-409C-BE32-E72D297353CC}">
              <c16:uniqueId val="{00000000-10DE-45D0-AC77-95F5D794103D}"/>
            </c:ext>
          </c:extLst>
        </c:ser>
        <c:ser>
          <c:idx val="1"/>
          <c:order val="1"/>
          <c:tx>
            <c:strRef>
              <c:f>Sheet1!$D$23:$D$24</c:f>
              <c:strCache>
                <c:ptCount val="2"/>
                <c:pt idx="0">
                  <c:v>Non-Clinical</c:v>
                </c:pt>
                <c:pt idx="1">
                  <c:v>Non-Disabled </c:v>
                </c:pt>
              </c:strCache>
            </c:strRef>
          </c:tx>
          <c:spPr>
            <a:solidFill>
              <a:schemeClr val="accent5"/>
            </a:solidFill>
            <a:ln>
              <a:noFill/>
            </a:ln>
            <a:effectLst/>
          </c:spPr>
          <c:invertIfNegative val="0"/>
          <c:cat>
            <c:strRef>
              <c:f>Sheet1!$B$25:$B$28</c:f>
              <c:strCache>
                <c:ptCount val="4"/>
                <c:pt idx="0">
                  <c:v>Cluster 1 
(Bands 1-4)</c:v>
                </c:pt>
                <c:pt idx="1">
                  <c:v>Cluster 2 
(Bands 5-7)</c:v>
                </c:pt>
                <c:pt idx="2">
                  <c:v>Cluster 3 
(Bands 8a-8b)</c:v>
                </c:pt>
                <c:pt idx="3">
                  <c:v>Cluster 4 
(Bands 8c-9 &amp; VSM)</c:v>
                </c:pt>
              </c:strCache>
            </c:strRef>
          </c:cat>
          <c:val>
            <c:numRef>
              <c:f>Sheet1!$D$25:$D$28</c:f>
              <c:numCache>
                <c:formatCode>General</c:formatCode>
                <c:ptCount val="4"/>
                <c:pt idx="0">
                  <c:v>89.9</c:v>
                </c:pt>
                <c:pt idx="1">
                  <c:v>87.5</c:v>
                </c:pt>
                <c:pt idx="2">
                  <c:v>85.2</c:v>
                </c:pt>
                <c:pt idx="3">
                  <c:v>93.8</c:v>
                </c:pt>
              </c:numCache>
            </c:numRef>
          </c:val>
          <c:extLst>
            <c:ext xmlns:c16="http://schemas.microsoft.com/office/drawing/2014/chart" uri="{C3380CC4-5D6E-409C-BE32-E72D297353CC}">
              <c16:uniqueId val="{00000001-10DE-45D0-AC77-95F5D794103D}"/>
            </c:ext>
          </c:extLst>
        </c:ser>
        <c:ser>
          <c:idx val="2"/>
          <c:order val="2"/>
          <c:tx>
            <c:strRef>
              <c:f>Sheet1!$E$23:$E$24</c:f>
              <c:strCache>
                <c:ptCount val="2"/>
                <c:pt idx="0">
                  <c:v>Non-Clinical</c:v>
                </c:pt>
                <c:pt idx="1">
                  <c:v>Unknown</c:v>
                </c:pt>
              </c:strCache>
            </c:strRef>
          </c:tx>
          <c:spPr>
            <a:solidFill>
              <a:schemeClr val="accent4"/>
            </a:solidFill>
            <a:ln>
              <a:noFill/>
            </a:ln>
            <a:effectLst/>
          </c:spPr>
          <c:invertIfNegative val="0"/>
          <c:cat>
            <c:strRef>
              <c:f>Sheet1!$B$25:$B$28</c:f>
              <c:strCache>
                <c:ptCount val="4"/>
                <c:pt idx="0">
                  <c:v>Cluster 1 
(Bands 1-4)</c:v>
                </c:pt>
                <c:pt idx="1">
                  <c:v>Cluster 2 
(Bands 5-7)</c:v>
                </c:pt>
                <c:pt idx="2">
                  <c:v>Cluster 3 
(Bands 8a-8b)</c:v>
                </c:pt>
                <c:pt idx="3">
                  <c:v>Cluster 4 
(Bands 8c-9 &amp; VSM)</c:v>
                </c:pt>
              </c:strCache>
            </c:strRef>
          </c:cat>
          <c:val>
            <c:numRef>
              <c:f>Sheet1!$E$25:$E$28</c:f>
              <c:numCache>
                <c:formatCode>General</c:formatCode>
                <c:ptCount val="4"/>
                <c:pt idx="0">
                  <c:v>2.3999999999999941</c:v>
                </c:pt>
                <c:pt idx="1">
                  <c:v>2.5</c:v>
                </c:pt>
                <c:pt idx="2">
                  <c:v>0</c:v>
                </c:pt>
                <c:pt idx="3">
                  <c:v>6.2000000000000028</c:v>
                </c:pt>
              </c:numCache>
            </c:numRef>
          </c:val>
          <c:extLst>
            <c:ext xmlns:c16="http://schemas.microsoft.com/office/drawing/2014/chart" uri="{C3380CC4-5D6E-409C-BE32-E72D297353CC}">
              <c16:uniqueId val="{00000002-10DE-45D0-AC77-95F5D794103D}"/>
            </c:ext>
          </c:extLst>
        </c:ser>
        <c:dLbls>
          <c:showLegendKey val="0"/>
          <c:showVal val="0"/>
          <c:showCatName val="0"/>
          <c:showSerName val="0"/>
          <c:showPercent val="0"/>
          <c:showBubbleSize val="0"/>
        </c:dLbls>
        <c:gapWidth val="150"/>
        <c:overlap val="100"/>
        <c:axId val="800468904"/>
        <c:axId val="800469232"/>
      </c:barChart>
      <c:catAx>
        <c:axId val="800468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469232"/>
        <c:crosses val="autoZero"/>
        <c:auto val="1"/>
        <c:lblAlgn val="ctr"/>
        <c:lblOffset val="100"/>
        <c:noMultiLvlLbl val="0"/>
      </c:catAx>
      <c:valAx>
        <c:axId val="800469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468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Sheet1!$C$23:$C$24</c:f>
              <c:strCache>
                <c:ptCount val="2"/>
                <c:pt idx="0">
                  <c:v>Clinical</c:v>
                </c:pt>
                <c:pt idx="1">
                  <c:v>Disabled</c:v>
                </c:pt>
              </c:strCache>
            </c:strRef>
          </c:tx>
          <c:spPr>
            <a:solidFill>
              <a:schemeClr val="accent6"/>
            </a:solidFill>
            <a:ln>
              <a:noFill/>
            </a:ln>
            <a:effectLst/>
          </c:spPr>
          <c:invertIfNegative val="0"/>
          <c:cat>
            <c:strRef>
              <c:f>Sheet1!$B$25:$B$28</c:f>
              <c:strCache>
                <c:ptCount val="4"/>
                <c:pt idx="0">
                  <c:v>Cluster 1 
(Bands 1-4)</c:v>
                </c:pt>
                <c:pt idx="1">
                  <c:v>Cluster 2 
(Bands 5-7)</c:v>
                </c:pt>
                <c:pt idx="2">
                  <c:v>Cluster 3 
(Bands 8a-8b)</c:v>
                </c:pt>
                <c:pt idx="3">
                  <c:v>Cluster 4 
(Bands 8c-9 &amp; VSM)</c:v>
                </c:pt>
              </c:strCache>
            </c:strRef>
          </c:cat>
          <c:val>
            <c:numRef>
              <c:f>Sheet1!$C$25:$C$28</c:f>
              <c:numCache>
                <c:formatCode>General</c:formatCode>
                <c:ptCount val="4"/>
                <c:pt idx="0">
                  <c:v>7.1</c:v>
                </c:pt>
                <c:pt idx="1">
                  <c:v>7.2</c:v>
                </c:pt>
                <c:pt idx="2">
                  <c:v>0</c:v>
                </c:pt>
                <c:pt idx="3">
                  <c:v>12.3</c:v>
                </c:pt>
              </c:numCache>
            </c:numRef>
          </c:val>
          <c:extLst>
            <c:ext xmlns:c16="http://schemas.microsoft.com/office/drawing/2014/chart" uri="{C3380CC4-5D6E-409C-BE32-E72D297353CC}">
              <c16:uniqueId val="{00000000-947E-489A-BBDA-B23B0A6ECF80}"/>
            </c:ext>
          </c:extLst>
        </c:ser>
        <c:ser>
          <c:idx val="1"/>
          <c:order val="1"/>
          <c:tx>
            <c:strRef>
              <c:f>Sheet1!$D$23:$D$24</c:f>
              <c:strCache>
                <c:ptCount val="2"/>
                <c:pt idx="0">
                  <c:v>Clinical</c:v>
                </c:pt>
                <c:pt idx="1">
                  <c:v>Non-Disabled</c:v>
                </c:pt>
              </c:strCache>
            </c:strRef>
          </c:tx>
          <c:spPr>
            <a:solidFill>
              <a:schemeClr val="accent5"/>
            </a:solidFill>
            <a:ln>
              <a:noFill/>
            </a:ln>
            <a:effectLst/>
          </c:spPr>
          <c:invertIfNegative val="0"/>
          <c:cat>
            <c:strRef>
              <c:f>Sheet1!$B$25:$B$28</c:f>
              <c:strCache>
                <c:ptCount val="4"/>
                <c:pt idx="0">
                  <c:v>Cluster 1 
(Bands 1-4)</c:v>
                </c:pt>
                <c:pt idx="1">
                  <c:v>Cluster 2 
(Bands 5-7)</c:v>
                </c:pt>
                <c:pt idx="2">
                  <c:v>Cluster 3 
(Bands 8a-8b)</c:v>
                </c:pt>
                <c:pt idx="3">
                  <c:v>Cluster 4 
(Bands 8c-9 &amp; VSM)</c:v>
                </c:pt>
              </c:strCache>
            </c:strRef>
          </c:cat>
          <c:val>
            <c:numRef>
              <c:f>Sheet1!$D$25:$D$28</c:f>
              <c:numCache>
                <c:formatCode>General</c:formatCode>
                <c:ptCount val="4"/>
                <c:pt idx="0">
                  <c:v>92.4</c:v>
                </c:pt>
                <c:pt idx="1">
                  <c:v>89.6</c:v>
                </c:pt>
                <c:pt idx="2">
                  <c:v>93.9</c:v>
                </c:pt>
                <c:pt idx="3">
                  <c:v>75</c:v>
                </c:pt>
              </c:numCache>
            </c:numRef>
          </c:val>
          <c:extLst>
            <c:ext xmlns:c16="http://schemas.microsoft.com/office/drawing/2014/chart" uri="{C3380CC4-5D6E-409C-BE32-E72D297353CC}">
              <c16:uniqueId val="{00000001-947E-489A-BBDA-B23B0A6ECF80}"/>
            </c:ext>
          </c:extLst>
        </c:ser>
        <c:ser>
          <c:idx val="2"/>
          <c:order val="2"/>
          <c:tx>
            <c:strRef>
              <c:f>Sheet1!$E$23:$E$24</c:f>
              <c:strCache>
                <c:ptCount val="2"/>
                <c:pt idx="0">
                  <c:v>Clinical</c:v>
                </c:pt>
                <c:pt idx="1">
                  <c:v>Unknown</c:v>
                </c:pt>
              </c:strCache>
            </c:strRef>
          </c:tx>
          <c:spPr>
            <a:solidFill>
              <a:schemeClr val="accent4"/>
            </a:solidFill>
            <a:ln>
              <a:noFill/>
            </a:ln>
            <a:effectLst/>
          </c:spPr>
          <c:invertIfNegative val="0"/>
          <c:cat>
            <c:strRef>
              <c:f>Sheet1!$B$25:$B$28</c:f>
              <c:strCache>
                <c:ptCount val="4"/>
                <c:pt idx="0">
                  <c:v>Cluster 1 
(Bands 1-4)</c:v>
                </c:pt>
                <c:pt idx="1">
                  <c:v>Cluster 2 
(Bands 5-7)</c:v>
                </c:pt>
                <c:pt idx="2">
                  <c:v>Cluster 3 
(Bands 8a-8b)</c:v>
                </c:pt>
                <c:pt idx="3">
                  <c:v>Cluster 4 
(Bands 8c-9 &amp; VSM)</c:v>
                </c:pt>
              </c:strCache>
            </c:strRef>
          </c:cat>
          <c:val>
            <c:numRef>
              <c:f>Sheet1!$E$25:$E$28</c:f>
              <c:numCache>
                <c:formatCode>General</c:formatCode>
                <c:ptCount val="4"/>
                <c:pt idx="0">
                  <c:v>0.49999999999999467</c:v>
                </c:pt>
                <c:pt idx="1">
                  <c:v>3.2000000000000055</c:v>
                </c:pt>
                <c:pt idx="2">
                  <c:v>6.0999999999999943</c:v>
                </c:pt>
                <c:pt idx="3">
                  <c:v>12.7</c:v>
                </c:pt>
              </c:numCache>
            </c:numRef>
          </c:val>
          <c:extLst>
            <c:ext xmlns:c16="http://schemas.microsoft.com/office/drawing/2014/chart" uri="{C3380CC4-5D6E-409C-BE32-E72D297353CC}">
              <c16:uniqueId val="{00000002-947E-489A-BBDA-B23B0A6ECF80}"/>
            </c:ext>
          </c:extLst>
        </c:ser>
        <c:dLbls>
          <c:showLegendKey val="0"/>
          <c:showVal val="0"/>
          <c:showCatName val="0"/>
          <c:showSerName val="0"/>
          <c:showPercent val="0"/>
          <c:showBubbleSize val="0"/>
        </c:dLbls>
        <c:gapWidth val="150"/>
        <c:overlap val="100"/>
        <c:axId val="800468904"/>
        <c:axId val="800469232"/>
      </c:barChart>
      <c:catAx>
        <c:axId val="800468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469232"/>
        <c:crosses val="autoZero"/>
        <c:auto val="1"/>
        <c:lblAlgn val="ctr"/>
        <c:lblOffset val="100"/>
        <c:noMultiLvlLbl val="0"/>
      </c:catAx>
      <c:valAx>
        <c:axId val="800469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468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Sheet1!$C$65</c:f>
              <c:strCache>
                <c:ptCount val="1"/>
                <c:pt idx="0">
                  <c:v>Disabled</c:v>
                </c:pt>
              </c:strCache>
            </c:strRef>
          </c:tx>
          <c:spPr>
            <a:solidFill>
              <a:schemeClr val="accent6"/>
            </a:solidFill>
            <a:ln>
              <a:noFill/>
            </a:ln>
            <a:effectLst/>
          </c:spPr>
          <c:invertIfNegative val="0"/>
          <c:cat>
            <c:strRef>
              <c:f>Sheet1!$B$66:$B$72</c:f>
              <c:strCache>
                <c:ptCount val="7"/>
                <c:pt idx="0">
                  <c:v>Cluster 1 
(Bands 1-4)</c:v>
                </c:pt>
                <c:pt idx="1">
                  <c:v>Cluster 2 
(Bands 5-7)</c:v>
                </c:pt>
                <c:pt idx="2">
                  <c:v>Cluster 3 
(Bands 8a-8b)</c:v>
                </c:pt>
                <c:pt idx="3">
                  <c:v>Cluster 4 
(Bands 8c-9 &amp; VSM)</c:v>
                </c:pt>
                <c:pt idx="4">
                  <c:v>Cluster 5 
(M&amp;D: Consultants)</c:v>
                </c:pt>
                <c:pt idx="5">
                  <c:v>Cluster 6 
(M&amp;D: Non-Consultant 
career grades)</c:v>
                </c:pt>
                <c:pt idx="6">
                  <c:v>Cluster 7 
(M&amp;D: trainee grades)</c:v>
                </c:pt>
              </c:strCache>
            </c:strRef>
          </c:cat>
          <c:val>
            <c:numRef>
              <c:f>Sheet1!$C$66:$C$72</c:f>
              <c:numCache>
                <c:formatCode>General</c:formatCode>
                <c:ptCount val="7"/>
                <c:pt idx="0">
                  <c:v>34</c:v>
                </c:pt>
                <c:pt idx="1">
                  <c:v>35</c:v>
                </c:pt>
                <c:pt idx="2">
                  <c:v>4</c:v>
                </c:pt>
                <c:pt idx="3">
                  <c:v>1</c:v>
                </c:pt>
                <c:pt idx="4">
                  <c:v>2</c:v>
                </c:pt>
                <c:pt idx="5">
                  <c:v>0</c:v>
                </c:pt>
                <c:pt idx="6">
                  <c:v>3</c:v>
                </c:pt>
              </c:numCache>
            </c:numRef>
          </c:val>
          <c:extLst>
            <c:ext xmlns:c16="http://schemas.microsoft.com/office/drawing/2014/chart" uri="{C3380CC4-5D6E-409C-BE32-E72D297353CC}">
              <c16:uniqueId val="{00000000-F42D-4DD4-9701-CB1FD1462FC3}"/>
            </c:ext>
          </c:extLst>
        </c:ser>
        <c:ser>
          <c:idx val="1"/>
          <c:order val="1"/>
          <c:tx>
            <c:strRef>
              <c:f>Sheet1!$D$65</c:f>
              <c:strCache>
                <c:ptCount val="1"/>
                <c:pt idx="0">
                  <c:v>Non-Disabled</c:v>
                </c:pt>
              </c:strCache>
            </c:strRef>
          </c:tx>
          <c:spPr>
            <a:solidFill>
              <a:schemeClr val="accent5"/>
            </a:solidFill>
            <a:ln>
              <a:noFill/>
            </a:ln>
            <a:effectLst/>
          </c:spPr>
          <c:invertIfNegative val="0"/>
          <c:cat>
            <c:strRef>
              <c:f>Sheet1!$B$66:$B$72</c:f>
              <c:strCache>
                <c:ptCount val="7"/>
                <c:pt idx="0">
                  <c:v>Cluster 1 
(Bands 1-4)</c:v>
                </c:pt>
                <c:pt idx="1">
                  <c:v>Cluster 2 
(Bands 5-7)</c:v>
                </c:pt>
                <c:pt idx="2">
                  <c:v>Cluster 3 
(Bands 8a-8b)</c:v>
                </c:pt>
                <c:pt idx="3">
                  <c:v>Cluster 4 
(Bands 8c-9 &amp; VSM)</c:v>
                </c:pt>
                <c:pt idx="4">
                  <c:v>Cluster 5 
(M&amp;D: Consultants)</c:v>
                </c:pt>
                <c:pt idx="5">
                  <c:v>Cluster 6 
(M&amp;D: Non-Consultant 
career grades)</c:v>
                </c:pt>
                <c:pt idx="6">
                  <c:v>Cluster 7 
(M&amp;D: trainee grades)</c:v>
                </c:pt>
              </c:strCache>
            </c:strRef>
          </c:cat>
          <c:val>
            <c:numRef>
              <c:f>Sheet1!$D$66:$D$72</c:f>
              <c:numCache>
                <c:formatCode>General</c:formatCode>
                <c:ptCount val="7"/>
                <c:pt idx="0">
                  <c:v>413</c:v>
                </c:pt>
                <c:pt idx="1">
                  <c:v>407</c:v>
                </c:pt>
                <c:pt idx="2">
                  <c:v>54</c:v>
                </c:pt>
                <c:pt idx="3">
                  <c:v>21</c:v>
                </c:pt>
                <c:pt idx="4">
                  <c:v>87</c:v>
                </c:pt>
                <c:pt idx="5">
                  <c:v>23</c:v>
                </c:pt>
                <c:pt idx="6">
                  <c:v>61</c:v>
                </c:pt>
              </c:numCache>
            </c:numRef>
          </c:val>
          <c:extLst>
            <c:ext xmlns:c16="http://schemas.microsoft.com/office/drawing/2014/chart" uri="{C3380CC4-5D6E-409C-BE32-E72D297353CC}">
              <c16:uniqueId val="{00000001-F42D-4DD4-9701-CB1FD1462FC3}"/>
            </c:ext>
          </c:extLst>
        </c:ser>
        <c:ser>
          <c:idx val="2"/>
          <c:order val="2"/>
          <c:tx>
            <c:strRef>
              <c:f>Sheet1!$E$65</c:f>
              <c:strCache>
                <c:ptCount val="1"/>
                <c:pt idx="0">
                  <c:v>Unknown</c:v>
                </c:pt>
              </c:strCache>
            </c:strRef>
          </c:tx>
          <c:spPr>
            <a:solidFill>
              <a:schemeClr val="accent4"/>
            </a:solidFill>
            <a:ln>
              <a:noFill/>
            </a:ln>
            <a:effectLst/>
          </c:spPr>
          <c:invertIfNegative val="0"/>
          <c:cat>
            <c:strRef>
              <c:f>Sheet1!$B$66:$B$72</c:f>
              <c:strCache>
                <c:ptCount val="7"/>
                <c:pt idx="0">
                  <c:v>Cluster 1 
(Bands 1-4)</c:v>
                </c:pt>
                <c:pt idx="1">
                  <c:v>Cluster 2 
(Bands 5-7)</c:v>
                </c:pt>
                <c:pt idx="2">
                  <c:v>Cluster 3 
(Bands 8a-8b)</c:v>
                </c:pt>
                <c:pt idx="3">
                  <c:v>Cluster 4 
(Bands 8c-9 &amp; VSM)</c:v>
                </c:pt>
                <c:pt idx="4">
                  <c:v>Cluster 5 
(M&amp;D: Consultants)</c:v>
                </c:pt>
                <c:pt idx="5">
                  <c:v>Cluster 6 
(M&amp;D: Non-Consultant 
career grades)</c:v>
                </c:pt>
                <c:pt idx="6">
                  <c:v>Cluster 7 
(M&amp;D: trainee grades)</c:v>
                </c:pt>
              </c:strCache>
            </c:strRef>
          </c:cat>
          <c:val>
            <c:numRef>
              <c:f>Sheet1!$E$66:$E$72</c:f>
              <c:numCache>
                <c:formatCode>General</c:formatCode>
                <c:ptCount val="7"/>
                <c:pt idx="0">
                  <c:v>8</c:v>
                </c:pt>
                <c:pt idx="1">
                  <c:v>14</c:v>
                </c:pt>
                <c:pt idx="2">
                  <c:v>2</c:v>
                </c:pt>
                <c:pt idx="3">
                  <c:v>2</c:v>
                </c:pt>
                <c:pt idx="4">
                  <c:v>8</c:v>
                </c:pt>
                <c:pt idx="5">
                  <c:v>2</c:v>
                </c:pt>
                <c:pt idx="6">
                  <c:v>3</c:v>
                </c:pt>
              </c:numCache>
            </c:numRef>
          </c:val>
          <c:extLst>
            <c:ext xmlns:c16="http://schemas.microsoft.com/office/drawing/2014/chart" uri="{C3380CC4-5D6E-409C-BE32-E72D297353CC}">
              <c16:uniqueId val="{00000002-F42D-4DD4-9701-CB1FD1462FC3}"/>
            </c:ext>
          </c:extLst>
        </c:ser>
        <c:dLbls>
          <c:showLegendKey val="0"/>
          <c:showVal val="0"/>
          <c:showCatName val="0"/>
          <c:showSerName val="0"/>
          <c:showPercent val="0"/>
          <c:showBubbleSize val="0"/>
        </c:dLbls>
        <c:gapWidth val="150"/>
        <c:overlap val="100"/>
        <c:axId val="795368904"/>
        <c:axId val="795369232"/>
      </c:barChart>
      <c:catAx>
        <c:axId val="795368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369232"/>
        <c:crosses val="autoZero"/>
        <c:auto val="1"/>
        <c:lblAlgn val="ctr"/>
        <c:lblOffset val="100"/>
        <c:noMultiLvlLbl val="0"/>
      </c:catAx>
      <c:valAx>
        <c:axId val="7953692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5368904"/>
        <c:crosses val="autoZero"/>
        <c:crossBetween val="between"/>
      </c:valAx>
      <c:spPr>
        <a:noFill/>
        <a:ln>
          <a:noFill/>
        </a:ln>
        <a:effectLst/>
      </c:spPr>
    </c:plotArea>
    <c:legend>
      <c:legendPos val="b"/>
      <c:layout>
        <c:manualLayout>
          <c:xMode val="edge"/>
          <c:yMode val="edge"/>
          <c:x val="0.10396443422100328"/>
          <c:y val="0.82589244285325492"/>
          <c:w val="0.32765165590256273"/>
          <c:h val="6.696473348183555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'Pay Clusters'!$B$83</c:f>
              <c:strCache>
                <c:ptCount val="1"/>
                <c:pt idx="0">
                  <c:v>Cluster 5 
(M&amp;D: Consultants)</c:v>
                </c:pt>
              </c:strCache>
            </c:strRef>
          </c:tx>
          <c:spPr>
            <a:solidFill>
              <a:schemeClr val="accent6"/>
            </a:solidFill>
            <a:ln>
              <a:noFill/>
            </a:ln>
            <a:effectLst/>
          </c:spPr>
          <c:invertIfNegative val="0"/>
          <c:cat>
            <c:strRef>
              <c:f>'Pay Clusters'!$C$82:$E$82</c:f>
              <c:strCache>
                <c:ptCount val="3"/>
                <c:pt idx="0">
                  <c:v>Disabled</c:v>
                </c:pt>
                <c:pt idx="1">
                  <c:v>Non-disabled</c:v>
                </c:pt>
                <c:pt idx="2">
                  <c:v>Unknown</c:v>
                </c:pt>
              </c:strCache>
            </c:strRef>
          </c:cat>
          <c:val>
            <c:numRef>
              <c:f>'Pay Clusters'!$C$83:$E$83</c:f>
              <c:numCache>
                <c:formatCode>General</c:formatCode>
                <c:ptCount val="3"/>
                <c:pt idx="0">
                  <c:v>2.1</c:v>
                </c:pt>
                <c:pt idx="1">
                  <c:v>89.7</c:v>
                </c:pt>
                <c:pt idx="2">
                  <c:v>8.1999999999999975</c:v>
                </c:pt>
              </c:numCache>
            </c:numRef>
          </c:val>
          <c:extLst>
            <c:ext xmlns:c16="http://schemas.microsoft.com/office/drawing/2014/chart" uri="{C3380CC4-5D6E-409C-BE32-E72D297353CC}">
              <c16:uniqueId val="{00000000-B5A2-408F-9ECA-48C80833E836}"/>
            </c:ext>
          </c:extLst>
        </c:ser>
        <c:ser>
          <c:idx val="1"/>
          <c:order val="1"/>
          <c:tx>
            <c:strRef>
              <c:f>'Pay Clusters'!$B$84</c:f>
              <c:strCache>
                <c:ptCount val="1"/>
                <c:pt idx="0">
                  <c:v>Cluster 6 
(M&amp;D: Non-Consultant 
career grades)</c:v>
                </c:pt>
              </c:strCache>
            </c:strRef>
          </c:tx>
          <c:spPr>
            <a:solidFill>
              <a:schemeClr val="accent5"/>
            </a:solidFill>
            <a:ln>
              <a:noFill/>
            </a:ln>
            <a:effectLst/>
          </c:spPr>
          <c:invertIfNegative val="0"/>
          <c:cat>
            <c:strRef>
              <c:f>'Pay Clusters'!$C$82:$E$82</c:f>
              <c:strCache>
                <c:ptCount val="3"/>
                <c:pt idx="0">
                  <c:v>Disabled</c:v>
                </c:pt>
                <c:pt idx="1">
                  <c:v>Non-disabled</c:v>
                </c:pt>
                <c:pt idx="2">
                  <c:v>Unknown</c:v>
                </c:pt>
              </c:strCache>
            </c:strRef>
          </c:cat>
          <c:val>
            <c:numRef>
              <c:f>'Pay Clusters'!$C$84:$E$84</c:f>
              <c:numCache>
                <c:formatCode>General</c:formatCode>
                <c:ptCount val="3"/>
                <c:pt idx="0">
                  <c:v>0</c:v>
                </c:pt>
                <c:pt idx="1">
                  <c:v>92</c:v>
                </c:pt>
                <c:pt idx="2">
                  <c:v>8</c:v>
                </c:pt>
              </c:numCache>
            </c:numRef>
          </c:val>
          <c:extLst>
            <c:ext xmlns:c16="http://schemas.microsoft.com/office/drawing/2014/chart" uri="{C3380CC4-5D6E-409C-BE32-E72D297353CC}">
              <c16:uniqueId val="{00000001-B5A2-408F-9ECA-48C80833E836}"/>
            </c:ext>
          </c:extLst>
        </c:ser>
        <c:ser>
          <c:idx val="2"/>
          <c:order val="2"/>
          <c:tx>
            <c:strRef>
              <c:f>'Pay Clusters'!$B$85</c:f>
              <c:strCache>
                <c:ptCount val="1"/>
                <c:pt idx="0">
                  <c:v>Cluster 7 
(M&amp;D: trainee grades)</c:v>
                </c:pt>
              </c:strCache>
            </c:strRef>
          </c:tx>
          <c:spPr>
            <a:solidFill>
              <a:schemeClr val="accent4"/>
            </a:solidFill>
            <a:ln>
              <a:noFill/>
            </a:ln>
            <a:effectLst/>
          </c:spPr>
          <c:invertIfNegative val="0"/>
          <c:cat>
            <c:strRef>
              <c:f>'Pay Clusters'!$C$82:$E$82</c:f>
              <c:strCache>
                <c:ptCount val="3"/>
                <c:pt idx="0">
                  <c:v>Disabled</c:v>
                </c:pt>
                <c:pt idx="1">
                  <c:v>Non-disabled</c:v>
                </c:pt>
                <c:pt idx="2">
                  <c:v>Unknown</c:v>
                </c:pt>
              </c:strCache>
            </c:strRef>
          </c:cat>
          <c:val>
            <c:numRef>
              <c:f>'Pay Clusters'!$C$85:$E$85</c:f>
              <c:numCache>
                <c:formatCode>General</c:formatCode>
                <c:ptCount val="3"/>
                <c:pt idx="0">
                  <c:v>4.5</c:v>
                </c:pt>
                <c:pt idx="1">
                  <c:v>91</c:v>
                </c:pt>
                <c:pt idx="2">
                  <c:v>4.5</c:v>
                </c:pt>
              </c:numCache>
            </c:numRef>
          </c:val>
          <c:extLst>
            <c:ext xmlns:c16="http://schemas.microsoft.com/office/drawing/2014/chart" uri="{C3380CC4-5D6E-409C-BE32-E72D297353CC}">
              <c16:uniqueId val="{00000002-B5A2-408F-9ECA-48C80833E836}"/>
            </c:ext>
          </c:extLst>
        </c:ser>
        <c:dLbls>
          <c:showLegendKey val="0"/>
          <c:showVal val="0"/>
          <c:showCatName val="0"/>
          <c:showSerName val="0"/>
          <c:showPercent val="0"/>
          <c:showBubbleSize val="0"/>
        </c:dLbls>
        <c:gapWidth val="150"/>
        <c:overlap val="100"/>
        <c:axId val="802644800"/>
        <c:axId val="667419728"/>
      </c:barChart>
      <c:catAx>
        <c:axId val="80264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7419728"/>
        <c:crosses val="autoZero"/>
        <c:auto val="1"/>
        <c:lblAlgn val="ctr"/>
        <c:lblOffset val="100"/>
        <c:noMultiLvlLbl val="0"/>
      </c:catAx>
      <c:valAx>
        <c:axId val="667419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2644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Recruitment!$A$4</c:f>
              <c:strCache>
                <c:ptCount val="1"/>
                <c:pt idx="0">
                  <c:v>Non Disabled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Recruitment!$B$3:$G$3</c:f>
              <c:numCache>
                <c:formatCode>General</c:formatCode>
                <c:ptCount val="6"/>
                <c:pt idx="0">
                  <c:v>2024</c:v>
                </c:pt>
                <c:pt idx="1">
                  <c:v>2023</c:v>
                </c:pt>
                <c:pt idx="2">
                  <c:v>2022</c:v>
                </c:pt>
                <c:pt idx="3">
                  <c:v>2021</c:v>
                </c:pt>
                <c:pt idx="4">
                  <c:v>2020</c:v>
                </c:pt>
                <c:pt idx="5">
                  <c:v>2019</c:v>
                </c:pt>
              </c:numCache>
            </c:numRef>
          </c:cat>
          <c:val>
            <c:numRef>
              <c:f>Recruitment!$B$4:$G$4</c:f>
              <c:numCache>
                <c:formatCode>General</c:formatCode>
                <c:ptCount val="6"/>
                <c:pt idx="0">
                  <c:v>1.1100000000000001</c:v>
                </c:pt>
                <c:pt idx="1">
                  <c:v>2.0499999999999998</c:v>
                </c:pt>
                <c:pt idx="2">
                  <c:v>0.68</c:v>
                </c:pt>
                <c:pt idx="3">
                  <c:v>2.41</c:v>
                </c:pt>
                <c:pt idx="4">
                  <c:v>1.71</c:v>
                </c:pt>
                <c:pt idx="5">
                  <c:v>2.1800000000000002</c:v>
                </c:pt>
              </c:numCache>
            </c:numRef>
          </c:val>
          <c:extLst>
            <c:ext xmlns:c16="http://schemas.microsoft.com/office/drawing/2014/chart" uri="{C3380CC4-5D6E-409C-BE32-E72D297353CC}">
              <c16:uniqueId val="{00000000-DF51-4D30-BF65-5902A10613B3}"/>
            </c:ext>
          </c:extLst>
        </c:ser>
        <c:ser>
          <c:idx val="1"/>
          <c:order val="1"/>
          <c:tx>
            <c:strRef>
              <c:f>Recruitment!$A$5</c:f>
              <c:strCache>
                <c:ptCount val="1"/>
                <c:pt idx="0">
                  <c:v>Disabled</c:v>
                </c:pt>
              </c:strCache>
            </c:strRef>
          </c:tx>
          <c:spPr>
            <a:solidFill>
              <a:schemeClr val="accent5"/>
            </a:solidFill>
            <a:ln>
              <a:noFill/>
            </a:ln>
            <a:effectLst/>
          </c:spPr>
          <c:invertIfNegative val="0"/>
          <c:dLbls>
            <c:delete val="1"/>
          </c:dLbls>
          <c:cat>
            <c:numRef>
              <c:f>Recruitment!$B$3:$G$3</c:f>
              <c:numCache>
                <c:formatCode>General</c:formatCode>
                <c:ptCount val="6"/>
                <c:pt idx="0">
                  <c:v>2024</c:v>
                </c:pt>
                <c:pt idx="1">
                  <c:v>2023</c:v>
                </c:pt>
                <c:pt idx="2">
                  <c:v>2022</c:v>
                </c:pt>
                <c:pt idx="3">
                  <c:v>2021</c:v>
                </c:pt>
                <c:pt idx="4">
                  <c:v>2020</c:v>
                </c:pt>
                <c:pt idx="5">
                  <c:v>2019</c:v>
                </c:pt>
              </c:numCache>
            </c:numRef>
          </c:cat>
          <c:val>
            <c:numRef>
              <c:f>Recruitment!$B$5:$G$5</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1-DF51-4D30-BF65-5902A10613B3}"/>
            </c:ext>
          </c:extLst>
        </c:ser>
        <c:dLbls>
          <c:dLblPos val="ctr"/>
          <c:showLegendKey val="0"/>
          <c:showVal val="1"/>
          <c:showCatName val="0"/>
          <c:showSerName val="0"/>
          <c:showPercent val="0"/>
          <c:showBubbleSize val="0"/>
        </c:dLbls>
        <c:gapWidth val="150"/>
        <c:overlap val="100"/>
        <c:axId val="572012600"/>
        <c:axId val="572011944"/>
      </c:barChart>
      <c:catAx>
        <c:axId val="572012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2011944"/>
        <c:crosses val="autoZero"/>
        <c:auto val="1"/>
        <c:lblAlgn val="ctr"/>
        <c:lblOffset val="100"/>
        <c:noMultiLvlLbl val="0"/>
      </c:catAx>
      <c:valAx>
        <c:axId val="57201194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72012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Capability!$C$9</c:f>
              <c:strCache>
                <c:ptCount val="1"/>
                <c:pt idx="0">
                  <c:v>Disabled </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Capability!$D$8:$I$8</c:f>
              <c:numCache>
                <c:formatCode>General</c:formatCode>
                <c:ptCount val="6"/>
                <c:pt idx="0">
                  <c:v>2019</c:v>
                </c:pt>
                <c:pt idx="1">
                  <c:v>2020</c:v>
                </c:pt>
                <c:pt idx="2">
                  <c:v>2021</c:v>
                </c:pt>
                <c:pt idx="3">
                  <c:v>2022</c:v>
                </c:pt>
                <c:pt idx="4">
                  <c:v>2023</c:v>
                </c:pt>
                <c:pt idx="5">
                  <c:v>2024</c:v>
                </c:pt>
              </c:numCache>
            </c:numRef>
          </c:cat>
          <c:val>
            <c:numRef>
              <c:f>Capability!$D$9:$I$9</c:f>
              <c:numCache>
                <c:formatCode>0.00</c:formatCode>
                <c:ptCount val="6"/>
                <c:pt idx="0">
                  <c:v>0</c:v>
                </c:pt>
                <c:pt idx="1">
                  <c:v>5.78</c:v>
                </c:pt>
                <c:pt idx="2">
                  <c:v>0</c:v>
                </c:pt>
                <c:pt idx="3">
                  <c:v>0</c:v>
                </c:pt>
                <c:pt idx="4">
                  <c:v>0</c:v>
                </c:pt>
                <c:pt idx="5">
                  <c:v>4.49</c:v>
                </c:pt>
              </c:numCache>
            </c:numRef>
          </c:val>
          <c:extLst>
            <c:ext xmlns:c16="http://schemas.microsoft.com/office/drawing/2014/chart" uri="{C3380CC4-5D6E-409C-BE32-E72D297353CC}">
              <c16:uniqueId val="{00000000-4928-43CF-9445-36BF1034552C}"/>
            </c:ext>
          </c:extLst>
        </c:ser>
        <c:ser>
          <c:idx val="1"/>
          <c:order val="1"/>
          <c:tx>
            <c:strRef>
              <c:f>Capability!$C$10</c:f>
              <c:strCache>
                <c:ptCount val="1"/>
                <c:pt idx="0">
                  <c:v>Non-Disabled</c:v>
                </c:pt>
              </c:strCache>
            </c:strRef>
          </c:tx>
          <c:spPr>
            <a:solidFill>
              <a:schemeClr val="accent5"/>
            </a:solidFill>
            <a:ln>
              <a:noFill/>
            </a:ln>
            <a:effectLst/>
          </c:spPr>
          <c:invertIfNegative val="0"/>
          <c:dLbls>
            <c:delete val="1"/>
          </c:dLbls>
          <c:cat>
            <c:numRef>
              <c:f>Capability!$D$8:$I$8</c:f>
              <c:numCache>
                <c:formatCode>General</c:formatCode>
                <c:ptCount val="6"/>
                <c:pt idx="0">
                  <c:v>2019</c:v>
                </c:pt>
                <c:pt idx="1">
                  <c:v>2020</c:v>
                </c:pt>
                <c:pt idx="2">
                  <c:v>2021</c:v>
                </c:pt>
                <c:pt idx="3">
                  <c:v>2022</c:v>
                </c:pt>
                <c:pt idx="4">
                  <c:v>2023</c:v>
                </c:pt>
                <c:pt idx="5">
                  <c:v>2024</c:v>
                </c:pt>
              </c:numCache>
            </c:numRef>
          </c:cat>
          <c:val>
            <c:numRef>
              <c:f>Capability!$D$10:$I$10</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1-4928-43CF-9445-36BF1034552C}"/>
            </c:ext>
          </c:extLst>
        </c:ser>
        <c:dLbls>
          <c:dLblPos val="ctr"/>
          <c:showLegendKey val="0"/>
          <c:showVal val="1"/>
          <c:showCatName val="0"/>
          <c:showSerName val="0"/>
          <c:showPercent val="0"/>
          <c:showBubbleSize val="0"/>
        </c:dLbls>
        <c:gapWidth val="150"/>
        <c:overlap val="100"/>
        <c:axId val="715695584"/>
        <c:axId val="715689680"/>
      </c:barChart>
      <c:catAx>
        <c:axId val="71569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5689680"/>
        <c:crosses val="autoZero"/>
        <c:auto val="1"/>
        <c:lblAlgn val="ctr"/>
        <c:lblOffset val="100"/>
        <c:noMultiLvlLbl val="0"/>
      </c:catAx>
      <c:valAx>
        <c:axId val="715689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5695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'B&amp;H'!$C$6</c:f>
              <c:strCache>
                <c:ptCount val="1"/>
                <c:pt idx="0">
                  <c:v>Disabled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'B&amp;H'!$D$4:$I$5</c:f>
              <c:multiLvlStrCache>
                <c:ptCount val="6"/>
                <c:lvl>
                  <c:pt idx="0">
                    <c:v>2019</c:v>
                  </c:pt>
                  <c:pt idx="1">
                    <c:v>2020</c:v>
                  </c:pt>
                  <c:pt idx="2">
                    <c:v>2021</c:v>
                  </c:pt>
                  <c:pt idx="3">
                    <c:v>2022</c:v>
                  </c:pt>
                  <c:pt idx="4">
                    <c:v>2023</c:v>
                  </c:pt>
                  <c:pt idx="5">
                    <c:v>2024</c:v>
                  </c:pt>
                </c:lvl>
                <c:lvl>
                  <c:pt idx="0">
                    <c:v>Year</c:v>
                  </c:pt>
                </c:lvl>
              </c:multiLvlStrCache>
            </c:multiLvlStrRef>
          </c:cat>
          <c:val>
            <c:numRef>
              <c:f>'B&amp;H'!$D$6:$I$6</c:f>
              <c:numCache>
                <c:formatCode>0.0%</c:formatCode>
                <c:ptCount val="6"/>
                <c:pt idx="0">
                  <c:v>0.247</c:v>
                </c:pt>
                <c:pt idx="1">
                  <c:v>0.31</c:v>
                </c:pt>
                <c:pt idx="2">
                  <c:v>0.186</c:v>
                </c:pt>
                <c:pt idx="3">
                  <c:v>0.30099999999999999</c:v>
                </c:pt>
                <c:pt idx="4">
                  <c:v>0.28499999999999998</c:v>
                </c:pt>
                <c:pt idx="5">
                  <c:v>0.28670000000000001</c:v>
                </c:pt>
              </c:numCache>
            </c:numRef>
          </c:val>
          <c:extLst>
            <c:ext xmlns:c16="http://schemas.microsoft.com/office/drawing/2014/chart" uri="{C3380CC4-5D6E-409C-BE32-E72D297353CC}">
              <c16:uniqueId val="{00000000-9332-4969-87BD-B957830CE733}"/>
            </c:ext>
          </c:extLst>
        </c:ser>
        <c:ser>
          <c:idx val="1"/>
          <c:order val="1"/>
          <c:tx>
            <c:strRef>
              <c:f>'B&amp;H'!$C$7</c:f>
              <c:strCache>
                <c:ptCount val="1"/>
                <c:pt idx="0">
                  <c:v>Non-disabled</c:v>
                </c:pt>
              </c:strCache>
            </c:strRef>
          </c:tx>
          <c:spPr>
            <a:solidFill>
              <a:schemeClr val="accent5"/>
            </a:solidFill>
            <a:ln>
              <a:noFill/>
            </a:ln>
            <a:effectLst/>
          </c:spPr>
          <c:invertIfNegative val="0"/>
          <c:dLbls>
            <c:dLbl>
              <c:idx val="0"/>
              <c:layout>
                <c:manualLayout>
                  <c:x val="2.2222222222222195E-2"/>
                  <c:y val="-2.1218890680033321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332-4969-87BD-B957830CE733}"/>
                </c:ext>
              </c:extLst>
            </c:dLbl>
            <c:dLbl>
              <c:idx val="1"/>
              <c:layout>
                <c:manualLayout>
                  <c:x val="2.2222222222222223E-2"/>
                  <c:y val="-4.629629629629608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332-4969-87BD-B957830CE733}"/>
                </c:ext>
              </c:extLst>
            </c:dLbl>
            <c:dLbl>
              <c:idx val="2"/>
              <c:layout>
                <c:manualLayout>
                  <c:x val="2.5000000000000001E-2"/>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332-4969-87BD-B957830CE733}"/>
                </c:ext>
              </c:extLst>
            </c:dLbl>
            <c:dLbl>
              <c:idx val="3"/>
              <c:layout>
                <c:manualLayout>
                  <c:x val="1.3888888888888888E-2"/>
                  <c:y val="-4.2437781360066642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332-4969-87BD-B957830CE733}"/>
                </c:ext>
              </c:extLst>
            </c:dLbl>
            <c:dLbl>
              <c:idx val="4"/>
              <c:layout>
                <c:manualLayout>
                  <c:x val="1.6666666666666566E-2"/>
                  <c:y val="-4.6296296296296719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332-4969-87BD-B957830CE733}"/>
                </c:ext>
              </c:extLst>
            </c:dLbl>
            <c:dLbl>
              <c:idx val="5"/>
              <c:layout>
                <c:manualLayout>
                  <c:x val="1.3888888888888888E-2"/>
                  <c:y val="-9.2592592592593021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332-4969-87BD-B957830CE73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'B&amp;H'!$D$4:$I$5</c:f>
              <c:multiLvlStrCache>
                <c:ptCount val="6"/>
                <c:lvl>
                  <c:pt idx="0">
                    <c:v>2019</c:v>
                  </c:pt>
                  <c:pt idx="1">
                    <c:v>2020</c:v>
                  </c:pt>
                  <c:pt idx="2">
                    <c:v>2021</c:v>
                  </c:pt>
                  <c:pt idx="3">
                    <c:v>2022</c:v>
                  </c:pt>
                  <c:pt idx="4">
                    <c:v>2023</c:v>
                  </c:pt>
                  <c:pt idx="5">
                    <c:v>2024</c:v>
                  </c:pt>
                </c:lvl>
                <c:lvl>
                  <c:pt idx="0">
                    <c:v>Year</c:v>
                  </c:pt>
                </c:lvl>
              </c:multiLvlStrCache>
            </c:multiLvlStrRef>
          </c:cat>
          <c:val>
            <c:numRef>
              <c:f>'B&amp;H'!$D$7:$I$7</c:f>
              <c:numCache>
                <c:formatCode>0.0%</c:formatCode>
                <c:ptCount val="6"/>
                <c:pt idx="0">
                  <c:v>0.249</c:v>
                </c:pt>
                <c:pt idx="1">
                  <c:v>0.23799999999999999</c:v>
                </c:pt>
                <c:pt idx="2">
                  <c:v>0.16200000000000001</c:v>
                </c:pt>
                <c:pt idx="3">
                  <c:v>0.16600000000000001</c:v>
                </c:pt>
                <c:pt idx="4">
                  <c:v>0.183</c:v>
                </c:pt>
                <c:pt idx="5">
                  <c:v>0.21100000000000002</c:v>
                </c:pt>
              </c:numCache>
            </c:numRef>
          </c:val>
          <c:extLst>
            <c:ext xmlns:c16="http://schemas.microsoft.com/office/drawing/2014/chart" uri="{C3380CC4-5D6E-409C-BE32-E72D297353CC}">
              <c16:uniqueId val="{00000001-9332-4969-87BD-B957830CE733}"/>
            </c:ext>
          </c:extLst>
        </c:ser>
        <c:dLbls>
          <c:dLblPos val="outEnd"/>
          <c:showLegendKey val="0"/>
          <c:showVal val="1"/>
          <c:showCatName val="0"/>
          <c:showSerName val="0"/>
          <c:showPercent val="0"/>
          <c:showBubbleSize val="0"/>
        </c:dLbls>
        <c:gapWidth val="219"/>
        <c:overlap val="-27"/>
        <c:axId val="813034568"/>
        <c:axId val="813034896"/>
      </c:barChart>
      <c:catAx>
        <c:axId val="81303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3034896"/>
        <c:crosses val="autoZero"/>
        <c:auto val="1"/>
        <c:lblAlgn val="ctr"/>
        <c:lblOffset val="100"/>
        <c:noMultiLvlLbl val="0"/>
      </c:catAx>
      <c:valAx>
        <c:axId val="8130348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3034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9D086220-9588-4984-A651-B664C893BB24}" type="datetimeFigureOut">
              <a:rPr lang="en-GB" smtClean="0"/>
              <a:t>24/05/2024</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1F3AE51-23A5-490C-B58B-E5288B7DDAD5}" type="slidenum">
              <a:rPr lang="en-GB" smtClean="0"/>
              <a:t>‹#›</a:t>
            </a:fld>
            <a:endParaRPr lang="en-GB" dirty="0"/>
          </a:p>
        </p:txBody>
      </p:sp>
    </p:spTree>
    <p:extLst>
      <p:ext uri="{BB962C8B-B14F-4D97-AF65-F5344CB8AC3E}">
        <p14:creationId xmlns:p14="http://schemas.microsoft.com/office/powerpoint/2010/main" val="291289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6.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6.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13.png"/><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812800" y="1828800"/>
            <a:ext cx="10769600" cy="3581400"/>
          </a:xfrm>
          <a:prstGeom prst="rect">
            <a:avLst/>
          </a:prstGeom>
        </p:spPr>
        <p:txBody>
          <a:bodyPr vert="horz"/>
          <a:lstStyle>
            <a:lvl1pPr>
              <a:buFont typeface="Arial"/>
              <a:buChar char="•"/>
              <a:defRPr sz="2000" b="0" i="0">
                <a:solidFill>
                  <a:srgbClr val="7CA695"/>
                </a:solidFill>
                <a:latin typeface="Arial"/>
                <a:cs typeface="Arial"/>
              </a:defRPr>
            </a:lvl1pPr>
            <a:lvl2pPr>
              <a:defRPr sz="1800" b="0" i="0">
                <a:solidFill>
                  <a:srgbClr val="3374AE"/>
                </a:solidFill>
                <a:latin typeface="Arial"/>
                <a:cs typeface="Arial"/>
              </a:defRPr>
            </a:lvl2pPr>
            <a:lvl3pPr>
              <a:defRPr sz="1600" b="0" i="0">
                <a:latin typeface="Arial"/>
                <a:cs typeface="Arial"/>
              </a:defRPr>
            </a:lvl3pPr>
            <a:lvl4pPr>
              <a:defRPr sz="1400">
                <a:latin typeface="Arial"/>
                <a:cs typeface="Arial"/>
              </a:defRPr>
            </a:lvl4pPr>
            <a:lvl5pPr>
              <a:defRPr sz="1200">
                <a:latin typeface="Arial"/>
                <a:cs typeface="Arial"/>
              </a:defRPr>
            </a:lvl5pPr>
            <a:lvl6pPr>
              <a:defRPr sz="100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
        <p:nvSpPr>
          <p:cNvPr id="11" name="Title 10"/>
          <p:cNvSpPr>
            <a:spLocks noGrp="1"/>
          </p:cNvSpPr>
          <p:nvPr>
            <p:ph type="title"/>
          </p:nvPr>
        </p:nvSpPr>
        <p:spPr>
          <a:xfrm>
            <a:off x="812800" y="1219200"/>
            <a:ext cx="10769600" cy="533400"/>
          </a:xfrm>
          <a:prstGeom prst="rect">
            <a:avLst/>
          </a:prstGeom>
        </p:spPr>
        <p:txBody>
          <a:bodyPr vert="horz"/>
          <a:lstStyle>
            <a:lvl1pPr>
              <a:defRPr sz="3000" b="1" baseline="0">
                <a:solidFill>
                  <a:srgbClr val="3374AE"/>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20709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6400800" y="1828800"/>
            <a:ext cx="5181600" cy="3657600"/>
          </a:xfrm>
          <a:prstGeom prst="rect">
            <a:avLst/>
          </a:prstGeom>
        </p:spPr>
        <p:txBody>
          <a:bodyPr vert="horz"/>
          <a:lstStyle>
            <a:lvl1pPr>
              <a:buFontTx/>
              <a:buNone/>
              <a:defRPr sz="1050"/>
            </a:lvl1pPr>
          </a:lstStyle>
          <a:p>
            <a:pPr lvl="0"/>
            <a:endParaRPr lang="en-US" noProof="0" dirty="0"/>
          </a:p>
        </p:txBody>
      </p:sp>
      <p:sp>
        <p:nvSpPr>
          <p:cNvPr id="7"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4" name="Text Placeholder 7"/>
          <p:cNvSpPr>
            <a:spLocks noGrp="1"/>
          </p:cNvSpPr>
          <p:nvPr>
            <p:ph type="body" sz="quarter" idx="11"/>
          </p:nvPr>
        </p:nvSpPr>
        <p:spPr>
          <a:xfrm>
            <a:off x="812800" y="1828800"/>
            <a:ext cx="5283200" cy="3581400"/>
          </a:xfrm>
          <a:prstGeom prst="rect">
            <a:avLst/>
          </a:prstGeom>
        </p:spPr>
        <p:txBody>
          <a:bodyPr vert="horz"/>
          <a:lstStyle>
            <a:lvl1pPr marL="0" indent="0">
              <a:buFont typeface="Arial"/>
              <a:buNone/>
              <a:defRPr sz="2000" b="0" i="0">
                <a:solidFill>
                  <a:srgbClr val="7CA695"/>
                </a:solidFill>
                <a:latin typeface="Frutiger 45 Light"/>
                <a:cs typeface="Frutiger 45 Light"/>
              </a:defRPr>
            </a:lvl1pPr>
          </a:lstStyle>
          <a:p>
            <a:pPr lvl="0"/>
            <a:r>
              <a:rPr lang="en-GB" dirty="0"/>
              <a:t>Click to edit Master text styles</a:t>
            </a:r>
          </a:p>
        </p:txBody>
      </p:sp>
    </p:spTree>
    <p:extLst>
      <p:ext uri="{BB962C8B-B14F-4D97-AF65-F5344CB8AC3E}">
        <p14:creationId xmlns:p14="http://schemas.microsoft.com/office/powerpoint/2010/main" val="4285031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812800" y="436605"/>
            <a:ext cx="10769600" cy="533400"/>
          </a:xfrm>
          <a:prstGeom prst="rect">
            <a:avLst/>
          </a:prstGeom>
        </p:spPr>
        <p:txBody>
          <a:bodyPr vert="horz"/>
          <a:lstStyle>
            <a:lvl1pPr>
              <a:defRPr sz="3000" b="0" baseline="0">
                <a:solidFill>
                  <a:srgbClr val="3374AE"/>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959641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812800" y="436605"/>
            <a:ext cx="10769600" cy="533400"/>
          </a:xfrm>
          <a:prstGeom prst="rect">
            <a:avLst/>
          </a:prstGeom>
        </p:spPr>
        <p:txBody>
          <a:bodyPr vert="horz"/>
          <a:lstStyle>
            <a:lvl1pPr>
              <a:defRPr sz="3000" b="0" baseline="0">
                <a:solidFill>
                  <a:srgbClr val="3374AE"/>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658155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812800" y="436605"/>
            <a:ext cx="10769600" cy="533400"/>
          </a:xfrm>
          <a:prstGeom prst="rect">
            <a:avLst/>
          </a:prstGeom>
        </p:spPr>
        <p:txBody>
          <a:bodyPr vert="horz"/>
          <a:lstStyle>
            <a:lvl1pPr>
              <a:defRPr sz="3000" b="0" baseline="0">
                <a:solidFill>
                  <a:srgbClr val="3374AE"/>
                </a:solidFill>
                <a:latin typeface="Arial"/>
                <a:cs typeface="Arial"/>
              </a:defRPr>
            </a:lvl1pPr>
          </a:lstStyle>
          <a:p>
            <a:r>
              <a:rPr lang="en-GB" dirty="0"/>
              <a:t>Click to edit Master title style</a:t>
            </a:r>
            <a:endParaRPr lang="en-US" dirty="0"/>
          </a:p>
        </p:txBody>
      </p:sp>
      <p:sp>
        <p:nvSpPr>
          <p:cNvPr id="5" name="TextBox 4"/>
          <p:cNvSpPr txBox="1"/>
          <p:nvPr userDrawn="1"/>
        </p:nvSpPr>
        <p:spPr>
          <a:xfrm>
            <a:off x="214184" y="6409038"/>
            <a:ext cx="428367" cy="276999"/>
          </a:xfrm>
          <a:prstGeom prst="rect">
            <a:avLst/>
          </a:prstGeom>
          <a:noFill/>
        </p:spPr>
        <p:txBody>
          <a:bodyPr wrap="square" rtlCol="0">
            <a:spAutoFit/>
          </a:bodyPr>
          <a:lstStyle/>
          <a:p>
            <a:fld id="{E2B036E5-833A-4A80-BF93-F60AAE26FEED}" type="slidenum">
              <a:rPr lang="en-GB" sz="1200" smtClean="0">
                <a:solidFill>
                  <a:srgbClr val="3374AE"/>
                </a:solidFill>
                <a:latin typeface="Arial" panose="020B0604020202020204" pitchFamily="34" charset="0"/>
                <a:cs typeface="Arial" panose="020B0604020202020204" pitchFamily="34" charset="0"/>
              </a:rPr>
              <a:t>‹#›</a:t>
            </a:fld>
            <a:endParaRPr lang="en-GB" sz="1200" dirty="0">
              <a:solidFill>
                <a:srgbClr val="3374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798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812800" y="112755"/>
            <a:ext cx="10769600" cy="533400"/>
          </a:xfrm>
          <a:prstGeom prst="rect">
            <a:avLst/>
          </a:prstGeom>
        </p:spPr>
        <p:txBody>
          <a:bodyPr vert="horz"/>
          <a:lstStyle>
            <a:lvl1pPr>
              <a:defRPr sz="3000" b="0" baseline="0">
                <a:solidFill>
                  <a:srgbClr val="3374AE"/>
                </a:solidFill>
                <a:latin typeface="Arial"/>
                <a:cs typeface="Arial"/>
              </a:defRPr>
            </a:lvl1pPr>
          </a:lstStyle>
          <a:p>
            <a:r>
              <a:rPr lang="en-GB" dirty="0"/>
              <a:t>Click to edit Master title style</a:t>
            </a:r>
            <a:br>
              <a:rPr lang="en-GB" dirty="0"/>
            </a:br>
            <a:endParaRPr lang="en-US" dirty="0"/>
          </a:p>
        </p:txBody>
      </p:sp>
      <p:sp>
        <p:nvSpPr>
          <p:cNvPr id="5" name="TextBox 4"/>
          <p:cNvSpPr txBox="1"/>
          <p:nvPr userDrawn="1"/>
        </p:nvSpPr>
        <p:spPr>
          <a:xfrm>
            <a:off x="214184" y="6409038"/>
            <a:ext cx="428367" cy="276999"/>
          </a:xfrm>
          <a:prstGeom prst="rect">
            <a:avLst/>
          </a:prstGeom>
          <a:noFill/>
        </p:spPr>
        <p:txBody>
          <a:bodyPr wrap="square" rtlCol="0">
            <a:spAutoFit/>
          </a:bodyPr>
          <a:lstStyle/>
          <a:p>
            <a:fld id="{E2B036E5-833A-4A80-BF93-F60AAE26FEED}" type="slidenum">
              <a:rPr lang="en-GB" sz="1200" smtClean="0">
                <a:solidFill>
                  <a:srgbClr val="3374AE"/>
                </a:solidFill>
                <a:latin typeface="Arial" panose="020B0604020202020204" pitchFamily="34" charset="0"/>
                <a:cs typeface="Arial" panose="020B0604020202020204" pitchFamily="34" charset="0"/>
              </a:rPr>
              <a:t>‹#›</a:t>
            </a:fld>
            <a:endParaRPr lang="en-GB" sz="1200" dirty="0">
              <a:solidFill>
                <a:srgbClr val="3374AE"/>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812800" y="609600"/>
            <a:ext cx="10779125" cy="485775"/>
          </a:xfrm>
          <a:prstGeom prst="rect">
            <a:avLst/>
          </a:prstGeom>
        </p:spPr>
        <p:txBody>
          <a:bodyPr/>
          <a:lstStyle>
            <a:lvl1pPr marL="0" indent="0">
              <a:buNone/>
              <a:defRPr sz="2000">
                <a:solidFill>
                  <a:srgbClr val="3374AE"/>
                </a:solidFill>
                <a:latin typeface="Arial" panose="020B0604020202020204" pitchFamily="34" charset="0"/>
                <a:cs typeface="Arial" panose="020B0604020202020204" pitchFamily="34" charset="0"/>
              </a:defRPr>
            </a:lvl1pPr>
          </a:lstStyle>
          <a:p>
            <a:pPr lvl="0"/>
            <a:r>
              <a:rPr lang="en-US" dirty="0"/>
              <a:t>Edit Master text styles</a:t>
            </a:r>
            <a:endParaRPr lang="en-GB" dirty="0"/>
          </a:p>
        </p:txBody>
      </p:sp>
    </p:spTree>
    <p:extLst>
      <p:ext uri="{BB962C8B-B14F-4D97-AF65-F5344CB8AC3E}">
        <p14:creationId xmlns:p14="http://schemas.microsoft.com/office/powerpoint/2010/main" val="4141696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0"/>
          <p:cNvSpPr>
            <a:spLocks noGrp="1"/>
          </p:cNvSpPr>
          <p:nvPr>
            <p:ph type="title"/>
          </p:nvPr>
        </p:nvSpPr>
        <p:spPr>
          <a:xfrm>
            <a:off x="812800" y="436605"/>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3" name="Text Placeholder 7"/>
          <p:cNvSpPr>
            <a:spLocks noGrp="1"/>
          </p:cNvSpPr>
          <p:nvPr>
            <p:ph type="body" sz="quarter" idx="10"/>
          </p:nvPr>
        </p:nvSpPr>
        <p:spPr>
          <a:xfrm>
            <a:off x="812800" y="1046206"/>
            <a:ext cx="10769600" cy="3581400"/>
          </a:xfrm>
          <a:prstGeom prst="rect">
            <a:avLst/>
          </a:prstGeom>
        </p:spPr>
        <p:txBody>
          <a:bodyPr vert="horz"/>
          <a:lstStyle>
            <a:lvl1pPr marL="0" indent="0">
              <a:buFont typeface="Arial"/>
              <a:buNone/>
              <a:defRPr sz="2000" b="0" i="0">
                <a:solidFill>
                  <a:srgbClr val="7CA695"/>
                </a:solidFill>
                <a:latin typeface="Frutiger 45 Light"/>
                <a:cs typeface="Frutiger 45 Light"/>
              </a:defRPr>
            </a:lvl1pPr>
          </a:lstStyle>
          <a:p>
            <a:pPr lvl="0"/>
            <a:r>
              <a:rPr lang="en-GB" dirty="0"/>
              <a:t>Click to edit Master text styles</a:t>
            </a:r>
          </a:p>
        </p:txBody>
      </p:sp>
      <p:sp>
        <p:nvSpPr>
          <p:cNvPr id="5" name="TextBox 4"/>
          <p:cNvSpPr txBox="1"/>
          <p:nvPr userDrawn="1"/>
        </p:nvSpPr>
        <p:spPr>
          <a:xfrm>
            <a:off x="214184" y="6409038"/>
            <a:ext cx="428367" cy="276999"/>
          </a:xfrm>
          <a:prstGeom prst="rect">
            <a:avLst/>
          </a:prstGeom>
          <a:noFill/>
        </p:spPr>
        <p:txBody>
          <a:bodyPr wrap="square" rtlCol="0">
            <a:spAutoFit/>
          </a:bodyPr>
          <a:lstStyle/>
          <a:p>
            <a:fld id="{725DDC5B-14AC-46D2-824D-16831220EE07}" type="slidenum">
              <a:rPr lang="en-GB" sz="1200" smtClean="0">
                <a:solidFill>
                  <a:srgbClr val="3374AE"/>
                </a:solidFill>
                <a:latin typeface="Arial" panose="020B0604020202020204" pitchFamily="34" charset="0"/>
                <a:cs typeface="Arial" panose="020B0604020202020204" pitchFamily="34" charset="0"/>
              </a:rPr>
              <a:t>‹#›</a:t>
            </a:fld>
            <a:endParaRPr lang="en-GB" sz="1200" dirty="0">
              <a:solidFill>
                <a:srgbClr val="3374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008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6400800" y="1828800"/>
            <a:ext cx="5181600" cy="3657600"/>
          </a:xfrm>
          <a:prstGeom prst="rect">
            <a:avLst/>
          </a:prstGeom>
        </p:spPr>
        <p:txBody>
          <a:bodyPr vert="horz"/>
          <a:lstStyle>
            <a:lvl1pPr>
              <a:buFontTx/>
              <a:buNone/>
              <a:defRPr sz="1050"/>
            </a:lvl1pPr>
          </a:lstStyle>
          <a:p>
            <a:pPr lvl="0"/>
            <a:endParaRPr lang="en-US" noProof="0" dirty="0"/>
          </a:p>
        </p:txBody>
      </p:sp>
      <p:sp>
        <p:nvSpPr>
          <p:cNvPr id="7"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6" name="Text Placeholder 7"/>
          <p:cNvSpPr>
            <a:spLocks noGrp="1"/>
          </p:cNvSpPr>
          <p:nvPr>
            <p:ph type="body" sz="quarter" idx="11"/>
          </p:nvPr>
        </p:nvSpPr>
        <p:spPr>
          <a:xfrm>
            <a:off x="812800" y="1828800"/>
            <a:ext cx="5283200" cy="3581400"/>
          </a:xfrm>
          <a:prstGeom prst="rect">
            <a:avLst/>
          </a:prstGeom>
        </p:spPr>
        <p:txBody>
          <a:bodyPr vert="horz"/>
          <a:lstStyle>
            <a:lvl1pPr>
              <a:buFont typeface="Arial"/>
              <a:buChar char="•"/>
              <a:defRPr sz="2000" b="0" i="0">
                <a:solidFill>
                  <a:srgbClr val="7CA695"/>
                </a:solidFill>
                <a:latin typeface="Arial"/>
                <a:cs typeface="Arial"/>
              </a:defRPr>
            </a:lvl1pPr>
            <a:lvl2pPr>
              <a:defRPr sz="1800" b="0" i="0">
                <a:solidFill>
                  <a:srgbClr val="3374AE"/>
                </a:solidFill>
                <a:latin typeface="Arial"/>
                <a:cs typeface="Arial"/>
              </a:defRPr>
            </a:lvl2pPr>
            <a:lvl3pPr>
              <a:defRPr sz="1600" b="0" i="0">
                <a:latin typeface="Arial"/>
                <a:cs typeface="Arial"/>
              </a:defRPr>
            </a:lvl3pPr>
            <a:lvl4pPr>
              <a:defRPr sz="1400">
                <a:latin typeface="Arial"/>
                <a:cs typeface="Arial"/>
              </a:defRPr>
            </a:lvl4pPr>
            <a:lvl5pPr>
              <a:defRPr sz="1200">
                <a:latin typeface="Arial"/>
                <a:cs typeface="Arial"/>
              </a:defRPr>
            </a:lvl5pPr>
            <a:lvl6pPr>
              <a:defRPr sz="100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Tree>
    <p:extLst>
      <p:ext uri="{BB962C8B-B14F-4D97-AF65-F5344CB8AC3E}">
        <p14:creationId xmlns:p14="http://schemas.microsoft.com/office/powerpoint/2010/main" val="3816146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812800" y="1828800"/>
            <a:ext cx="10769600" cy="3581400"/>
          </a:xfrm>
          <a:prstGeom prst="rect">
            <a:avLst/>
          </a:prstGeom>
        </p:spPr>
        <p:txBody>
          <a:bodyPr vert="horz"/>
          <a:lstStyle>
            <a:lvl1pPr>
              <a:buFont typeface="Arial"/>
              <a:buChar char="•"/>
              <a:defRPr sz="2000" b="0" i="0">
                <a:solidFill>
                  <a:srgbClr val="7CA695"/>
                </a:solidFill>
                <a:latin typeface="Arial"/>
                <a:cs typeface="Arial"/>
              </a:defRPr>
            </a:lvl1pPr>
            <a:lvl2pPr>
              <a:defRPr sz="1800" b="0" i="0">
                <a:solidFill>
                  <a:srgbClr val="3374AE"/>
                </a:solidFill>
                <a:latin typeface="Arial"/>
                <a:cs typeface="Arial"/>
              </a:defRPr>
            </a:lvl2pPr>
            <a:lvl3pPr>
              <a:defRPr sz="1600" b="0" i="0">
                <a:latin typeface="Arial"/>
                <a:cs typeface="Arial"/>
              </a:defRPr>
            </a:lvl3pPr>
            <a:lvl4pPr>
              <a:defRPr sz="1400">
                <a:latin typeface="Arial"/>
                <a:cs typeface="Arial"/>
              </a:defRPr>
            </a:lvl4pPr>
            <a:lvl5pPr>
              <a:defRPr sz="1200">
                <a:latin typeface="Arial"/>
                <a:cs typeface="Arial"/>
              </a:defRPr>
            </a:lvl5pPr>
            <a:lvl6pPr>
              <a:defRPr sz="100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
        <p:nvSpPr>
          <p:cNvPr id="11" name="Title 10"/>
          <p:cNvSpPr>
            <a:spLocks noGrp="1"/>
          </p:cNvSpPr>
          <p:nvPr>
            <p:ph type="title"/>
          </p:nvPr>
        </p:nvSpPr>
        <p:spPr>
          <a:xfrm>
            <a:off x="812800" y="1219200"/>
            <a:ext cx="10769600" cy="533400"/>
          </a:xfrm>
          <a:prstGeom prst="rect">
            <a:avLst/>
          </a:prstGeom>
        </p:spPr>
        <p:txBody>
          <a:bodyPr vert="horz"/>
          <a:lstStyle>
            <a:lvl1pPr>
              <a:defRPr sz="3000" b="1" baseline="0">
                <a:solidFill>
                  <a:srgbClr val="3374AE"/>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560856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812800" y="436605"/>
            <a:ext cx="10769600" cy="533400"/>
          </a:xfrm>
          <a:prstGeom prst="rect">
            <a:avLst/>
          </a:prstGeom>
        </p:spPr>
        <p:txBody>
          <a:bodyPr vert="horz"/>
          <a:lstStyle>
            <a:lvl1pPr>
              <a:defRPr sz="2250" b="0" baseline="0">
                <a:solidFill>
                  <a:srgbClr val="3374AE"/>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79352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812800" y="436605"/>
            <a:ext cx="10769600" cy="533400"/>
          </a:xfrm>
          <a:prstGeom prst="rect">
            <a:avLst/>
          </a:prstGeom>
        </p:spPr>
        <p:txBody>
          <a:bodyPr vert="horz"/>
          <a:lstStyle>
            <a:lvl1pPr>
              <a:defRPr sz="2250" b="0" baseline="0">
                <a:solidFill>
                  <a:srgbClr val="3374AE"/>
                </a:solidFill>
                <a:latin typeface="Arial"/>
                <a:cs typeface="Arial"/>
              </a:defRPr>
            </a:lvl1pPr>
          </a:lstStyle>
          <a:p>
            <a:r>
              <a:rPr lang="en-GB" dirty="0"/>
              <a:t>Click to edit Master title style</a:t>
            </a:r>
            <a:endParaRPr lang="en-US" dirty="0"/>
          </a:p>
        </p:txBody>
      </p:sp>
      <p:sp>
        <p:nvSpPr>
          <p:cNvPr id="5" name="TextBox 4"/>
          <p:cNvSpPr txBox="1"/>
          <p:nvPr userDrawn="1"/>
        </p:nvSpPr>
        <p:spPr>
          <a:xfrm>
            <a:off x="214186" y="6409038"/>
            <a:ext cx="428367" cy="230832"/>
          </a:xfrm>
          <a:prstGeom prst="rect">
            <a:avLst/>
          </a:prstGeom>
          <a:noFill/>
        </p:spPr>
        <p:txBody>
          <a:bodyPr wrap="square" rtlCol="0">
            <a:spAutoFit/>
          </a:bodyPr>
          <a:lstStyle/>
          <a:p>
            <a:fld id="{E2B036E5-833A-4A80-BF93-F60AAE26FEED}" type="slidenum">
              <a:rPr lang="en-GB" sz="900" smtClean="0">
                <a:solidFill>
                  <a:srgbClr val="3374AE"/>
                </a:solidFill>
                <a:latin typeface="Arial" panose="020B0604020202020204" pitchFamily="34" charset="0"/>
                <a:cs typeface="Arial" panose="020B0604020202020204" pitchFamily="34" charset="0"/>
              </a:rPr>
              <a:t>‹#›</a:t>
            </a:fld>
            <a:endParaRPr lang="en-GB" sz="900" dirty="0">
              <a:solidFill>
                <a:srgbClr val="3374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739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6400800" y="1828800"/>
            <a:ext cx="5181600" cy="3657600"/>
          </a:xfrm>
          <a:prstGeom prst="rect">
            <a:avLst/>
          </a:prstGeom>
        </p:spPr>
        <p:txBody>
          <a:bodyPr vert="horz"/>
          <a:lstStyle>
            <a:lvl1pPr>
              <a:buFontTx/>
              <a:buNone/>
              <a:defRPr sz="1050"/>
            </a:lvl1pPr>
          </a:lstStyle>
          <a:p>
            <a:pPr lvl="0"/>
            <a:endParaRPr lang="en-US" noProof="0" dirty="0"/>
          </a:p>
        </p:txBody>
      </p:sp>
      <p:sp>
        <p:nvSpPr>
          <p:cNvPr id="7"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6" name="Text Placeholder 7"/>
          <p:cNvSpPr>
            <a:spLocks noGrp="1"/>
          </p:cNvSpPr>
          <p:nvPr>
            <p:ph type="body" sz="quarter" idx="11"/>
          </p:nvPr>
        </p:nvSpPr>
        <p:spPr>
          <a:xfrm>
            <a:off x="812800" y="1828800"/>
            <a:ext cx="5283200" cy="3581400"/>
          </a:xfrm>
          <a:prstGeom prst="rect">
            <a:avLst/>
          </a:prstGeom>
        </p:spPr>
        <p:txBody>
          <a:bodyPr vert="horz"/>
          <a:lstStyle>
            <a:lvl1pPr>
              <a:buFont typeface="Arial"/>
              <a:buChar char="•"/>
              <a:defRPr sz="2000" b="0" i="0">
                <a:solidFill>
                  <a:srgbClr val="7CA695"/>
                </a:solidFill>
                <a:latin typeface="Arial"/>
                <a:cs typeface="Arial"/>
              </a:defRPr>
            </a:lvl1pPr>
            <a:lvl2pPr>
              <a:defRPr sz="1800" b="0" i="0">
                <a:solidFill>
                  <a:srgbClr val="3374AE"/>
                </a:solidFill>
                <a:latin typeface="Arial"/>
                <a:cs typeface="Arial"/>
              </a:defRPr>
            </a:lvl2pPr>
            <a:lvl3pPr>
              <a:defRPr sz="1600" b="0" i="0">
                <a:latin typeface="Arial"/>
                <a:cs typeface="Arial"/>
              </a:defRPr>
            </a:lvl3pPr>
            <a:lvl4pPr>
              <a:defRPr sz="1400">
                <a:latin typeface="Arial"/>
                <a:cs typeface="Arial"/>
              </a:defRPr>
            </a:lvl4pPr>
            <a:lvl5pPr>
              <a:defRPr sz="1200">
                <a:latin typeface="Arial"/>
                <a:cs typeface="Arial"/>
              </a:defRPr>
            </a:lvl5pPr>
            <a:lvl6pPr>
              <a:defRPr sz="100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Tree>
    <p:extLst>
      <p:ext uri="{BB962C8B-B14F-4D97-AF65-F5344CB8AC3E}">
        <p14:creationId xmlns:p14="http://schemas.microsoft.com/office/powerpoint/2010/main" val="3708058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Title 10"/>
          <p:cNvSpPr>
            <a:spLocks noGrp="1"/>
          </p:cNvSpPr>
          <p:nvPr>
            <p:ph type="title" hasCustomPrompt="1"/>
          </p:nvPr>
        </p:nvSpPr>
        <p:spPr>
          <a:xfrm>
            <a:off x="812800" y="112755"/>
            <a:ext cx="10769600" cy="533400"/>
          </a:xfrm>
          <a:prstGeom prst="rect">
            <a:avLst/>
          </a:prstGeom>
        </p:spPr>
        <p:txBody>
          <a:bodyPr vert="horz"/>
          <a:lstStyle>
            <a:lvl1pPr>
              <a:defRPr sz="2250" b="0" baseline="0">
                <a:solidFill>
                  <a:srgbClr val="3374AE"/>
                </a:solidFill>
                <a:latin typeface="Arial"/>
                <a:cs typeface="Arial"/>
              </a:defRPr>
            </a:lvl1pPr>
          </a:lstStyle>
          <a:p>
            <a:r>
              <a:rPr lang="en-GB" dirty="0"/>
              <a:t>Click to edit Master title style</a:t>
            </a:r>
            <a:br>
              <a:rPr lang="en-GB" dirty="0"/>
            </a:br>
            <a:endParaRPr lang="en-US" dirty="0"/>
          </a:p>
        </p:txBody>
      </p:sp>
      <p:sp>
        <p:nvSpPr>
          <p:cNvPr id="5" name="TextBox 4"/>
          <p:cNvSpPr txBox="1"/>
          <p:nvPr userDrawn="1"/>
        </p:nvSpPr>
        <p:spPr>
          <a:xfrm>
            <a:off x="214186" y="6409038"/>
            <a:ext cx="428367" cy="230832"/>
          </a:xfrm>
          <a:prstGeom prst="rect">
            <a:avLst/>
          </a:prstGeom>
          <a:noFill/>
        </p:spPr>
        <p:txBody>
          <a:bodyPr wrap="square" rtlCol="0">
            <a:spAutoFit/>
          </a:bodyPr>
          <a:lstStyle/>
          <a:p>
            <a:fld id="{E2B036E5-833A-4A80-BF93-F60AAE26FEED}" type="slidenum">
              <a:rPr lang="en-GB" sz="900" smtClean="0">
                <a:solidFill>
                  <a:srgbClr val="3374AE"/>
                </a:solidFill>
                <a:latin typeface="Arial" panose="020B0604020202020204" pitchFamily="34" charset="0"/>
                <a:cs typeface="Arial" panose="020B0604020202020204" pitchFamily="34" charset="0"/>
              </a:rPr>
              <a:t>‹#›</a:t>
            </a:fld>
            <a:endParaRPr lang="en-GB" sz="900" dirty="0">
              <a:solidFill>
                <a:srgbClr val="3374AE"/>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p:nvPr>
        </p:nvSpPr>
        <p:spPr>
          <a:xfrm>
            <a:off x="812800" y="609602"/>
            <a:ext cx="10779125" cy="485775"/>
          </a:xfrm>
          <a:prstGeom prst="rect">
            <a:avLst/>
          </a:prstGeom>
        </p:spPr>
        <p:txBody>
          <a:bodyPr/>
          <a:lstStyle>
            <a:lvl1pPr marL="0" indent="0">
              <a:buNone/>
              <a:defRPr sz="1500">
                <a:solidFill>
                  <a:srgbClr val="3374AE"/>
                </a:solidFill>
                <a:latin typeface="Arial" panose="020B0604020202020204" pitchFamily="34" charset="0"/>
                <a:cs typeface="Arial" panose="020B0604020202020204" pitchFamily="34" charset="0"/>
              </a:defRPr>
            </a:lvl1pPr>
          </a:lstStyle>
          <a:p>
            <a:pPr lvl="0"/>
            <a:r>
              <a:rPr lang="en-US" dirty="0"/>
              <a:t>Edit Master text styles</a:t>
            </a:r>
            <a:endParaRPr lang="en-GB" dirty="0"/>
          </a:p>
        </p:txBody>
      </p:sp>
    </p:spTree>
    <p:extLst>
      <p:ext uri="{BB962C8B-B14F-4D97-AF65-F5344CB8AC3E}">
        <p14:creationId xmlns:p14="http://schemas.microsoft.com/office/powerpoint/2010/main" val="2948463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0"/>
          <p:cNvSpPr>
            <a:spLocks noGrp="1"/>
          </p:cNvSpPr>
          <p:nvPr>
            <p:ph type="title"/>
          </p:nvPr>
        </p:nvSpPr>
        <p:spPr>
          <a:xfrm>
            <a:off x="812800" y="436605"/>
            <a:ext cx="10769600" cy="533400"/>
          </a:xfrm>
          <a:prstGeom prst="rect">
            <a:avLst/>
          </a:prstGeom>
        </p:spPr>
        <p:txBody>
          <a:bodyPr vert="horz"/>
          <a:lstStyle>
            <a:lvl1pPr>
              <a:defRPr sz="2250" baseline="0">
                <a:solidFill>
                  <a:srgbClr val="3374AE"/>
                </a:solidFill>
              </a:defRPr>
            </a:lvl1pPr>
          </a:lstStyle>
          <a:p>
            <a:r>
              <a:rPr lang="en-GB" dirty="0"/>
              <a:t>Click to edit Master title style</a:t>
            </a:r>
            <a:endParaRPr lang="en-US" dirty="0"/>
          </a:p>
        </p:txBody>
      </p:sp>
      <p:sp>
        <p:nvSpPr>
          <p:cNvPr id="3" name="Text Placeholder 7"/>
          <p:cNvSpPr>
            <a:spLocks noGrp="1"/>
          </p:cNvSpPr>
          <p:nvPr>
            <p:ph type="body" sz="quarter" idx="10"/>
          </p:nvPr>
        </p:nvSpPr>
        <p:spPr>
          <a:xfrm>
            <a:off x="812800" y="1046206"/>
            <a:ext cx="10769600" cy="3581400"/>
          </a:xfrm>
          <a:prstGeom prst="rect">
            <a:avLst/>
          </a:prstGeom>
        </p:spPr>
        <p:txBody>
          <a:bodyPr vert="horz"/>
          <a:lstStyle>
            <a:lvl1pPr marL="0" indent="0">
              <a:buFont typeface="Arial"/>
              <a:buNone/>
              <a:defRPr sz="1500" b="0" i="0">
                <a:solidFill>
                  <a:srgbClr val="7CA695"/>
                </a:solidFill>
                <a:latin typeface="Frutiger 45 Light"/>
                <a:cs typeface="Frutiger 45 Light"/>
              </a:defRPr>
            </a:lvl1pPr>
          </a:lstStyle>
          <a:p>
            <a:pPr lvl="0"/>
            <a:r>
              <a:rPr lang="en-GB" dirty="0"/>
              <a:t>Click to edit Master text styles</a:t>
            </a:r>
          </a:p>
        </p:txBody>
      </p:sp>
      <p:sp>
        <p:nvSpPr>
          <p:cNvPr id="5" name="TextBox 4"/>
          <p:cNvSpPr txBox="1"/>
          <p:nvPr userDrawn="1"/>
        </p:nvSpPr>
        <p:spPr>
          <a:xfrm>
            <a:off x="214186" y="6409038"/>
            <a:ext cx="428367" cy="230832"/>
          </a:xfrm>
          <a:prstGeom prst="rect">
            <a:avLst/>
          </a:prstGeom>
          <a:noFill/>
        </p:spPr>
        <p:txBody>
          <a:bodyPr wrap="square" rtlCol="0">
            <a:spAutoFit/>
          </a:bodyPr>
          <a:lstStyle/>
          <a:p>
            <a:fld id="{725DDC5B-14AC-46D2-824D-16831220EE07}" type="slidenum">
              <a:rPr lang="en-GB" sz="900" smtClean="0">
                <a:solidFill>
                  <a:srgbClr val="3374AE"/>
                </a:solidFill>
                <a:latin typeface="Arial" panose="020B0604020202020204" pitchFamily="34" charset="0"/>
                <a:cs typeface="Arial" panose="020B0604020202020204" pitchFamily="34" charset="0"/>
              </a:rPr>
              <a:t>‹#›</a:t>
            </a:fld>
            <a:endParaRPr lang="en-GB" sz="900" dirty="0">
              <a:solidFill>
                <a:srgbClr val="3374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7264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TextBox 3"/>
          <p:cNvSpPr txBox="1"/>
          <p:nvPr userDrawn="1"/>
        </p:nvSpPr>
        <p:spPr>
          <a:xfrm>
            <a:off x="214186" y="6409038"/>
            <a:ext cx="428367" cy="230832"/>
          </a:xfrm>
          <a:prstGeom prst="rect">
            <a:avLst/>
          </a:prstGeom>
          <a:noFill/>
        </p:spPr>
        <p:txBody>
          <a:bodyPr wrap="square" rtlCol="0">
            <a:spAutoFit/>
          </a:bodyPr>
          <a:lstStyle/>
          <a:p>
            <a:fld id="{F02FBE16-9EEC-4B16-8CE3-9AB692DCE8EC}" type="slidenum">
              <a:rPr lang="en-GB" sz="900" smtClean="0">
                <a:solidFill>
                  <a:srgbClr val="3374AE"/>
                </a:solidFill>
                <a:latin typeface="Arial" panose="020B0604020202020204" pitchFamily="34" charset="0"/>
                <a:cs typeface="Arial" panose="020B0604020202020204" pitchFamily="34" charset="0"/>
              </a:rPr>
              <a:t>‹#›</a:t>
            </a:fld>
            <a:endParaRPr lang="en-GB" sz="900" dirty="0">
              <a:solidFill>
                <a:srgbClr val="3374A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617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6400800" y="1828800"/>
            <a:ext cx="5181600" cy="3657600"/>
          </a:xfrm>
          <a:prstGeom prst="rect">
            <a:avLst/>
          </a:prstGeom>
        </p:spPr>
        <p:txBody>
          <a:bodyPr vert="horz"/>
          <a:lstStyle>
            <a:lvl1pPr>
              <a:buFontTx/>
              <a:buNone/>
              <a:defRPr sz="788"/>
            </a:lvl1pPr>
          </a:lstStyle>
          <a:p>
            <a:pPr lvl="0"/>
            <a:endParaRPr lang="en-US" noProof="0" dirty="0"/>
          </a:p>
        </p:txBody>
      </p:sp>
      <p:sp>
        <p:nvSpPr>
          <p:cNvPr id="7" name="Title 10"/>
          <p:cNvSpPr>
            <a:spLocks noGrp="1"/>
          </p:cNvSpPr>
          <p:nvPr>
            <p:ph type="title"/>
          </p:nvPr>
        </p:nvSpPr>
        <p:spPr>
          <a:xfrm>
            <a:off x="812800" y="1219200"/>
            <a:ext cx="10769600" cy="533400"/>
          </a:xfrm>
          <a:prstGeom prst="rect">
            <a:avLst/>
          </a:prstGeom>
        </p:spPr>
        <p:txBody>
          <a:bodyPr vert="horz"/>
          <a:lstStyle>
            <a:lvl1pPr>
              <a:defRPr sz="2250" baseline="0">
                <a:solidFill>
                  <a:srgbClr val="3374AE"/>
                </a:solidFill>
              </a:defRPr>
            </a:lvl1pPr>
          </a:lstStyle>
          <a:p>
            <a:r>
              <a:rPr lang="en-GB" dirty="0"/>
              <a:t>Click to edit Master title style</a:t>
            </a:r>
            <a:endParaRPr lang="en-US" dirty="0"/>
          </a:p>
        </p:txBody>
      </p:sp>
      <p:sp>
        <p:nvSpPr>
          <p:cNvPr id="6" name="Text Placeholder 7"/>
          <p:cNvSpPr>
            <a:spLocks noGrp="1"/>
          </p:cNvSpPr>
          <p:nvPr>
            <p:ph type="body" sz="quarter" idx="11"/>
          </p:nvPr>
        </p:nvSpPr>
        <p:spPr>
          <a:xfrm>
            <a:off x="812800" y="1828800"/>
            <a:ext cx="5283200" cy="3581400"/>
          </a:xfrm>
          <a:prstGeom prst="rect">
            <a:avLst/>
          </a:prstGeom>
        </p:spPr>
        <p:txBody>
          <a:bodyPr vert="horz"/>
          <a:lstStyle>
            <a:lvl1pPr>
              <a:buFont typeface="Arial"/>
              <a:buChar char="•"/>
              <a:defRPr sz="1500" b="0" i="0">
                <a:solidFill>
                  <a:srgbClr val="7CA695"/>
                </a:solidFill>
                <a:latin typeface="Arial"/>
                <a:cs typeface="Arial"/>
              </a:defRPr>
            </a:lvl1pPr>
            <a:lvl2pPr>
              <a:defRPr sz="1350" b="0" i="0">
                <a:solidFill>
                  <a:srgbClr val="3374AE"/>
                </a:solidFill>
                <a:latin typeface="Arial"/>
                <a:cs typeface="Arial"/>
              </a:defRPr>
            </a:lvl2pPr>
            <a:lvl3pPr>
              <a:defRPr sz="1200" b="0" i="0">
                <a:latin typeface="Arial"/>
                <a:cs typeface="Arial"/>
              </a:defRPr>
            </a:lvl3pPr>
            <a:lvl4pPr>
              <a:defRPr sz="1050">
                <a:latin typeface="Arial"/>
                <a:cs typeface="Arial"/>
              </a:defRPr>
            </a:lvl4pPr>
            <a:lvl5pPr>
              <a:defRPr sz="900">
                <a:latin typeface="Arial"/>
                <a:cs typeface="Arial"/>
              </a:defRPr>
            </a:lvl5pPr>
            <a:lvl6pPr>
              <a:defRPr sz="75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Tree>
    <p:extLst>
      <p:ext uri="{BB962C8B-B14F-4D97-AF65-F5344CB8AC3E}">
        <p14:creationId xmlns:p14="http://schemas.microsoft.com/office/powerpoint/2010/main" val="1114990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812800" y="1828800"/>
            <a:ext cx="10769600" cy="3581400"/>
          </a:xfrm>
          <a:prstGeom prst="rect">
            <a:avLst/>
          </a:prstGeom>
        </p:spPr>
        <p:txBody>
          <a:bodyPr vert="horz"/>
          <a:lstStyle>
            <a:lvl1pPr>
              <a:buFont typeface="Arial"/>
              <a:buChar char="•"/>
              <a:defRPr sz="1500" b="0" i="0">
                <a:solidFill>
                  <a:srgbClr val="7CA695"/>
                </a:solidFill>
                <a:latin typeface="Arial"/>
                <a:cs typeface="Arial"/>
              </a:defRPr>
            </a:lvl1pPr>
            <a:lvl2pPr>
              <a:defRPr sz="1350" b="0" i="0">
                <a:solidFill>
                  <a:srgbClr val="3374AE"/>
                </a:solidFill>
                <a:latin typeface="Arial"/>
                <a:cs typeface="Arial"/>
              </a:defRPr>
            </a:lvl2pPr>
            <a:lvl3pPr>
              <a:defRPr sz="1200" b="0" i="0">
                <a:latin typeface="Arial"/>
                <a:cs typeface="Arial"/>
              </a:defRPr>
            </a:lvl3pPr>
            <a:lvl4pPr>
              <a:defRPr sz="1050">
                <a:latin typeface="Arial"/>
                <a:cs typeface="Arial"/>
              </a:defRPr>
            </a:lvl4pPr>
            <a:lvl5pPr>
              <a:defRPr sz="900">
                <a:latin typeface="Arial"/>
                <a:cs typeface="Arial"/>
              </a:defRPr>
            </a:lvl5pPr>
            <a:lvl6pPr>
              <a:defRPr sz="75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
        <p:nvSpPr>
          <p:cNvPr id="11" name="Title 10"/>
          <p:cNvSpPr>
            <a:spLocks noGrp="1"/>
          </p:cNvSpPr>
          <p:nvPr>
            <p:ph type="title"/>
          </p:nvPr>
        </p:nvSpPr>
        <p:spPr>
          <a:xfrm>
            <a:off x="812800" y="1219200"/>
            <a:ext cx="10769600" cy="533400"/>
          </a:xfrm>
          <a:prstGeom prst="rect">
            <a:avLst/>
          </a:prstGeom>
        </p:spPr>
        <p:txBody>
          <a:bodyPr vert="horz"/>
          <a:lstStyle>
            <a:lvl1pPr>
              <a:defRPr sz="2250" b="1" baseline="0">
                <a:solidFill>
                  <a:srgbClr val="3374AE"/>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1497306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812800" y="1828800"/>
            <a:ext cx="10769600" cy="3581400"/>
          </a:xfrm>
          <a:prstGeom prst="rect">
            <a:avLst/>
          </a:prstGeom>
        </p:spPr>
        <p:txBody>
          <a:bodyPr vert="horz"/>
          <a:lstStyle>
            <a:lvl1pPr>
              <a:buFont typeface="Arial"/>
              <a:buChar char="•"/>
              <a:defRPr sz="2000" b="0" i="0">
                <a:solidFill>
                  <a:srgbClr val="7CA695"/>
                </a:solidFill>
                <a:latin typeface="Arial"/>
                <a:cs typeface="Arial"/>
              </a:defRPr>
            </a:lvl1pPr>
            <a:lvl2pPr>
              <a:defRPr sz="1800" b="0" i="0">
                <a:solidFill>
                  <a:srgbClr val="3374AE"/>
                </a:solidFill>
                <a:latin typeface="Arial"/>
                <a:cs typeface="Arial"/>
              </a:defRPr>
            </a:lvl2pPr>
            <a:lvl3pPr>
              <a:defRPr sz="1600" b="0" i="0">
                <a:latin typeface="Arial"/>
                <a:cs typeface="Arial"/>
              </a:defRPr>
            </a:lvl3pPr>
            <a:lvl4pPr>
              <a:defRPr sz="1400">
                <a:latin typeface="Arial"/>
                <a:cs typeface="Arial"/>
              </a:defRPr>
            </a:lvl4pPr>
            <a:lvl5pPr>
              <a:defRPr sz="1200">
                <a:latin typeface="Arial"/>
                <a:cs typeface="Arial"/>
              </a:defRPr>
            </a:lvl5pPr>
            <a:lvl6pPr>
              <a:defRPr sz="100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
        <p:nvSpPr>
          <p:cNvPr id="11" name="Title 10"/>
          <p:cNvSpPr>
            <a:spLocks noGrp="1"/>
          </p:cNvSpPr>
          <p:nvPr>
            <p:ph type="title"/>
          </p:nvPr>
        </p:nvSpPr>
        <p:spPr>
          <a:xfrm>
            <a:off x="812800" y="1219200"/>
            <a:ext cx="10769600" cy="533400"/>
          </a:xfrm>
          <a:prstGeom prst="rect">
            <a:avLst/>
          </a:prstGeom>
        </p:spPr>
        <p:txBody>
          <a:bodyPr vert="horz"/>
          <a:lstStyle>
            <a:lvl1pPr>
              <a:defRPr sz="3000" b="1" baseline="0">
                <a:solidFill>
                  <a:srgbClr val="3374AE"/>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56064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6400800" y="1828800"/>
            <a:ext cx="5181600" cy="3657600"/>
          </a:xfrm>
          <a:prstGeom prst="rect">
            <a:avLst/>
          </a:prstGeom>
        </p:spPr>
        <p:txBody>
          <a:bodyPr vert="horz"/>
          <a:lstStyle>
            <a:lvl1pPr>
              <a:buFontTx/>
              <a:buNone/>
              <a:defRPr sz="1050"/>
            </a:lvl1pPr>
          </a:lstStyle>
          <a:p>
            <a:pPr lvl="0"/>
            <a:endParaRPr lang="en-US" noProof="0" dirty="0"/>
          </a:p>
        </p:txBody>
      </p:sp>
      <p:sp>
        <p:nvSpPr>
          <p:cNvPr id="7"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6" name="Text Placeholder 7"/>
          <p:cNvSpPr>
            <a:spLocks noGrp="1"/>
          </p:cNvSpPr>
          <p:nvPr>
            <p:ph type="body" sz="quarter" idx="11"/>
          </p:nvPr>
        </p:nvSpPr>
        <p:spPr>
          <a:xfrm>
            <a:off x="812800" y="1828800"/>
            <a:ext cx="5283200" cy="3581400"/>
          </a:xfrm>
          <a:prstGeom prst="rect">
            <a:avLst/>
          </a:prstGeom>
        </p:spPr>
        <p:txBody>
          <a:bodyPr vert="horz"/>
          <a:lstStyle>
            <a:lvl1pPr>
              <a:buFont typeface="Arial"/>
              <a:buChar char="•"/>
              <a:defRPr sz="2000" b="0" i="0">
                <a:solidFill>
                  <a:srgbClr val="7CA695"/>
                </a:solidFill>
                <a:latin typeface="Arial"/>
                <a:cs typeface="Arial"/>
              </a:defRPr>
            </a:lvl1pPr>
            <a:lvl2pPr>
              <a:defRPr sz="1800" b="0" i="0">
                <a:solidFill>
                  <a:srgbClr val="3374AE"/>
                </a:solidFill>
                <a:latin typeface="Arial"/>
                <a:cs typeface="Arial"/>
              </a:defRPr>
            </a:lvl2pPr>
            <a:lvl3pPr>
              <a:defRPr sz="1600" b="0" i="0">
                <a:latin typeface="Arial"/>
                <a:cs typeface="Arial"/>
              </a:defRPr>
            </a:lvl3pPr>
            <a:lvl4pPr>
              <a:defRPr sz="1400">
                <a:latin typeface="Arial"/>
                <a:cs typeface="Arial"/>
              </a:defRPr>
            </a:lvl4pPr>
            <a:lvl5pPr>
              <a:defRPr sz="1200">
                <a:latin typeface="Arial"/>
                <a:cs typeface="Arial"/>
              </a:defRPr>
            </a:lvl5pPr>
            <a:lvl6pPr>
              <a:defRPr sz="100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Tree>
    <p:extLst>
      <p:ext uri="{BB962C8B-B14F-4D97-AF65-F5344CB8AC3E}">
        <p14:creationId xmlns:p14="http://schemas.microsoft.com/office/powerpoint/2010/main" val="1889502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3" name="Text Placeholder 7"/>
          <p:cNvSpPr>
            <a:spLocks noGrp="1"/>
          </p:cNvSpPr>
          <p:nvPr>
            <p:ph type="body" sz="quarter" idx="10"/>
          </p:nvPr>
        </p:nvSpPr>
        <p:spPr>
          <a:xfrm>
            <a:off x="812800" y="1828800"/>
            <a:ext cx="10769600" cy="3581400"/>
          </a:xfrm>
          <a:prstGeom prst="rect">
            <a:avLst/>
          </a:prstGeom>
        </p:spPr>
        <p:txBody>
          <a:bodyPr vert="horz"/>
          <a:lstStyle>
            <a:lvl1pPr marL="0" indent="0">
              <a:buFont typeface="Arial"/>
              <a:buNone/>
              <a:defRPr sz="2000" b="0" i="0">
                <a:solidFill>
                  <a:srgbClr val="7CA695"/>
                </a:solidFill>
                <a:latin typeface="Frutiger 45 Light"/>
                <a:cs typeface="Frutiger 45 Light"/>
              </a:defRPr>
            </a:lvl1pPr>
          </a:lstStyle>
          <a:p>
            <a:pPr lvl="0"/>
            <a:r>
              <a:rPr lang="en-GB" dirty="0"/>
              <a:t>Click to edit Master text styles</a:t>
            </a:r>
          </a:p>
        </p:txBody>
      </p:sp>
    </p:spTree>
    <p:extLst>
      <p:ext uri="{BB962C8B-B14F-4D97-AF65-F5344CB8AC3E}">
        <p14:creationId xmlns:p14="http://schemas.microsoft.com/office/powerpoint/2010/main" val="4021759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6400800" y="1828800"/>
            <a:ext cx="5181600" cy="3657600"/>
          </a:xfrm>
          <a:prstGeom prst="rect">
            <a:avLst/>
          </a:prstGeom>
        </p:spPr>
        <p:txBody>
          <a:bodyPr vert="horz"/>
          <a:lstStyle>
            <a:lvl1pPr>
              <a:buFontTx/>
              <a:buNone/>
              <a:defRPr sz="1050"/>
            </a:lvl1pPr>
          </a:lstStyle>
          <a:p>
            <a:pPr lvl="0"/>
            <a:endParaRPr lang="en-US" noProof="0" dirty="0"/>
          </a:p>
        </p:txBody>
      </p:sp>
      <p:sp>
        <p:nvSpPr>
          <p:cNvPr id="7"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4" name="Text Placeholder 7"/>
          <p:cNvSpPr>
            <a:spLocks noGrp="1"/>
          </p:cNvSpPr>
          <p:nvPr>
            <p:ph type="body" sz="quarter" idx="11"/>
          </p:nvPr>
        </p:nvSpPr>
        <p:spPr>
          <a:xfrm>
            <a:off x="812800" y="1828800"/>
            <a:ext cx="5283200" cy="3581400"/>
          </a:xfrm>
          <a:prstGeom prst="rect">
            <a:avLst/>
          </a:prstGeom>
        </p:spPr>
        <p:txBody>
          <a:bodyPr vert="horz"/>
          <a:lstStyle>
            <a:lvl1pPr marL="0" indent="0">
              <a:buFont typeface="Arial"/>
              <a:buNone/>
              <a:defRPr sz="2000" b="0" i="0">
                <a:solidFill>
                  <a:srgbClr val="7CA695"/>
                </a:solidFill>
                <a:latin typeface="Frutiger 45 Light"/>
                <a:cs typeface="Frutiger 45 Light"/>
              </a:defRPr>
            </a:lvl1pPr>
          </a:lstStyle>
          <a:p>
            <a:pPr lvl="0"/>
            <a:r>
              <a:rPr lang="en-GB" dirty="0"/>
              <a:t>Click to edit Master text styles</a:t>
            </a:r>
          </a:p>
        </p:txBody>
      </p:sp>
    </p:spTree>
    <p:extLst>
      <p:ext uri="{BB962C8B-B14F-4D97-AF65-F5344CB8AC3E}">
        <p14:creationId xmlns:p14="http://schemas.microsoft.com/office/powerpoint/2010/main" val="4056232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2114791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3" name="Text Placeholder 7"/>
          <p:cNvSpPr>
            <a:spLocks noGrp="1"/>
          </p:cNvSpPr>
          <p:nvPr>
            <p:ph type="body" sz="quarter" idx="10"/>
          </p:nvPr>
        </p:nvSpPr>
        <p:spPr>
          <a:xfrm>
            <a:off x="812800" y="1828800"/>
            <a:ext cx="10769600" cy="3581400"/>
          </a:xfrm>
          <a:prstGeom prst="rect">
            <a:avLst/>
          </a:prstGeom>
        </p:spPr>
        <p:txBody>
          <a:bodyPr vert="horz"/>
          <a:lstStyle>
            <a:lvl1pPr marL="0" indent="0">
              <a:buFont typeface="Arial"/>
              <a:buNone/>
              <a:defRPr sz="2000" b="0" i="0">
                <a:solidFill>
                  <a:srgbClr val="7CA695"/>
                </a:solidFill>
                <a:latin typeface="Frutiger 45 Light"/>
                <a:cs typeface="Frutiger 45 Light"/>
              </a:defRPr>
            </a:lvl1pPr>
          </a:lstStyle>
          <a:p>
            <a:pPr lvl="0"/>
            <a:r>
              <a:rPr lang="en-GB" dirty="0"/>
              <a:t>Click to edit Master text styles</a:t>
            </a:r>
          </a:p>
        </p:txBody>
      </p:sp>
    </p:spTree>
    <p:extLst>
      <p:ext uri="{BB962C8B-B14F-4D97-AF65-F5344CB8AC3E}">
        <p14:creationId xmlns:p14="http://schemas.microsoft.com/office/powerpoint/2010/main" val="2052420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1126353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39811237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20697638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9692438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2250399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20765551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27112011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2899012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3842398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ED8BC-8B56-4F18-AB42-98578585D669}" type="datetimeFigureOut">
              <a:rPr lang="en-GB" smtClean="0"/>
              <a:t>24/05/2024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172D2AA-A250-4A3A-BCA7-7E789B32DBEB}" type="slidenum">
              <a:rPr lang="en-GB" smtClean="0"/>
              <a:t>‹#›</a:t>
            </a:fld>
            <a:endParaRPr lang="en-GB" dirty="0"/>
          </a:p>
        </p:txBody>
      </p:sp>
    </p:spTree>
    <p:extLst>
      <p:ext uri="{BB962C8B-B14F-4D97-AF65-F5344CB8AC3E}">
        <p14:creationId xmlns:p14="http://schemas.microsoft.com/office/powerpoint/2010/main" val="2734371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6400800" y="1828800"/>
            <a:ext cx="5181600" cy="3657600"/>
          </a:xfrm>
          <a:prstGeom prst="rect">
            <a:avLst/>
          </a:prstGeom>
        </p:spPr>
        <p:txBody>
          <a:bodyPr vert="horz"/>
          <a:lstStyle>
            <a:lvl1pPr>
              <a:buFontTx/>
              <a:buNone/>
              <a:defRPr sz="1050"/>
            </a:lvl1pPr>
          </a:lstStyle>
          <a:p>
            <a:pPr lvl="0"/>
            <a:endParaRPr lang="en-US" noProof="0" dirty="0"/>
          </a:p>
        </p:txBody>
      </p:sp>
      <p:sp>
        <p:nvSpPr>
          <p:cNvPr id="7"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4" name="Text Placeholder 7"/>
          <p:cNvSpPr>
            <a:spLocks noGrp="1"/>
          </p:cNvSpPr>
          <p:nvPr>
            <p:ph type="body" sz="quarter" idx="11"/>
          </p:nvPr>
        </p:nvSpPr>
        <p:spPr>
          <a:xfrm>
            <a:off x="812800" y="1828800"/>
            <a:ext cx="5283200" cy="3581400"/>
          </a:xfrm>
          <a:prstGeom prst="rect">
            <a:avLst/>
          </a:prstGeom>
        </p:spPr>
        <p:txBody>
          <a:bodyPr vert="horz"/>
          <a:lstStyle>
            <a:lvl1pPr marL="0" indent="0">
              <a:buFont typeface="Arial"/>
              <a:buNone/>
              <a:defRPr sz="2000" b="0" i="0">
                <a:solidFill>
                  <a:srgbClr val="7CA695"/>
                </a:solidFill>
                <a:latin typeface="Frutiger 45 Light"/>
                <a:cs typeface="Frutiger 45 Light"/>
              </a:defRPr>
            </a:lvl1pPr>
          </a:lstStyle>
          <a:p>
            <a:pPr lvl="0"/>
            <a:r>
              <a:rPr lang="en-GB" dirty="0"/>
              <a:t>Click to edit Master text styles</a:t>
            </a:r>
          </a:p>
        </p:txBody>
      </p:sp>
    </p:spTree>
    <p:extLst>
      <p:ext uri="{BB962C8B-B14F-4D97-AF65-F5344CB8AC3E}">
        <p14:creationId xmlns:p14="http://schemas.microsoft.com/office/powerpoint/2010/main" val="31398492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7E55DA-7591-A902-E698-2A18C0A7BCF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25" r="2585" b="339"/>
          <a:stretch/>
        </p:blipFill>
        <p:spPr>
          <a:xfrm flipH="1">
            <a:off x="-4" y="870455"/>
            <a:ext cx="12191999" cy="5987545"/>
          </a:xfrm>
          <a:prstGeom prst="rect">
            <a:avLst/>
          </a:prstGeom>
        </p:spPr>
      </p:pic>
      <p:sp>
        <p:nvSpPr>
          <p:cNvPr id="8" name="Rectangle 7">
            <a:extLst>
              <a:ext uri="{FF2B5EF4-FFF2-40B4-BE49-F238E27FC236}">
                <a16:creationId xmlns:a16="http://schemas.microsoft.com/office/drawing/2014/main" id="{291D8F32-5DEA-D387-2CB4-009914DB7C2F}"/>
              </a:ext>
            </a:extLst>
          </p:cNvPr>
          <p:cNvSpPr/>
          <p:nvPr userDrawn="1"/>
        </p:nvSpPr>
        <p:spPr>
          <a:xfrm>
            <a:off x="0" y="0"/>
            <a:ext cx="12192000" cy="8669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936B1761-C1E4-FC20-6DFF-260A5FF9628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0016" y="217932"/>
            <a:ext cx="1200377" cy="459144"/>
          </a:xfrm>
          <a:prstGeom prst="rect">
            <a:avLst/>
          </a:prstGeom>
        </p:spPr>
      </p:pic>
      <p:pic>
        <p:nvPicPr>
          <p:cNvPr id="16" name="Picture 15">
            <a:extLst>
              <a:ext uri="{FF2B5EF4-FFF2-40B4-BE49-F238E27FC236}">
                <a16:creationId xmlns:a16="http://schemas.microsoft.com/office/drawing/2014/main" id="{E9A13CDB-9EE3-870E-B499-37A662973999}"/>
              </a:ext>
            </a:extLst>
          </p:cNvPr>
          <p:cNvPicPr>
            <a:picLocks noChangeAspect="1"/>
          </p:cNvPicPr>
          <p:nvPr userDrawn="1"/>
        </p:nvPicPr>
        <p:blipFill rotWithShape="1">
          <a:blip r:embed="rId4">
            <a:biLevel thresh="25000"/>
            <a:alphaModFix amt="23000"/>
          </a:blip>
          <a:srcRect l="14967" t="44560" r="1"/>
          <a:stretch/>
        </p:blipFill>
        <p:spPr>
          <a:xfrm>
            <a:off x="0" y="866991"/>
            <a:ext cx="2915774" cy="1901055"/>
          </a:xfrm>
          <a:prstGeom prst="rect">
            <a:avLst/>
          </a:prstGeom>
        </p:spPr>
      </p:pic>
      <p:pic>
        <p:nvPicPr>
          <p:cNvPr id="3" name="Picture 2">
            <a:extLst>
              <a:ext uri="{FF2B5EF4-FFF2-40B4-BE49-F238E27FC236}">
                <a16:creationId xmlns:a16="http://schemas.microsoft.com/office/drawing/2014/main" id="{5E062829-C37F-34D0-ABF3-BED47805DE26}"/>
              </a:ext>
            </a:extLst>
          </p:cNvPr>
          <p:cNvPicPr>
            <a:picLocks noChangeAspect="1"/>
          </p:cNvPicPr>
          <p:nvPr userDrawn="1"/>
        </p:nvPicPr>
        <p:blipFill rotWithShape="1">
          <a:blip r:embed="rId4">
            <a:biLevel thresh="25000"/>
            <a:alphaModFix amt="26000"/>
          </a:blip>
          <a:srcRect l="14967" t="44560" r="1"/>
          <a:stretch/>
        </p:blipFill>
        <p:spPr>
          <a:xfrm rot="10800000">
            <a:off x="9276226" y="4956944"/>
            <a:ext cx="2915774" cy="1901055"/>
          </a:xfrm>
          <a:prstGeom prst="rect">
            <a:avLst/>
          </a:prstGeom>
        </p:spPr>
      </p:pic>
      <p:pic>
        <p:nvPicPr>
          <p:cNvPr id="7" name="Picture 6" descr="A black background with blue text&#10;&#10;Description automatically generated">
            <a:extLst>
              <a:ext uri="{FF2B5EF4-FFF2-40B4-BE49-F238E27FC236}">
                <a16:creationId xmlns:a16="http://schemas.microsoft.com/office/drawing/2014/main" id="{7428352C-1678-8389-3413-A4823E39003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3256" y="-18925"/>
            <a:ext cx="2278743" cy="1025434"/>
          </a:xfrm>
          <a:prstGeom prst="rect">
            <a:avLst/>
          </a:prstGeom>
        </p:spPr>
      </p:pic>
    </p:spTree>
    <p:extLst>
      <p:ext uri="{BB962C8B-B14F-4D97-AF65-F5344CB8AC3E}">
        <p14:creationId xmlns:p14="http://schemas.microsoft.com/office/powerpoint/2010/main" val="38671513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7E55DA-7591-A902-E698-2A18C0A7BCF3}"/>
              </a:ext>
            </a:extLst>
          </p:cNvPr>
          <p:cNvPicPr>
            <a:picLocks noChangeAspect="1"/>
          </p:cNvPicPr>
          <p:nvPr userDrawn="1"/>
        </p:nvPicPr>
        <p:blipFill>
          <a:blip r:embed="rId2"/>
          <a:srcRect t="11971" b="11971"/>
          <a:stretch/>
        </p:blipFill>
        <p:spPr>
          <a:xfrm>
            <a:off x="-1" y="870455"/>
            <a:ext cx="12192000" cy="5987545"/>
          </a:xfrm>
          <a:prstGeom prst="rect">
            <a:avLst/>
          </a:prstGeom>
        </p:spPr>
      </p:pic>
      <p:sp>
        <p:nvSpPr>
          <p:cNvPr id="8" name="Rectangle 7">
            <a:extLst>
              <a:ext uri="{FF2B5EF4-FFF2-40B4-BE49-F238E27FC236}">
                <a16:creationId xmlns:a16="http://schemas.microsoft.com/office/drawing/2014/main" id="{291D8F32-5DEA-D387-2CB4-009914DB7C2F}"/>
              </a:ext>
            </a:extLst>
          </p:cNvPr>
          <p:cNvSpPr/>
          <p:nvPr userDrawn="1"/>
        </p:nvSpPr>
        <p:spPr>
          <a:xfrm>
            <a:off x="0" y="0"/>
            <a:ext cx="12192000" cy="8669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extLst>
              <a:ext uri="{FF2B5EF4-FFF2-40B4-BE49-F238E27FC236}">
                <a16:creationId xmlns:a16="http://schemas.microsoft.com/office/drawing/2014/main" id="{936B1761-C1E4-FC20-6DFF-260A5FF9628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0016" y="217932"/>
            <a:ext cx="1200377" cy="459144"/>
          </a:xfrm>
          <a:prstGeom prst="rect">
            <a:avLst/>
          </a:prstGeom>
        </p:spPr>
      </p:pic>
      <p:pic>
        <p:nvPicPr>
          <p:cNvPr id="16" name="Picture 15">
            <a:extLst>
              <a:ext uri="{FF2B5EF4-FFF2-40B4-BE49-F238E27FC236}">
                <a16:creationId xmlns:a16="http://schemas.microsoft.com/office/drawing/2014/main" id="{E9A13CDB-9EE3-870E-B499-37A662973999}"/>
              </a:ext>
            </a:extLst>
          </p:cNvPr>
          <p:cNvPicPr>
            <a:picLocks noChangeAspect="1"/>
          </p:cNvPicPr>
          <p:nvPr userDrawn="1"/>
        </p:nvPicPr>
        <p:blipFill rotWithShape="1">
          <a:blip r:embed="rId4">
            <a:biLevel thresh="25000"/>
            <a:alphaModFix amt="23000"/>
          </a:blip>
          <a:srcRect l="14967" t="44560" r="1"/>
          <a:stretch/>
        </p:blipFill>
        <p:spPr>
          <a:xfrm>
            <a:off x="0" y="866991"/>
            <a:ext cx="2915774" cy="1901055"/>
          </a:xfrm>
          <a:prstGeom prst="rect">
            <a:avLst/>
          </a:prstGeom>
        </p:spPr>
      </p:pic>
      <p:pic>
        <p:nvPicPr>
          <p:cNvPr id="3" name="Picture 2">
            <a:extLst>
              <a:ext uri="{FF2B5EF4-FFF2-40B4-BE49-F238E27FC236}">
                <a16:creationId xmlns:a16="http://schemas.microsoft.com/office/drawing/2014/main" id="{5E062829-C37F-34D0-ABF3-BED47805DE26}"/>
              </a:ext>
            </a:extLst>
          </p:cNvPr>
          <p:cNvPicPr>
            <a:picLocks noChangeAspect="1"/>
          </p:cNvPicPr>
          <p:nvPr userDrawn="1"/>
        </p:nvPicPr>
        <p:blipFill rotWithShape="1">
          <a:blip r:embed="rId4">
            <a:biLevel thresh="25000"/>
            <a:alphaModFix amt="26000"/>
          </a:blip>
          <a:srcRect l="14967" t="44560" r="1"/>
          <a:stretch/>
        </p:blipFill>
        <p:spPr>
          <a:xfrm rot="10800000">
            <a:off x="9276226" y="4956944"/>
            <a:ext cx="2915774" cy="1901055"/>
          </a:xfrm>
          <a:prstGeom prst="rect">
            <a:avLst/>
          </a:prstGeom>
        </p:spPr>
      </p:pic>
      <p:pic>
        <p:nvPicPr>
          <p:cNvPr id="7" name="Picture 6" descr="A black background with blue text&#10;&#10;Description automatically generated">
            <a:extLst>
              <a:ext uri="{FF2B5EF4-FFF2-40B4-BE49-F238E27FC236}">
                <a16:creationId xmlns:a16="http://schemas.microsoft.com/office/drawing/2014/main" id="{7428352C-1678-8389-3413-A4823E39003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913256" y="-18925"/>
            <a:ext cx="2278743" cy="1025434"/>
          </a:xfrm>
          <a:prstGeom prst="rect">
            <a:avLst/>
          </a:prstGeom>
        </p:spPr>
      </p:pic>
    </p:spTree>
    <p:extLst>
      <p:ext uri="{BB962C8B-B14F-4D97-AF65-F5344CB8AC3E}">
        <p14:creationId xmlns:p14="http://schemas.microsoft.com/office/powerpoint/2010/main" val="3788461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rgbClr val="30497C"/>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BA13D75-8933-9214-86EF-57E0371ACEEC}"/>
              </a:ext>
            </a:extLst>
          </p:cNvPr>
          <p:cNvSpPr/>
          <p:nvPr userDrawn="1"/>
        </p:nvSpPr>
        <p:spPr>
          <a:xfrm>
            <a:off x="0" y="866991"/>
            <a:ext cx="12191999" cy="5991009"/>
          </a:xfrm>
          <a:prstGeom prst="rect">
            <a:avLst/>
          </a:prstGeom>
          <a:solidFill>
            <a:srgbClr val="1E2D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82400A38-0419-823E-A190-85981F2CDABE}"/>
              </a:ext>
            </a:extLst>
          </p:cNvPr>
          <p:cNvSpPr/>
          <p:nvPr userDrawn="1"/>
        </p:nvSpPr>
        <p:spPr>
          <a:xfrm>
            <a:off x="0" y="866989"/>
            <a:ext cx="12191999" cy="5991010"/>
          </a:xfrm>
          <a:prstGeom prst="rect">
            <a:avLst/>
          </a:prstGeom>
          <a:gradFill>
            <a:gsLst>
              <a:gs pos="1000">
                <a:schemeClr val="accent1">
                  <a:lumMod val="40000"/>
                  <a:lumOff val="60000"/>
                </a:schemeClr>
              </a:gs>
              <a:gs pos="34000">
                <a:schemeClr val="accent1">
                  <a:lumMod val="40000"/>
                  <a:lumOff val="60000"/>
                </a:schemeClr>
              </a:gs>
              <a:gs pos="99000">
                <a:schemeClr val="accent1">
                  <a:lumMod val="20000"/>
                  <a:lumOff val="8000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6995DFF3-4145-6B92-3C5E-EECFE9858EFF}"/>
              </a:ext>
            </a:extLst>
          </p:cNvPr>
          <p:cNvSpPr/>
          <p:nvPr userDrawn="1"/>
        </p:nvSpPr>
        <p:spPr>
          <a:xfrm>
            <a:off x="0" y="0"/>
            <a:ext cx="12192000" cy="8669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black background with blue text&#10;&#10;Description automatically generated">
            <a:extLst>
              <a:ext uri="{FF2B5EF4-FFF2-40B4-BE49-F238E27FC236}">
                <a16:creationId xmlns:a16="http://schemas.microsoft.com/office/drawing/2014/main" id="{6C00135C-7E14-BF58-3DA6-CBB2DEDD8C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13256" y="-18925"/>
            <a:ext cx="2278743" cy="1025434"/>
          </a:xfrm>
          <a:prstGeom prst="rect">
            <a:avLst/>
          </a:prstGeom>
        </p:spPr>
      </p:pic>
      <p:sp>
        <p:nvSpPr>
          <p:cNvPr id="13" name="TextBox 12">
            <a:extLst>
              <a:ext uri="{FF2B5EF4-FFF2-40B4-BE49-F238E27FC236}">
                <a16:creationId xmlns:a16="http://schemas.microsoft.com/office/drawing/2014/main" id="{65E82ED5-B3B9-F183-5228-737A24BAFFCC}"/>
              </a:ext>
            </a:extLst>
          </p:cNvPr>
          <p:cNvSpPr txBox="1"/>
          <p:nvPr userDrawn="1"/>
        </p:nvSpPr>
        <p:spPr>
          <a:xfrm>
            <a:off x="11182350" y="6642556"/>
            <a:ext cx="1009650" cy="215444"/>
          </a:xfrm>
          <a:prstGeom prst="rect">
            <a:avLst/>
          </a:prstGeom>
          <a:noFill/>
        </p:spPr>
        <p:txBody>
          <a:bodyPr wrap="square" rtlCol="0">
            <a:spAutoFit/>
          </a:bodyPr>
          <a:lstStyle/>
          <a:p>
            <a:pPr algn="r"/>
            <a:fld id="{45FD5268-E9A7-4970-A402-815F656086D6}" type="slidenum">
              <a:rPr lang="en-GB" sz="800" smtClean="0">
                <a:solidFill>
                  <a:schemeClr val="bg1"/>
                </a:solidFill>
                <a:latin typeface="Arial" panose="020B0604020202020204" pitchFamily="34" charset="0"/>
                <a:cs typeface="Arial" panose="020B0604020202020204" pitchFamily="34" charset="0"/>
              </a:rPr>
              <a:pPr algn="r"/>
              <a:t>‹#›</a:t>
            </a:fld>
            <a:endParaRPr lang="en-GB"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F590369-0230-79A0-F75E-BF8ACE5886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0016" y="217932"/>
            <a:ext cx="1200377" cy="459144"/>
          </a:xfrm>
          <a:prstGeom prst="rect">
            <a:avLst/>
          </a:prstGeom>
        </p:spPr>
      </p:pic>
      <p:pic>
        <p:nvPicPr>
          <p:cNvPr id="7" name="Picture 6">
            <a:extLst>
              <a:ext uri="{FF2B5EF4-FFF2-40B4-BE49-F238E27FC236}">
                <a16:creationId xmlns:a16="http://schemas.microsoft.com/office/drawing/2014/main" id="{2B036388-5F78-DFE9-06D6-208F9E693C1D}"/>
              </a:ext>
            </a:extLst>
          </p:cNvPr>
          <p:cNvPicPr>
            <a:picLocks noChangeAspect="1"/>
          </p:cNvPicPr>
          <p:nvPr userDrawn="1"/>
        </p:nvPicPr>
        <p:blipFill rotWithShape="1">
          <a:blip r:embed="rId4">
            <a:biLevel thresh="25000"/>
            <a:alphaModFix amt="10000"/>
          </a:blip>
          <a:srcRect l="14967" t="44560" r="1"/>
          <a:stretch/>
        </p:blipFill>
        <p:spPr>
          <a:xfrm rot="10800000">
            <a:off x="9276226" y="4956944"/>
            <a:ext cx="2915774" cy="1901055"/>
          </a:xfrm>
          <a:prstGeom prst="rect">
            <a:avLst/>
          </a:prstGeom>
        </p:spPr>
      </p:pic>
      <p:pic>
        <p:nvPicPr>
          <p:cNvPr id="6" name="!!QVHWHITE" descr="A black and white logo&#10;&#10;Description automatically generated">
            <a:extLst>
              <a:ext uri="{FF2B5EF4-FFF2-40B4-BE49-F238E27FC236}">
                <a16:creationId xmlns:a16="http://schemas.microsoft.com/office/drawing/2014/main" id="{E7B758BF-25E6-B9EF-B9D7-B70DF39A7689}"/>
              </a:ext>
            </a:extLst>
          </p:cNvPr>
          <p:cNvPicPr>
            <a:picLocks noChangeAspect="1"/>
          </p:cNvPicPr>
          <p:nvPr userDrawn="1"/>
        </p:nvPicPr>
        <p:blipFill>
          <a:blip r:embed="rId5" cstate="print">
            <a:alphaModFix amt="43000"/>
            <a:extLst>
              <a:ext uri="{28A0092B-C50C-407E-A947-70E740481C1C}">
                <a14:useLocalDpi xmlns:a14="http://schemas.microsoft.com/office/drawing/2010/main" val="0"/>
              </a:ext>
            </a:extLst>
          </a:blip>
          <a:stretch>
            <a:fillRect/>
          </a:stretch>
        </p:blipFill>
        <p:spPr>
          <a:xfrm>
            <a:off x="134424" y="2483531"/>
            <a:ext cx="11552751" cy="4418928"/>
          </a:xfrm>
          <a:prstGeom prst="rect">
            <a:avLst/>
          </a:prstGeom>
        </p:spPr>
      </p:pic>
    </p:spTree>
    <p:extLst>
      <p:ext uri="{BB962C8B-B14F-4D97-AF65-F5344CB8AC3E}">
        <p14:creationId xmlns:p14="http://schemas.microsoft.com/office/powerpoint/2010/main" val="2570893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rgbClr val="EAF3FA"/>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CE0CE0-0E00-54C3-5818-A8E36853C2C7}"/>
              </a:ext>
            </a:extLst>
          </p:cNvPr>
          <p:cNvPicPr>
            <a:picLocks noChangeAspect="1"/>
          </p:cNvPicPr>
          <p:nvPr userDrawn="1"/>
        </p:nvPicPr>
        <p:blipFill rotWithShape="1">
          <a:blip r:embed="rId2">
            <a:biLevel thresh="25000"/>
            <a:alphaModFix/>
          </a:blip>
          <a:srcRect l="14967" t="44560" r="1"/>
          <a:stretch/>
        </p:blipFill>
        <p:spPr>
          <a:xfrm rot="10800000">
            <a:off x="9276226" y="4956944"/>
            <a:ext cx="2915774" cy="1901055"/>
          </a:xfrm>
          <a:prstGeom prst="rect">
            <a:avLst/>
          </a:prstGeom>
        </p:spPr>
      </p:pic>
      <p:sp>
        <p:nvSpPr>
          <p:cNvPr id="4" name="Rectangle 3">
            <a:extLst>
              <a:ext uri="{FF2B5EF4-FFF2-40B4-BE49-F238E27FC236}">
                <a16:creationId xmlns:a16="http://schemas.microsoft.com/office/drawing/2014/main" id="{E41AC1FC-E2D2-AE18-C33E-31935CB76192}"/>
              </a:ext>
            </a:extLst>
          </p:cNvPr>
          <p:cNvSpPr/>
          <p:nvPr userDrawn="1"/>
        </p:nvSpPr>
        <p:spPr>
          <a:xfrm>
            <a:off x="0" y="0"/>
            <a:ext cx="12192000" cy="8669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black background with blue text&#10;&#10;Description automatically generated">
            <a:extLst>
              <a:ext uri="{FF2B5EF4-FFF2-40B4-BE49-F238E27FC236}">
                <a16:creationId xmlns:a16="http://schemas.microsoft.com/office/drawing/2014/main" id="{7428352C-1678-8389-3413-A4823E3900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3256" y="-18925"/>
            <a:ext cx="2278743" cy="1025434"/>
          </a:xfrm>
          <a:prstGeom prst="rect">
            <a:avLst/>
          </a:prstGeom>
        </p:spPr>
      </p:pic>
      <p:sp>
        <p:nvSpPr>
          <p:cNvPr id="6" name="TextBox 5">
            <a:extLst>
              <a:ext uri="{FF2B5EF4-FFF2-40B4-BE49-F238E27FC236}">
                <a16:creationId xmlns:a16="http://schemas.microsoft.com/office/drawing/2014/main" id="{8A5BEDFD-2D19-7401-8A6F-65921EEDB093}"/>
              </a:ext>
            </a:extLst>
          </p:cNvPr>
          <p:cNvSpPr txBox="1"/>
          <p:nvPr userDrawn="1"/>
        </p:nvSpPr>
        <p:spPr>
          <a:xfrm>
            <a:off x="11182350" y="6642556"/>
            <a:ext cx="1009650" cy="215444"/>
          </a:xfrm>
          <a:prstGeom prst="rect">
            <a:avLst/>
          </a:prstGeom>
          <a:noFill/>
        </p:spPr>
        <p:txBody>
          <a:bodyPr wrap="square" rtlCol="0">
            <a:spAutoFit/>
          </a:bodyPr>
          <a:lstStyle/>
          <a:p>
            <a:pPr algn="r"/>
            <a:fld id="{45FD5268-E9A7-4970-A402-815F656086D6}" type="slidenum">
              <a:rPr lang="en-GB" sz="800" smtClean="0">
                <a:solidFill>
                  <a:srgbClr val="0074BF"/>
                </a:solidFill>
                <a:latin typeface="Arial" panose="020B0604020202020204" pitchFamily="34" charset="0"/>
                <a:cs typeface="Arial" panose="020B0604020202020204" pitchFamily="34" charset="0"/>
              </a:rPr>
              <a:pPr algn="r"/>
              <a:t>‹#›</a:t>
            </a:fld>
            <a:endParaRPr lang="en-GB" dirty="0">
              <a:solidFill>
                <a:srgbClr val="0074BF"/>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7E031F6-2CC3-F69D-3791-53F6F004784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20016" y="217932"/>
            <a:ext cx="1200377" cy="459144"/>
          </a:xfrm>
          <a:prstGeom prst="rect">
            <a:avLst/>
          </a:prstGeom>
        </p:spPr>
      </p:pic>
    </p:spTree>
    <p:extLst>
      <p:ext uri="{BB962C8B-B14F-4D97-AF65-F5344CB8AC3E}">
        <p14:creationId xmlns:p14="http://schemas.microsoft.com/office/powerpoint/2010/main" val="395131531"/>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1_Title Slid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BCE0CE0-0E00-54C3-5818-A8E36853C2C7}"/>
              </a:ext>
            </a:extLst>
          </p:cNvPr>
          <p:cNvPicPr>
            <a:picLocks noChangeAspect="1"/>
          </p:cNvPicPr>
          <p:nvPr userDrawn="1"/>
        </p:nvPicPr>
        <p:blipFill rotWithShape="1">
          <a:blip r:embed="rId2">
            <a:biLevel thresh="25000"/>
            <a:alphaModFix/>
          </a:blip>
          <a:srcRect l="14967" t="44560" r="1"/>
          <a:stretch/>
        </p:blipFill>
        <p:spPr>
          <a:xfrm rot="10800000">
            <a:off x="9276226" y="4956944"/>
            <a:ext cx="2915774" cy="1901055"/>
          </a:xfrm>
          <a:prstGeom prst="rect">
            <a:avLst/>
          </a:prstGeom>
        </p:spPr>
      </p:pic>
      <p:sp>
        <p:nvSpPr>
          <p:cNvPr id="4" name="Rectangle 3">
            <a:extLst>
              <a:ext uri="{FF2B5EF4-FFF2-40B4-BE49-F238E27FC236}">
                <a16:creationId xmlns:a16="http://schemas.microsoft.com/office/drawing/2014/main" id="{E41AC1FC-E2D2-AE18-C33E-31935CB76192}"/>
              </a:ext>
            </a:extLst>
          </p:cNvPr>
          <p:cNvSpPr/>
          <p:nvPr userDrawn="1"/>
        </p:nvSpPr>
        <p:spPr>
          <a:xfrm>
            <a:off x="0" y="0"/>
            <a:ext cx="12192000" cy="866991"/>
          </a:xfrm>
          <a:prstGeom prst="rect">
            <a:avLst/>
          </a:prstGeom>
          <a:solidFill>
            <a:srgbClr val="EAF3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black background with blue text&#10;&#10;Description automatically generated">
            <a:extLst>
              <a:ext uri="{FF2B5EF4-FFF2-40B4-BE49-F238E27FC236}">
                <a16:creationId xmlns:a16="http://schemas.microsoft.com/office/drawing/2014/main" id="{7428352C-1678-8389-3413-A4823E3900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13256" y="-18925"/>
            <a:ext cx="2278743" cy="1025434"/>
          </a:xfrm>
          <a:prstGeom prst="rect">
            <a:avLst/>
          </a:prstGeom>
        </p:spPr>
      </p:pic>
      <p:sp>
        <p:nvSpPr>
          <p:cNvPr id="6" name="TextBox 5">
            <a:extLst>
              <a:ext uri="{FF2B5EF4-FFF2-40B4-BE49-F238E27FC236}">
                <a16:creationId xmlns:a16="http://schemas.microsoft.com/office/drawing/2014/main" id="{8A5BEDFD-2D19-7401-8A6F-65921EEDB093}"/>
              </a:ext>
            </a:extLst>
          </p:cNvPr>
          <p:cNvSpPr txBox="1"/>
          <p:nvPr userDrawn="1"/>
        </p:nvSpPr>
        <p:spPr>
          <a:xfrm>
            <a:off x="11182350" y="6642556"/>
            <a:ext cx="1009650" cy="215444"/>
          </a:xfrm>
          <a:prstGeom prst="rect">
            <a:avLst/>
          </a:prstGeom>
          <a:noFill/>
        </p:spPr>
        <p:txBody>
          <a:bodyPr wrap="square" rtlCol="0">
            <a:spAutoFit/>
          </a:bodyPr>
          <a:lstStyle/>
          <a:p>
            <a:pPr algn="r"/>
            <a:fld id="{45FD5268-E9A7-4970-A402-815F656086D6}" type="slidenum">
              <a:rPr lang="en-GB" sz="800" smtClean="0">
                <a:solidFill>
                  <a:srgbClr val="0074BF"/>
                </a:solidFill>
                <a:latin typeface="Arial" panose="020B0604020202020204" pitchFamily="34" charset="0"/>
                <a:cs typeface="Arial" panose="020B0604020202020204" pitchFamily="34" charset="0"/>
              </a:rPr>
              <a:pPr algn="r"/>
              <a:t>‹#›</a:t>
            </a:fld>
            <a:endParaRPr lang="en-GB" dirty="0">
              <a:solidFill>
                <a:srgbClr val="0074BF"/>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7E031F6-2CC3-F69D-3791-53F6F004784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20016" y="217932"/>
            <a:ext cx="1200377" cy="459144"/>
          </a:xfrm>
          <a:prstGeom prst="rect">
            <a:avLst/>
          </a:prstGeom>
        </p:spPr>
      </p:pic>
    </p:spTree>
    <p:extLst>
      <p:ext uri="{BB962C8B-B14F-4D97-AF65-F5344CB8AC3E}">
        <p14:creationId xmlns:p14="http://schemas.microsoft.com/office/powerpoint/2010/main" val="105486108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7_Titl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631B34-8FBF-96E0-96C0-F66ED5DADE37}"/>
              </a:ext>
            </a:extLst>
          </p:cNvPr>
          <p:cNvSpPr txBox="1"/>
          <p:nvPr userDrawn="1"/>
        </p:nvSpPr>
        <p:spPr>
          <a:xfrm>
            <a:off x="11182350" y="6642556"/>
            <a:ext cx="1009650" cy="215444"/>
          </a:xfrm>
          <a:prstGeom prst="rect">
            <a:avLst/>
          </a:prstGeom>
          <a:noFill/>
        </p:spPr>
        <p:txBody>
          <a:bodyPr wrap="square" rtlCol="0">
            <a:spAutoFit/>
          </a:bodyPr>
          <a:lstStyle/>
          <a:p>
            <a:pPr algn="r"/>
            <a:fld id="{45FD5268-E9A7-4970-A402-815F656086D6}" type="slidenum">
              <a:rPr lang="en-GB" sz="800" smtClean="0">
                <a:solidFill>
                  <a:schemeClr val="bg1"/>
                </a:solidFill>
                <a:latin typeface="Arial" panose="020B0604020202020204" pitchFamily="34" charset="0"/>
                <a:cs typeface="Arial" panose="020B0604020202020204" pitchFamily="34" charset="0"/>
              </a:rPr>
              <a:pPr algn="r"/>
              <a:t>‹#›</a:t>
            </a:fld>
            <a:endParaRPr lang="en-GB" dirty="0">
              <a:solidFill>
                <a:schemeClr val="bg1"/>
              </a:solidFill>
              <a:latin typeface="Arial" panose="020B0604020202020204" pitchFamily="34" charset="0"/>
              <a:cs typeface="Arial" panose="020B0604020202020204" pitchFamily="34" charset="0"/>
            </a:endParaRPr>
          </a:p>
        </p:txBody>
      </p:sp>
      <p:pic>
        <p:nvPicPr>
          <p:cNvPr id="3" name="Picture 4">
            <a:extLst>
              <a:ext uri="{FF2B5EF4-FFF2-40B4-BE49-F238E27FC236}">
                <a16:creationId xmlns:a16="http://schemas.microsoft.com/office/drawing/2014/main" id="{CFE261C8-098D-E303-8F11-1ACBF4E8CCE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0560" t="7937" r="18157" b="48879"/>
          <a:stretch/>
        </p:blipFill>
        <p:spPr bwMode="auto">
          <a:xfrm>
            <a:off x="-1" y="0"/>
            <a:ext cx="12192001" cy="68647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1720D13-F4D7-8327-B85A-BA67368C7604}"/>
              </a:ext>
            </a:extLst>
          </p:cNvPr>
          <p:cNvSpPr/>
          <p:nvPr userDrawn="1"/>
        </p:nvSpPr>
        <p:spPr>
          <a:xfrm>
            <a:off x="-1" y="0"/>
            <a:ext cx="7802273" cy="6428100"/>
          </a:xfrm>
          <a:prstGeom prst="rect">
            <a:avLst/>
          </a:prstGeom>
          <a:gradFill>
            <a:gsLst>
              <a:gs pos="0">
                <a:schemeClr val="tx1">
                  <a:alpha val="29000"/>
                </a:schemeClr>
              </a:gs>
              <a:gs pos="100000">
                <a:schemeClr val="tx1">
                  <a:lumMod val="95000"/>
                  <a:lumOff val="5000"/>
                  <a:alpha val="0"/>
                </a:scheme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B7EE5450-E377-ED6C-9698-A71962ED6062}"/>
              </a:ext>
            </a:extLst>
          </p:cNvPr>
          <p:cNvPicPr>
            <a:picLocks noChangeAspect="1"/>
          </p:cNvPicPr>
          <p:nvPr userDrawn="1"/>
        </p:nvPicPr>
        <p:blipFill rotWithShape="1">
          <a:blip r:embed="rId3">
            <a:biLevel thresh="25000"/>
            <a:alphaModFix amt="5000"/>
          </a:blip>
          <a:srcRect l="14967" t="44560" r="1"/>
          <a:stretch/>
        </p:blipFill>
        <p:spPr>
          <a:xfrm rot="10800000">
            <a:off x="9276226" y="4514910"/>
            <a:ext cx="2915774" cy="1901055"/>
          </a:xfrm>
          <a:prstGeom prst="rect">
            <a:avLst/>
          </a:prstGeom>
        </p:spPr>
      </p:pic>
      <p:sp>
        <p:nvSpPr>
          <p:cNvPr id="7" name="Rectangle 6">
            <a:extLst>
              <a:ext uri="{FF2B5EF4-FFF2-40B4-BE49-F238E27FC236}">
                <a16:creationId xmlns:a16="http://schemas.microsoft.com/office/drawing/2014/main" id="{380237DE-285B-F66E-596C-EF1869334284}"/>
              </a:ext>
            </a:extLst>
          </p:cNvPr>
          <p:cNvSpPr/>
          <p:nvPr userDrawn="1"/>
        </p:nvSpPr>
        <p:spPr>
          <a:xfrm>
            <a:off x="0" y="6422682"/>
            <a:ext cx="12192000" cy="442035"/>
          </a:xfrm>
          <a:prstGeom prst="rect">
            <a:avLst/>
          </a:prstGeom>
          <a:solidFill>
            <a:schemeClr val="tx1">
              <a:lumMod val="95000"/>
              <a:lumOff val="5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3D89BCCA-4A8D-BF60-A0A3-94D55C3F5B40}"/>
              </a:ext>
            </a:extLst>
          </p:cNvPr>
          <p:cNvPicPr>
            <a:picLocks noChangeAspect="1"/>
          </p:cNvPicPr>
          <p:nvPr userDrawn="1"/>
        </p:nvPicPr>
        <p:blipFill rotWithShape="1">
          <a:blip r:embed="rId3">
            <a:biLevel thresh="25000"/>
            <a:alphaModFix amt="5000"/>
          </a:blip>
          <a:srcRect l="14967" t="44560" r="1"/>
          <a:stretch/>
        </p:blipFill>
        <p:spPr>
          <a:xfrm>
            <a:off x="0" y="-1"/>
            <a:ext cx="2915774" cy="1901055"/>
          </a:xfrm>
          <a:prstGeom prst="rect">
            <a:avLst/>
          </a:prstGeom>
        </p:spPr>
      </p:pic>
      <p:pic>
        <p:nvPicPr>
          <p:cNvPr id="58" name="Picture 57">
            <a:extLst>
              <a:ext uri="{FF2B5EF4-FFF2-40B4-BE49-F238E27FC236}">
                <a16:creationId xmlns:a16="http://schemas.microsoft.com/office/drawing/2014/main" id="{AE2D9B59-01F3-DFBF-821B-CA9C5147C4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689420" y="217932"/>
            <a:ext cx="1200376" cy="459144"/>
          </a:xfrm>
          <a:prstGeom prst="rect">
            <a:avLst/>
          </a:prstGeom>
        </p:spPr>
      </p:pic>
    </p:spTree>
    <p:extLst>
      <p:ext uri="{BB962C8B-B14F-4D97-AF65-F5344CB8AC3E}">
        <p14:creationId xmlns:p14="http://schemas.microsoft.com/office/powerpoint/2010/main" val="160169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GB"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E5D109EE-AB1D-4210-9A3E-3CB7A254C8DB}"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892580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9E6930-235F-422A-97F9-B8F97DD46D61}"/>
              </a:ext>
            </a:extLst>
          </p:cNvPr>
          <p:cNvSpPr>
            <a:spLocks noGrp="1"/>
          </p:cNvSpPr>
          <p:nvPr>
            <p:ph type="dt" sz="half" idx="10"/>
          </p:nvPr>
        </p:nvSpPr>
        <p:spPr/>
        <p:txBody>
          <a:bodyPr/>
          <a:lstStyle/>
          <a:p>
            <a:fld id="{59D58ED6-0BB9-42BB-A055-D3D88EC73F62}" type="datetime1">
              <a:rPr lang="en-GB" smtClean="0"/>
              <a:t>24/05/2024</a:t>
            </a:fld>
            <a:endParaRPr lang="en-GB" dirty="0"/>
          </a:p>
        </p:txBody>
      </p:sp>
      <p:sp>
        <p:nvSpPr>
          <p:cNvPr id="3" name="Footer Placeholder 2">
            <a:extLst>
              <a:ext uri="{FF2B5EF4-FFF2-40B4-BE49-F238E27FC236}">
                <a16:creationId xmlns:a16="http://schemas.microsoft.com/office/drawing/2014/main" id="{5253CF90-2D9B-461F-AA7D-02B7F069FDA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F0733CC3-DC7E-43E9-A658-257343C48D0A}"/>
              </a:ext>
            </a:extLst>
          </p:cNvPr>
          <p:cNvSpPr>
            <a:spLocks noGrp="1"/>
          </p:cNvSpPr>
          <p:nvPr>
            <p:ph type="sldNum" sz="quarter" idx="12"/>
          </p:nvPr>
        </p:nvSpPr>
        <p:spPr/>
        <p:txBody>
          <a:bodyPr/>
          <a:lstStyle/>
          <a:p>
            <a:fld id="{65090805-CB0B-4B92-BD23-3A16F8AE8733}" type="slidenum">
              <a:rPr lang="en-GB" smtClean="0"/>
              <a:t>‹#›</a:t>
            </a:fld>
            <a:endParaRPr lang="en-GB" dirty="0"/>
          </a:p>
        </p:txBody>
      </p:sp>
    </p:spTree>
    <p:extLst>
      <p:ext uri="{BB962C8B-B14F-4D97-AF65-F5344CB8AC3E}">
        <p14:creationId xmlns:p14="http://schemas.microsoft.com/office/powerpoint/2010/main" val="2819445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812800" y="1828800"/>
            <a:ext cx="10769600" cy="3581400"/>
          </a:xfrm>
          <a:prstGeom prst="rect">
            <a:avLst/>
          </a:prstGeom>
        </p:spPr>
        <p:txBody>
          <a:bodyPr vert="horz"/>
          <a:lstStyle>
            <a:lvl1pPr>
              <a:buFont typeface="Arial"/>
              <a:buChar char="•"/>
              <a:defRPr sz="2000" b="0" i="0">
                <a:solidFill>
                  <a:srgbClr val="7CA695"/>
                </a:solidFill>
                <a:latin typeface="Arial"/>
                <a:cs typeface="Arial"/>
              </a:defRPr>
            </a:lvl1pPr>
            <a:lvl2pPr>
              <a:defRPr sz="1800" b="0" i="0">
                <a:solidFill>
                  <a:srgbClr val="3374AE"/>
                </a:solidFill>
                <a:latin typeface="Arial"/>
                <a:cs typeface="Arial"/>
              </a:defRPr>
            </a:lvl2pPr>
            <a:lvl3pPr>
              <a:defRPr sz="1600" b="0" i="0">
                <a:latin typeface="Arial"/>
                <a:cs typeface="Arial"/>
              </a:defRPr>
            </a:lvl3pPr>
            <a:lvl4pPr>
              <a:defRPr sz="1400">
                <a:latin typeface="Arial"/>
                <a:cs typeface="Arial"/>
              </a:defRPr>
            </a:lvl4pPr>
            <a:lvl5pPr>
              <a:defRPr sz="1200">
                <a:latin typeface="Arial"/>
                <a:cs typeface="Arial"/>
              </a:defRPr>
            </a:lvl5pPr>
            <a:lvl6pPr>
              <a:defRPr sz="100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
        <p:nvSpPr>
          <p:cNvPr id="11" name="Title 10"/>
          <p:cNvSpPr>
            <a:spLocks noGrp="1"/>
          </p:cNvSpPr>
          <p:nvPr>
            <p:ph type="title"/>
          </p:nvPr>
        </p:nvSpPr>
        <p:spPr>
          <a:xfrm>
            <a:off x="812800" y="1219200"/>
            <a:ext cx="10769600" cy="533400"/>
          </a:xfrm>
          <a:prstGeom prst="rect">
            <a:avLst/>
          </a:prstGeom>
        </p:spPr>
        <p:txBody>
          <a:bodyPr vert="horz"/>
          <a:lstStyle>
            <a:lvl1pPr>
              <a:defRPr sz="3000" b="1" baseline="0">
                <a:solidFill>
                  <a:srgbClr val="3374AE"/>
                </a:solidFill>
                <a:latin typeface="Arial"/>
                <a:cs typeface="Arial"/>
              </a:defRPr>
            </a:lvl1pPr>
          </a:lstStyle>
          <a:p>
            <a:r>
              <a:rPr lang="en-GB" dirty="0"/>
              <a:t>Click to edit Master title style</a:t>
            </a:r>
            <a:endParaRPr lang="en-US" dirty="0"/>
          </a:p>
        </p:txBody>
      </p:sp>
    </p:spTree>
    <p:extLst>
      <p:ext uri="{BB962C8B-B14F-4D97-AF65-F5344CB8AC3E}">
        <p14:creationId xmlns:p14="http://schemas.microsoft.com/office/powerpoint/2010/main" val="247801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6400800" y="1828800"/>
            <a:ext cx="5181600" cy="3657600"/>
          </a:xfrm>
          <a:prstGeom prst="rect">
            <a:avLst/>
          </a:prstGeom>
        </p:spPr>
        <p:txBody>
          <a:bodyPr vert="horz"/>
          <a:lstStyle>
            <a:lvl1pPr>
              <a:buFontTx/>
              <a:buNone/>
              <a:defRPr sz="1050"/>
            </a:lvl1pPr>
          </a:lstStyle>
          <a:p>
            <a:pPr lvl="0"/>
            <a:endParaRPr lang="en-US" noProof="0" dirty="0"/>
          </a:p>
        </p:txBody>
      </p:sp>
      <p:sp>
        <p:nvSpPr>
          <p:cNvPr id="7"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6" name="Text Placeholder 7"/>
          <p:cNvSpPr>
            <a:spLocks noGrp="1"/>
          </p:cNvSpPr>
          <p:nvPr>
            <p:ph type="body" sz="quarter" idx="11"/>
          </p:nvPr>
        </p:nvSpPr>
        <p:spPr>
          <a:xfrm>
            <a:off x="812800" y="1828800"/>
            <a:ext cx="5283200" cy="3581400"/>
          </a:xfrm>
          <a:prstGeom prst="rect">
            <a:avLst/>
          </a:prstGeom>
        </p:spPr>
        <p:txBody>
          <a:bodyPr vert="horz"/>
          <a:lstStyle>
            <a:lvl1pPr>
              <a:buFont typeface="Arial"/>
              <a:buChar char="•"/>
              <a:defRPr sz="2000" b="0" i="0">
                <a:solidFill>
                  <a:srgbClr val="7CA695"/>
                </a:solidFill>
                <a:latin typeface="Arial"/>
                <a:cs typeface="Arial"/>
              </a:defRPr>
            </a:lvl1pPr>
            <a:lvl2pPr>
              <a:defRPr sz="1800" b="0" i="0">
                <a:solidFill>
                  <a:srgbClr val="3374AE"/>
                </a:solidFill>
                <a:latin typeface="Arial"/>
                <a:cs typeface="Arial"/>
              </a:defRPr>
            </a:lvl2pPr>
            <a:lvl3pPr>
              <a:defRPr sz="1600" b="0" i="0">
                <a:latin typeface="Arial"/>
                <a:cs typeface="Arial"/>
              </a:defRPr>
            </a:lvl3pPr>
            <a:lvl4pPr>
              <a:defRPr sz="1400">
                <a:latin typeface="Arial"/>
                <a:cs typeface="Arial"/>
              </a:defRPr>
            </a:lvl4pPr>
            <a:lvl5pPr>
              <a:defRPr sz="1200">
                <a:latin typeface="Arial"/>
                <a:cs typeface="Arial"/>
              </a:defRPr>
            </a:lvl5pPr>
            <a:lvl6pPr>
              <a:defRPr sz="1000">
                <a:latin typeface="Arial"/>
                <a:cs typeface="Arial"/>
              </a:defRPr>
            </a:lvl6pPr>
          </a:lstStyle>
          <a:p>
            <a:pPr lvl="0"/>
            <a:r>
              <a:rPr lang="en-GB" dirty="0"/>
              <a:t>Click to edit Master text styles</a:t>
            </a:r>
          </a:p>
          <a:p>
            <a:pPr lvl="1"/>
            <a:r>
              <a:rPr lang="en-GB" dirty="0"/>
              <a:t>Indented style</a:t>
            </a:r>
          </a:p>
          <a:p>
            <a:pPr lvl="2"/>
            <a:r>
              <a:rPr lang="en-GB" dirty="0"/>
              <a:t>Indented style 2</a:t>
            </a:r>
          </a:p>
          <a:p>
            <a:pPr lvl="3"/>
            <a:r>
              <a:rPr lang="en-GB" dirty="0" err="1"/>
              <a:t>Xqffcwcwcwc</a:t>
            </a:r>
            <a:endParaRPr lang="en-GB" dirty="0"/>
          </a:p>
          <a:p>
            <a:pPr lvl="4"/>
            <a:r>
              <a:rPr lang="en-GB" dirty="0" err="1"/>
              <a:t>Cqccwww</a:t>
            </a:r>
            <a:endParaRPr lang="en-GB" dirty="0"/>
          </a:p>
          <a:p>
            <a:pPr lvl="5"/>
            <a:r>
              <a:rPr lang="en-GB" dirty="0" err="1"/>
              <a:t>wvwvwvwvwvw</a:t>
            </a:r>
            <a:endParaRPr lang="en-GB" dirty="0"/>
          </a:p>
        </p:txBody>
      </p:sp>
    </p:spTree>
    <p:extLst>
      <p:ext uri="{BB962C8B-B14F-4D97-AF65-F5344CB8AC3E}">
        <p14:creationId xmlns:p14="http://schemas.microsoft.com/office/powerpoint/2010/main" val="143197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0"/>
          <p:cNvSpPr>
            <a:spLocks noGrp="1"/>
          </p:cNvSpPr>
          <p:nvPr>
            <p:ph type="title"/>
          </p:nvPr>
        </p:nvSpPr>
        <p:spPr>
          <a:xfrm>
            <a:off x="812800" y="1219200"/>
            <a:ext cx="10769600" cy="533400"/>
          </a:xfrm>
          <a:prstGeom prst="rect">
            <a:avLst/>
          </a:prstGeom>
        </p:spPr>
        <p:txBody>
          <a:bodyPr vert="horz"/>
          <a:lstStyle>
            <a:lvl1pPr>
              <a:defRPr sz="3000" baseline="0">
                <a:solidFill>
                  <a:srgbClr val="3374AE"/>
                </a:solidFill>
              </a:defRPr>
            </a:lvl1pPr>
          </a:lstStyle>
          <a:p>
            <a:r>
              <a:rPr lang="en-GB" dirty="0"/>
              <a:t>Click to edit Master title style</a:t>
            </a:r>
            <a:endParaRPr lang="en-US" dirty="0"/>
          </a:p>
        </p:txBody>
      </p:sp>
      <p:sp>
        <p:nvSpPr>
          <p:cNvPr id="3" name="Text Placeholder 7"/>
          <p:cNvSpPr>
            <a:spLocks noGrp="1"/>
          </p:cNvSpPr>
          <p:nvPr>
            <p:ph type="body" sz="quarter" idx="10"/>
          </p:nvPr>
        </p:nvSpPr>
        <p:spPr>
          <a:xfrm>
            <a:off x="812800" y="1828800"/>
            <a:ext cx="10769600" cy="3581400"/>
          </a:xfrm>
          <a:prstGeom prst="rect">
            <a:avLst/>
          </a:prstGeom>
        </p:spPr>
        <p:txBody>
          <a:bodyPr vert="horz"/>
          <a:lstStyle>
            <a:lvl1pPr marL="0" indent="0">
              <a:buFont typeface="Arial"/>
              <a:buNone/>
              <a:defRPr sz="2000" b="0" i="0">
                <a:solidFill>
                  <a:srgbClr val="7CA695"/>
                </a:solidFill>
                <a:latin typeface="Frutiger 45 Light"/>
                <a:cs typeface="Frutiger 45 Light"/>
              </a:defRPr>
            </a:lvl1pPr>
          </a:lstStyle>
          <a:p>
            <a:pPr lvl="0"/>
            <a:r>
              <a:rPr lang="en-GB" dirty="0"/>
              <a:t>Click to edit Master text styles</a:t>
            </a:r>
          </a:p>
        </p:txBody>
      </p:sp>
    </p:spTree>
    <p:extLst>
      <p:ext uri="{BB962C8B-B14F-4D97-AF65-F5344CB8AC3E}">
        <p14:creationId xmlns:p14="http://schemas.microsoft.com/office/powerpoint/2010/main" val="1407287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5.png"/><Relationship Id="rId4" Type="http://schemas.openxmlformats.org/officeDocument/2006/relationships/slideLayout" Target="../slideLayouts/slideLayout21.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7.jpe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914401" y="1066800"/>
            <a:ext cx="1061508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a:xfrm flipV="1">
            <a:off x="4368800" y="6324600"/>
            <a:ext cx="3657600" cy="46038"/>
          </a:xfrm>
          <a:prstGeom prst="rect">
            <a:avLst/>
          </a:prstGeom>
          <a:solidFill>
            <a:srgbClr val="7CA6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dirty="0">
              <a:solidFill>
                <a:srgbClr val="FFFFFF"/>
              </a:solidFill>
              <a:ea typeface="ヒラギノ角ゴ Pro W3" charset="0"/>
              <a:cs typeface="ヒラギノ角ゴ Pro W3" charset="0"/>
            </a:endParaRPr>
          </a:p>
        </p:txBody>
      </p:sp>
      <p:sp>
        <p:nvSpPr>
          <p:cNvPr id="6" name="Rectangle 5"/>
          <p:cNvSpPr/>
          <p:nvPr userDrawn="1"/>
        </p:nvSpPr>
        <p:spPr>
          <a:xfrm flipV="1">
            <a:off x="812800" y="6324600"/>
            <a:ext cx="3657600" cy="46038"/>
          </a:xfrm>
          <a:prstGeom prst="rect">
            <a:avLst/>
          </a:prstGeom>
          <a:solidFill>
            <a:srgbClr val="3374A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sz="1800" baseline="-25000" dirty="0">
                <a:solidFill>
                  <a:srgbClr val="FFFFFF"/>
                </a:solidFill>
                <a:ea typeface="ヒラギノ角ゴ Pro W3" charset="0"/>
                <a:cs typeface="ヒラギノ角ゴ Pro W3" charset="0"/>
              </a:rPr>
              <a:t> </a:t>
            </a:r>
          </a:p>
        </p:txBody>
      </p:sp>
      <p:sp>
        <p:nvSpPr>
          <p:cNvPr id="7" name="Rectangle 6"/>
          <p:cNvSpPr/>
          <p:nvPr userDrawn="1"/>
        </p:nvSpPr>
        <p:spPr>
          <a:xfrm flipV="1">
            <a:off x="7924800" y="6324600"/>
            <a:ext cx="3657600" cy="46038"/>
          </a:xfrm>
          <a:prstGeom prst="rect">
            <a:avLst/>
          </a:prstGeom>
          <a:solidFill>
            <a:srgbClr val="75C1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sz="1800" dirty="0">
                <a:solidFill>
                  <a:srgbClr val="FFFFFF"/>
                </a:solidFill>
                <a:ea typeface="ヒラギノ角ゴ Pro W3" charset="0"/>
                <a:cs typeface="ヒラギノ角ゴ Pro W3" charset="0"/>
              </a:rPr>
              <a:t>  </a:t>
            </a:r>
          </a:p>
        </p:txBody>
      </p:sp>
      <p:pic>
        <p:nvPicPr>
          <p:cNvPr id="2055" name="Picture 7" descr="QVH Logo.png"/>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937751" y="5715000"/>
            <a:ext cx="15917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9753600" y="6400801"/>
            <a:ext cx="3048000" cy="307975"/>
          </a:xfrm>
          <a:prstGeom prst="rect">
            <a:avLst/>
          </a:prstGeom>
          <a:noFill/>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457200" eaLnBrk="1" fontAlgn="base" hangingPunct="1">
              <a:spcBef>
                <a:spcPct val="0"/>
              </a:spcBef>
              <a:spcAft>
                <a:spcPct val="0"/>
              </a:spcAft>
              <a:defRPr/>
            </a:pPr>
            <a:r>
              <a:rPr lang="en-US" sz="1400" dirty="0">
                <a:solidFill>
                  <a:srgbClr val="3374AE"/>
                </a:solidFill>
                <a:latin typeface="Frutiger 45 Light" charset="0"/>
                <a:cs typeface="Frutiger 45 Light" charset="0"/>
              </a:rPr>
              <a:t>www.qvh.nhs.uk</a:t>
            </a:r>
          </a:p>
        </p:txBody>
      </p:sp>
      <p:pic>
        <p:nvPicPr>
          <p:cNvPr id="2050" name="Picture 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742077" y="332656"/>
            <a:ext cx="2673351"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5848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hf hdr="0" ftr="0" dt="0"/>
  <p:txStyles>
    <p:titleStyle>
      <a:lvl1pPr algn="l" defTabSz="457200" rtl="0" eaLnBrk="0" fontAlgn="base" hangingPunct="0">
        <a:spcBef>
          <a:spcPct val="0"/>
        </a:spcBef>
        <a:spcAft>
          <a:spcPct val="0"/>
        </a:spcAft>
        <a:defRPr sz="2000" kern="1200">
          <a:solidFill>
            <a:srgbClr val="00ACD4"/>
          </a:solidFill>
          <a:latin typeface="Frutiger 65 Bold"/>
          <a:ea typeface="ヒラギノ角ゴ Pro W3" pitchFamily="-104" charset="-128"/>
          <a:cs typeface="Frutiger 65 Bold"/>
        </a:defRPr>
      </a:lvl1pPr>
      <a:lvl2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Frutiger 65 Bold"/>
        </a:defRPr>
      </a:lvl2pPr>
      <a:lvl3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Frutiger 65 Bold"/>
        </a:defRPr>
      </a:lvl3pPr>
      <a:lvl4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Frutiger 65 Bold"/>
        </a:defRPr>
      </a:lvl4pPr>
      <a:lvl5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Frutiger 65 Bold"/>
        </a:defRPr>
      </a:lvl5pPr>
      <a:lvl6pPr marL="4572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6pPr>
      <a:lvl7pPr marL="9144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7pPr>
      <a:lvl8pPr marL="13716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8pPr>
      <a:lvl9pPr marL="18288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pitchFamily="-104" charset="-128"/>
          <a:cs typeface="ヒラギノ角ゴ Pro W3" pitchFamily="-10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pitchFamily="-104"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04"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4"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4"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p:nvCxnSpPr>
        <p:spPr>
          <a:xfrm>
            <a:off x="914401" y="1066800"/>
            <a:ext cx="1061508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flipV="1">
            <a:off x="4368800" y="6324600"/>
            <a:ext cx="3657600" cy="46038"/>
          </a:xfrm>
          <a:prstGeom prst="rect">
            <a:avLst/>
          </a:prstGeom>
          <a:solidFill>
            <a:srgbClr val="7CA6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latin typeface="Calibri" charset="0"/>
              <a:ea typeface="ヒラギノ角ゴ Pro W3" charset="0"/>
              <a:cs typeface="ヒラギノ角ゴ Pro W3" charset="0"/>
            </a:endParaRPr>
          </a:p>
        </p:txBody>
      </p:sp>
      <p:sp>
        <p:nvSpPr>
          <p:cNvPr id="6" name="Rectangle 5"/>
          <p:cNvSpPr/>
          <p:nvPr/>
        </p:nvSpPr>
        <p:spPr>
          <a:xfrm flipV="1">
            <a:off x="812800" y="6324600"/>
            <a:ext cx="3657600" cy="46038"/>
          </a:xfrm>
          <a:prstGeom prst="rect">
            <a:avLst/>
          </a:prstGeom>
          <a:solidFill>
            <a:srgbClr val="3374A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aseline="-25000" dirty="0">
                <a:solidFill>
                  <a:srgbClr val="FFFFFF"/>
                </a:solidFill>
                <a:latin typeface="Calibri" charset="0"/>
                <a:ea typeface="ヒラギノ角ゴ Pro W3" charset="0"/>
                <a:cs typeface="ヒラギノ角ゴ Pro W3" charset="0"/>
              </a:rPr>
              <a:t> </a:t>
            </a:r>
          </a:p>
        </p:txBody>
      </p:sp>
      <p:sp>
        <p:nvSpPr>
          <p:cNvPr id="7" name="Rectangle 6"/>
          <p:cNvSpPr/>
          <p:nvPr/>
        </p:nvSpPr>
        <p:spPr>
          <a:xfrm flipV="1">
            <a:off x="7924800" y="6324600"/>
            <a:ext cx="3657600" cy="46038"/>
          </a:xfrm>
          <a:prstGeom prst="rect">
            <a:avLst/>
          </a:prstGeom>
          <a:solidFill>
            <a:srgbClr val="75C1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FFFFFF"/>
                </a:solidFill>
                <a:latin typeface="Calibri" charset="0"/>
                <a:ea typeface="ヒラギノ角ゴ Pro W3" charset="0"/>
                <a:cs typeface="ヒラギノ角ゴ Pro W3" charset="0"/>
              </a:rPr>
              <a:t>  </a:t>
            </a:r>
          </a:p>
        </p:txBody>
      </p:sp>
      <p:pic>
        <p:nvPicPr>
          <p:cNvPr id="2055" name="Picture 7" descr="QVH Logo.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37751" y="5715000"/>
            <a:ext cx="15917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753600" y="6400801"/>
            <a:ext cx="3048000" cy="307975"/>
          </a:xfrm>
          <a:prstGeom prst="rect">
            <a:avLst/>
          </a:prstGeom>
          <a:noFill/>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sz="1400" dirty="0">
                <a:solidFill>
                  <a:srgbClr val="3374AE"/>
                </a:solidFill>
                <a:latin typeface="Frutiger 45 Light" charset="0"/>
                <a:cs typeface="Frutiger 45 Light" charset="0"/>
              </a:rPr>
              <a:t>www.qvh.nhs.uk</a:t>
            </a:r>
          </a:p>
        </p:txBody>
      </p:sp>
      <p:pic>
        <p:nvPicPr>
          <p:cNvPr id="10" name="Picture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12225" y="260649"/>
            <a:ext cx="3417259" cy="774501"/>
          </a:xfrm>
          <a:prstGeom prst="rect">
            <a:avLst/>
          </a:prstGeom>
        </p:spPr>
      </p:pic>
    </p:spTree>
    <p:extLst>
      <p:ext uri="{BB962C8B-B14F-4D97-AF65-F5344CB8AC3E}">
        <p14:creationId xmlns:p14="http://schemas.microsoft.com/office/powerpoint/2010/main" val="329298761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txStyles>
    <p:titleStyle>
      <a:lvl1pPr algn="l" defTabSz="457200" rtl="0" eaLnBrk="0" fontAlgn="base" hangingPunct="0">
        <a:spcBef>
          <a:spcPct val="0"/>
        </a:spcBef>
        <a:spcAft>
          <a:spcPct val="0"/>
        </a:spcAft>
        <a:defRPr sz="2000" kern="1200">
          <a:solidFill>
            <a:srgbClr val="00ACD4"/>
          </a:solidFill>
          <a:latin typeface="Frutiger 65 Bold"/>
          <a:ea typeface="ヒラギノ角ゴ Pro W3" pitchFamily="-104" charset="-128"/>
          <a:cs typeface="Frutiger 65 Bold"/>
        </a:defRPr>
      </a:lvl1pPr>
      <a:lvl2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ヒラギノ角ゴ Pro W3" pitchFamily="-104" charset="-128"/>
        </a:defRPr>
      </a:lvl2pPr>
      <a:lvl3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ヒラギノ角ゴ Pro W3" pitchFamily="-104" charset="-128"/>
        </a:defRPr>
      </a:lvl3pPr>
      <a:lvl4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ヒラギノ角ゴ Pro W3" pitchFamily="-104" charset="-128"/>
        </a:defRPr>
      </a:lvl4pPr>
      <a:lvl5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ヒラギノ角ゴ Pro W3" pitchFamily="-104" charset="-128"/>
        </a:defRPr>
      </a:lvl5pPr>
      <a:lvl6pPr marL="4572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6pPr>
      <a:lvl7pPr marL="9144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7pPr>
      <a:lvl8pPr marL="13716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8pPr>
      <a:lvl9pPr marL="18288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pitchFamily="-104" charset="-128"/>
          <a:cs typeface="ヒラギノ角ゴ Pro W3" pitchFamily="-10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pitchFamily="-104"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104"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04"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04"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914401" y="980728"/>
            <a:ext cx="1061508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flipV="1">
            <a:off x="4368800" y="6324600"/>
            <a:ext cx="3657600" cy="46038"/>
          </a:xfrm>
          <a:prstGeom prst="rect">
            <a:avLst/>
          </a:prstGeom>
          <a:solidFill>
            <a:srgbClr val="7CA6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dirty="0">
              <a:solidFill>
                <a:srgbClr val="FFFFFF"/>
              </a:solidFill>
              <a:ea typeface="ヒラギノ角ゴ Pro W3" charset="0"/>
              <a:cs typeface="ヒラギノ角ゴ Pro W3" charset="0"/>
            </a:endParaRPr>
          </a:p>
        </p:txBody>
      </p:sp>
      <p:sp>
        <p:nvSpPr>
          <p:cNvPr id="6" name="Rectangle 5"/>
          <p:cNvSpPr/>
          <p:nvPr/>
        </p:nvSpPr>
        <p:spPr>
          <a:xfrm flipV="1">
            <a:off x="812800" y="6324600"/>
            <a:ext cx="3657600" cy="46038"/>
          </a:xfrm>
          <a:prstGeom prst="rect">
            <a:avLst/>
          </a:prstGeom>
          <a:solidFill>
            <a:srgbClr val="3374A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sz="1800" baseline="-25000" dirty="0">
                <a:solidFill>
                  <a:srgbClr val="FFFFFF"/>
                </a:solidFill>
                <a:ea typeface="ヒラギノ角ゴ Pro W3" charset="0"/>
                <a:cs typeface="ヒラギノ角ゴ Pro W3" charset="0"/>
              </a:rPr>
              <a:t> </a:t>
            </a:r>
          </a:p>
        </p:txBody>
      </p:sp>
      <p:sp>
        <p:nvSpPr>
          <p:cNvPr id="7" name="Rectangle 6"/>
          <p:cNvSpPr/>
          <p:nvPr/>
        </p:nvSpPr>
        <p:spPr>
          <a:xfrm flipV="1">
            <a:off x="7924800" y="6324600"/>
            <a:ext cx="3657600" cy="46038"/>
          </a:xfrm>
          <a:prstGeom prst="rect">
            <a:avLst/>
          </a:prstGeom>
          <a:solidFill>
            <a:srgbClr val="75C1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r>
              <a:rPr lang="en-US" sz="1800" dirty="0">
                <a:solidFill>
                  <a:srgbClr val="FFFFFF"/>
                </a:solidFill>
                <a:ea typeface="ヒラギノ角ゴ Pro W3" charset="0"/>
                <a:cs typeface="ヒラギノ角ゴ Pro W3" charset="0"/>
              </a:rPr>
              <a:t>  </a:t>
            </a:r>
          </a:p>
        </p:txBody>
      </p:sp>
      <p:pic>
        <p:nvPicPr>
          <p:cNvPr id="1031" name="Picture 7" descr="QVH Logo.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37751" y="5715000"/>
            <a:ext cx="15917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753600" y="6400801"/>
            <a:ext cx="3048000" cy="307975"/>
          </a:xfrm>
          <a:prstGeom prst="rect">
            <a:avLst/>
          </a:prstGeom>
          <a:noFill/>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457200" eaLnBrk="1" fontAlgn="base" hangingPunct="1">
              <a:spcBef>
                <a:spcPct val="0"/>
              </a:spcBef>
              <a:spcAft>
                <a:spcPct val="0"/>
              </a:spcAft>
              <a:defRPr/>
            </a:pPr>
            <a:r>
              <a:rPr lang="en-US" sz="1400" dirty="0">
                <a:solidFill>
                  <a:srgbClr val="3374AE"/>
                </a:solidFill>
                <a:latin typeface="Frutiger 45 Light" charset="0"/>
                <a:cs typeface="Frutiger 45 Light" charset="0"/>
              </a:rPr>
              <a:t>www.qvh.nhs.uk</a:t>
            </a:r>
          </a:p>
        </p:txBody>
      </p:sp>
      <p:pic>
        <p:nvPicPr>
          <p:cNvPr id="10" name="Picture 9"/>
          <p:cNvPicPr/>
          <p:nvPr userDrawn="1"/>
        </p:nvPicPr>
        <p:blipFill>
          <a:blip r:embed="rId9"/>
          <a:stretch>
            <a:fillRect/>
          </a:stretch>
        </p:blipFill>
        <p:spPr>
          <a:xfrm>
            <a:off x="9420013" y="260648"/>
            <a:ext cx="2162387" cy="533400"/>
          </a:xfrm>
          <a:prstGeom prst="rect">
            <a:avLst/>
          </a:prstGeom>
        </p:spPr>
      </p:pic>
    </p:spTree>
    <p:extLst>
      <p:ext uri="{BB962C8B-B14F-4D97-AF65-F5344CB8AC3E}">
        <p14:creationId xmlns:p14="http://schemas.microsoft.com/office/powerpoint/2010/main" val="258647709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hdr="0" dt="0"/>
  <p:txStyles>
    <p:titleStyle>
      <a:lvl1pPr algn="l" defTabSz="457200" rtl="0" eaLnBrk="0" fontAlgn="base" hangingPunct="0">
        <a:spcBef>
          <a:spcPct val="0"/>
        </a:spcBef>
        <a:spcAft>
          <a:spcPct val="0"/>
        </a:spcAft>
        <a:defRPr sz="2000" kern="1200">
          <a:solidFill>
            <a:srgbClr val="00ACD4"/>
          </a:solidFill>
          <a:latin typeface="Frutiger 65 Bold"/>
          <a:ea typeface="ヒラギノ角ゴ Pro W3" pitchFamily="-104" charset="-128"/>
          <a:cs typeface="Frutiger 65 Bold"/>
        </a:defRPr>
      </a:lvl1pPr>
      <a:lvl2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Frutiger 65 Bold"/>
        </a:defRPr>
      </a:lvl2pPr>
      <a:lvl3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Frutiger 65 Bold"/>
        </a:defRPr>
      </a:lvl3pPr>
      <a:lvl4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Frutiger 65 Bold"/>
        </a:defRPr>
      </a:lvl4pPr>
      <a:lvl5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Frutiger 65 Bold"/>
        </a:defRPr>
      </a:lvl5pPr>
      <a:lvl6pPr marL="4572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6pPr>
      <a:lvl7pPr marL="9144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7pPr>
      <a:lvl8pPr marL="13716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8pPr>
      <a:lvl9pPr marL="18288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pitchFamily="-104" charset="-128"/>
          <a:cs typeface="ヒラギノ角ゴ Pro W3" pitchFamily="-104"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pitchFamily="-104" charset="-128"/>
          <a:cs typeface="ヒラギノ角ゴ Pro W3"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04" charset="-128"/>
          <a:cs typeface="ヒラギノ角ゴ Pro W3"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4" charset="-128"/>
          <a:cs typeface="ヒラギノ角ゴ Pro W3"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pitchFamily="-104"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914402" y="980728"/>
            <a:ext cx="1061508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flipV="1">
            <a:off x="4368800" y="6324600"/>
            <a:ext cx="3657600" cy="46038"/>
          </a:xfrm>
          <a:prstGeom prst="rect">
            <a:avLst/>
          </a:prstGeom>
          <a:solidFill>
            <a:srgbClr val="7CA6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endParaRPr lang="en-US" sz="1350" dirty="0">
              <a:solidFill>
                <a:srgbClr val="FFFFFF"/>
              </a:solidFill>
              <a:ea typeface="ヒラギノ角ゴ Pro W3" charset="0"/>
              <a:cs typeface="ヒラギノ角ゴ Pro W3" charset="0"/>
            </a:endParaRPr>
          </a:p>
        </p:txBody>
      </p:sp>
      <p:sp>
        <p:nvSpPr>
          <p:cNvPr id="6" name="Rectangle 5"/>
          <p:cNvSpPr/>
          <p:nvPr/>
        </p:nvSpPr>
        <p:spPr>
          <a:xfrm flipV="1">
            <a:off x="812800" y="6324600"/>
            <a:ext cx="3657600" cy="46038"/>
          </a:xfrm>
          <a:prstGeom prst="rect">
            <a:avLst/>
          </a:prstGeom>
          <a:solidFill>
            <a:srgbClr val="3374A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r>
              <a:rPr lang="en-US" sz="1350" baseline="-25000" dirty="0">
                <a:solidFill>
                  <a:srgbClr val="FFFFFF"/>
                </a:solidFill>
                <a:ea typeface="ヒラギノ角ゴ Pro W3" charset="0"/>
                <a:cs typeface="ヒラギノ角ゴ Pro W3" charset="0"/>
              </a:rPr>
              <a:t> </a:t>
            </a:r>
          </a:p>
        </p:txBody>
      </p:sp>
      <p:sp>
        <p:nvSpPr>
          <p:cNvPr id="7" name="Rectangle 6"/>
          <p:cNvSpPr/>
          <p:nvPr/>
        </p:nvSpPr>
        <p:spPr>
          <a:xfrm flipV="1">
            <a:off x="7924800" y="6324600"/>
            <a:ext cx="3657600" cy="46038"/>
          </a:xfrm>
          <a:prstGeom prst="rect">
            <a:avLst/>
          </a:prstGeom>
          <a:solidFill>
            <a:srgbClr val="75C1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fontAlgn="base">
              <a:spcBef>
                <a:spcPct val="0"/>
              </a:spcBef>
              <a:spcAft>
                <a:spcPct val="0"/>
              </a:spcAft>
              <a:defRPr/>
            </a:pPr>
            <a:r>
              <a:rPr lang="en-US" sz="1350" dirty="0">
                <a:solidFill>
                  <a:srgbClr val="FFFFFF"/>
                </a:solidFill>
                <a:ea typeface="ヒラギノ角ゴ Pro W3" charset="0"/>
                <a:cs typeface="ヒラギノ角ゴ Pro W3" charset="0"/>
              </a:rPr>
              <a:t>  </a:t>
            </a:r>
          </a:p>
        </p:txBody>
      </p:sp>
      <p:pic>
        <p:nvPicPr>
          <p:cNvPr id="1031" name="Picture 7" descr="QVH Logo.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37752" y="5715000"/>
            <a:ext cx="15917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753600" y="6400801"/>
            <a:ext cx="3048000" cy="253916"/>
          </a:xfrm>
          <a:prstGeom prst="rect">
            <a:avLst/>
          </a:prstGeom>
          <a:noFill/>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defTabSz="342900" eaLnBrk="1" fontAlgn="base" hangingPunct="1">
              <a:spcBef>
                <a:spcPct val="0"/>
              </a:spcBef>
              <a:spcAft>
                <a:spcPct val="0"/>
              </a:spcAft>
              <a:defRPr/>
            </a:pPr>
            <a:r>
              <a:rPr lang="en-US" sz="1050" dirty="0">
                <a:solidFill>
                  <a:srgbClr val="3374AE"/>
                </a:solidFill>
                <a:latin typeface="Frutiger 45 Light" charset="0"/>
                <a:cs typeface="Frutiger 45 Light" charset="0"/>
              </a:rPr>
              <a:t>www.qvh.nhs.uk</a:t>
            </a:r>
          </a:p>
        </p:txBody>
      </p:sp>
      <p:pic>
        <p:nvPicPr>
          <p:cNvPr id="10" name="Picture 9"/>
          <p:cNvPicPr/>
          <p:nvPr userDrawn="1"/>
        </p:nvPicPr>
        <p:blipFill>
          <a:blip r:embed="rId10"/>
          <a:stretch>
            <a:fillRect/>
          </a:stretch>
        </p:blipFill>
        <p:spPr>
          <a:xfrm>
            <a:off x="9420013" y="260648"/>
            <a:ext cx="2162387" cy="533400"/>
          </a:xfrm>
          <a:prstGeom prst="rect">
            <a:avLst/>
          </a:prstGeom>
        </p:spPr>
      </p:pic>
    </p:spTree>
    <p:extLst>
      <p:ext uri="{BB962C8B-B14F-4D97-AF65-F5344CB8AC3E}">
        <p14:creationId xmlns:p14="http://schemas.microsoft.com/office/powerpoint/2010/main" val="285578380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hf hdr="0" dt="0"/>
  <p:txStyles>
    <p:titleStyle>
      <a:lvl1pPr algn="l" defTabSz="342900" rtl="0" eaLnBrk="0" fontAlgn="base" hangingPunct="0">
        <a:spcBef>
          <a:spcPct val="0"/>
        </a:spcBef>
        <a:spcAft>
          <a:spcPct val="0"/>
        </a:spcAft>
        <a:defRPr sz="1500" kern="1200">
          <a:solidFill>
            <a:srgbClr val="00ACD4"/>
          </a:solidFill>
          <a:latin typeface="Frutiger 65 Bold"/>
          <a:ea typeface="ヒラギノ角ゴ Pro W3" pitchFamily="-104" charset="-128"/>
          <a:cs typeface="Frutiger 65 Bold"/>
        </a:defRPr>
      </a:lvl1pPr>
      <a:lvl2pPr algn="l" defTabSz="342900" rtl="0" eaLnBrk="0" fontAlgn="base" hangingPunct="0">
        <a:spcBef>
          <a:spcPct val="0"/>
        </a:spcBef>
        <a:spcAft>
          <a:spcPct val="0"/>
        </a:spcAft>
        <a:defRPr sz="1500">
          <a:solidFill>
            <a:srgbClr val="00ACD4"/>
          </a:solidFill>
          <a:latin typeface="Frutiger 65 Bold" pitchFamily="-104" charset="0"/>
          <a:ea typeface="ヒラギノ角ゴ Pro W3" pitchFamily="-104" charset="-128"/>
          <a:cs typeface="Frutiger 65 Bold"/>
        </a:defRPr>
      </a:lvl2pPr>
      <a:lvl3pPr algn="l" defTabSz="342900" rtl="0" eaLnBrk="0" fontAlgn="base" hangingPunct="0">
        <a:spcBef>
          <a:spcPct val="0"/>
        </a:spcBef>
        <a:spcAft>
          <a:spcPct val="0"/>
        </a:spcAft>
        <a:defRPr sz="1500">
          <a:solidFill>
            <a:srgbClr val="00ACD4"/>
          </a:solidFill>
          <a:latin typeface="Frutiger 65 Bold" pitchFamily="-104" charset="0"/>
          <a:ea typeface="ヒラギノ角ゴ Pro W3" pitchFamily="-104" charset="-128"/>
          <a:cs typeface="Frutiger 65 Bold"/>
        </a:defRPr>
      </a:lvl3pPr>
      <a:lvl4pPr algn="l" defTabSz="342900" rtl="0" eaLnBrk="0" fontAlgn="base" hangingPunct="0">
        <a:spcBef>
          <a:spcPct val="0"/>
        </a:spcBef>
        <a:spcAft>
          <a:spcPct val="0"/>
        </a:spcAft>
        <a:defRPr sz="1500">
          <a:solidFill>
            <a:srgbClr val="00ACD4"/>
          </a:solidFill>
          <a:latin typeface="Frutiger 65 Bold" pitchFamily="-104" charset="0"/>
          <a:ea typeface="ヒラギノ角ゴ Pro W3" pitchFamily="-104" charset="-128"/>
          <a:cs typeface="Frutiger 65 Bold"/>
        </a:defRPr>
      </a:lvl4pPr>
      <a:lvl5pPr algn="l" defTabSz="342900" rtl="0" eaLnBrk="0" fontAlgn="base" hangingPunct="0">
        <a:spcBef>
          <a:spcPct val="0"/>
        </a:spcBef>
        <a:spcAft>
          <a:spcPct val="0"/>
        </a:spcAft>
        <a:defRPr sz="1500">
          <a:solidFill>
            <a:srgbClr val="00ACD4"/>
          </a:solidFill>
          <a:latin typeface="Frutiger 65 Bold" pitchFamily="-104" charset="0"/>
          <a:ea typeface="ヒラギノ角ゴ Pro W3" pitchFamily="-104" charset="-128"/>
          <a:cs typeface="Frutiger 65 Bold"/>
        </a:defRPr>
      </a:lvl5pPr>
      <a:lvl6pPr marL="342900" algn="ctr" defTabSz="342900" rtl="0" fontAlgn="base">
        <a:spcBef>
          <a:spcPct val="0"/>
        </a:spcBef>
        <a:spcAft>
          <a:spcPct val="0"/>
        </a:spcAft>
        <a:defRPr sz="3300">
          <a:solidFill>
            <a:schemeClr val="tx1"/>
          </a:solidFill>
          <a:latin typeface="Calibri" charset="0"/>
          <a:ea typeface="ヒラギノ角ゴ Pro W3" pitchFamily="-104" charset="-128"/>
          <a:cs typeface="ヒラギノ角ゴ Pro W3" pitchFamily="-104" charset="-128"/>
        </a:defRPr>
      </a:lvl6pPr>
      <a:lvl7pPr marL="685800" algn="ctr" defTabSz="342900" rtl="0" fontAlgn="base">
        <a:spcBef>
          <a:spcPct val="0"/>
        </a:spcBef>
        <a:spcAft>
          <a:spcPct val="0"/>
        </a:spcAft>
        <a:defRPr sz="3300">
          <a:solidFill>
            <a:schemeClr val="tx1"/>
          </a:solidFill>
          <a:latin typeface="Calibri" charset="0"/>
          <a:ea typeface="ヒラギノ角ゴ Pro W3" pitchFamily="-104" charset="-128"/>
          <a:cs typeface="ヒラギノ角ゴ Pro W3" pitchFamily="-104" charset="-128"/>
        </a:defRPr>
      </a:lvl7pPr>
      <a:lvl8pPr marL="1028700" algn="ctr" defTabSz="342900" rtl="0" fontAlgn="base">
        <a:spcBef>
          <a:spcPct val="0"/>
        </a:spcBef>
        <a:spcAft>
          <a:spcPct val="0"/>
        </a:spcAft>
        <a:defRPr sz="3300">
          <a:solidFill>
            <a:schemeClr val="tx1"/>
          </a:solidFill>
          <a:latin typeface="Calibri" charset="0"/>
          <a:ea typeface="ヒラギノ角ゴ Pro W3" pitchFamily="-104" charset="-128"/>
          <a:cs typeface="ヒラギノ角ゴ Pro W3" pitchFamily="-104" charset="-128"/>
        </a:defRPr>
      </a:lvl8pPr>
      <a:lvl9pPr marL="1371600" algn="ctr" defTabSz="342900" rtl="0" fontAlgn="base">
        <a:spcBef>
          <a:spcPct val="0"/>
        </a:spcBef>
        <a:spcAft>
          <a:spcPct val="0"/>
        </a:spcAft>
        <a:defRPr sz="3300">
          <a:solidFill>
            <a:schemeClr val="tx1"/>
          </a:solidFill>
          <a:latin typeface="Calibri" charset="0"/>
          <a:ea typeface="ヒラギノ角ゴ Pro W3" pitchFamily="-104" charset="-128"/>
          <a:cs typeface="ヒラギノ角ゴ Pro W3" pitchFamily="-104" charset="-128"/>
        </a:defRPr>
      </a:lvl9pPr>
    </p:titleStyle>
    <p:bodyStyle>
      <a:lvl1pPr marL="257175" indent="-257175" algn="l" defTabSz="3429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pitchFamily="-104" charset="-128"/>
          <a:cs typeface="ヒラギノ角ゴ Pro W3" pitchFamily="-104" charset="-128"/>
        </a:defRPr>
      </a:lvl1pPr>
      <a:lvl2pPr marL="557213" indent="-214313" algn="l" defTabSz="342900" rtl="0" eaLnBrk="0" fontAlgn="base" hangingPunct="0">
        <a:spcBef>
          <a:spcPct val="20000"/>
        </a:spcBef>
        <a:spcAft>
          <a:spcPct val="0"/>
        </a:spcAft>
        <a:buFont typeface="Arial" pitchFamily="34" charset="0"/>
        <a:buChar char="–"/>
        <a:defRPr sz="2100" kern="1200">
          <a:solidFill>
            <a:schemeClr val="tx1"/>
          </a:solidFill>
          <a:latin typeface="+mn-lt"/>
          <a:ea typeface="ヒラギノ角ゴ Pro W3" pitchFamily="-104" charset="-128"/>
          <a:cs typeface="ヒラギノ角ゴ Pro W3" charset="0"/>
        </a:defRPr>
      </a:lvl2pPr>
      <a:lvl3pPr marL="857250" indent="-171450" algn="l" defTabSz="342900" rtl="0" eaLnBrk="0" fontAlgn="base" hangingPunct="0">
        <a:spcBef>
          <a:spcPct val="20000"/>
        </a:spcBef>
        <a:spcAft>
          <a:spcPct val="0"/>
        </a:spcAft>
        <a:buFont typeface="Arial" pitchFamily="34" charset="0"/>
        <a:buChar char="•"/>
        <a:defRPr sz="1800" kern="1200">
          <a:solidFill>
            <a:schemeClr val="tx1"/>
          </a:solidFill>
          <a:latin typeface="+mn-lt"/>
          <a:ea typeface="ヒラギノ角ゴ Pro W3" pitchFamily="-104" charset="-128"/>
          <a:cs typeface="ヒラギノ角ゴ Pro W3" charset="0"/>
        </a:defRPr>
      </a:lvl3pPr>
      <a:lvl4pPr marL="12001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ヒラギノ角ゴ Pro W3" pitchFamily="-104" charset="-128"/>
          <a:cs typeface="ヒラギノ角ゴ Pro W3" charset="0"/>
        </a:defRPr>
      </a:lvl4pPr>
      <a:lvl5pPr marL="15430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ヒラギノ角ゴ Pro W3" pitchFamily="-104" charset="-128"/>
          <a:cs typeface="ヒラギノ角ゴ Pro W3"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p:cNvCxnSpPr/>
          <p:nvPr/>
        </p:nvCxnSpPr>
        <p:spPr>
          <a:xfrm>
            <a:off x="914401" y="1066800"/>
            <a:ext cx="10615084"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flipV="1">
            <a:off x="4368800" y="6324600"/>
            <a:ext cx="3657600" cy="46038"/>
          </a:xfrm>
          <a:prstGeom prst="rect">
            <a:avLst/>
          </a:prstGeom>
          <a:solidFill>
            <a:srgbClr val="7CA69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latin typeface="Calibri" charset="0"/>
              <a:ea typeface="ヒラギノ角ゴ Pro W3" charset="0"/>
              <a:cs typeface="ヒラギノ角ゴ Pro W3" charset="0"/>
            </a:endParaRPr>
          </a:p>
        </p:txBody>
      </p:sp>
      <p:sp>
        <p:nvSpPr>
          <p:cNvPr id="6" name="Rectangle 5"/>
          <p:cNvSpPr/>
          <p:nvPr/>
        </p:nvSpPr>
        <p:spPr>
          <a:xfrm flipV="1">
            <a:off x="812800" y="6324600"/>
            <a:ext cx="3657600" cy="46038"/>
          </a:xfrm>
          <a:prstGeom prst="rect">
            <a:avLst/>
          </a:prstGeom>
          <a:solidFill>
            <a:srgbClr val="3374A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baseline="-25000" dirty="0">
                <a:solidFill>
                  <a:srgbClr val="FFFFFF"/>
                </a:solidFill>
                <a:latin typeface="Calibri" charset="0"/>
                <a:ea typeface="ヒラギノ角ゴ Pro W3" charset="0"/>
                <a:cs typeface="ヒラギノ角ゴ Pro W3" charset="0"/>
              </a:rPr>
              <a:t> </a:t>
            </a:r>
          </a:p>
        </p:txBody>
      </p:sp>
      <p:sp>
        <p:nvSpPr>
          <p:cNvPr id="7" name="Rectangle 6"/>
          <p:cNvSpPr/>
          <p:nvPr/>
        </p:nvSpPr>
        <p:spPr>
          <a:xfrm flipV="1">
            <a:off x="7924800" y="6324600"/>
            <a:ext cx="3657600" cy="46038"/>
          </a:xfrm>
          <a:prstGeom prst="rect">
            <a:avLst/>
          </a:prstGeom>
          <a:solidFill>
            <a:srgbClr val="75C1D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800" dirty="0">
                <a:solidFill>
                  <a:srgbClr val="FFFFFF"/>
                </a:solidFill>
                <a:latin typeface="Calibri" charset="0"/>
                <a:ea typeface="ヒラギノ角ゴ Pro W3" charset="0"/>
                <a:cs typeface="ヒラギノ角ゴ Pro W3" charset="0"/>
              </a:rPr>
              <a:t>  </a:t>
            </a:r>
          </a:p>
        </p:txBody>
      </p:sp>
      <p:pic>
        <p:nvPicPr>
          <p:cNvPr id="2055" name="Picture 7" descr="QVH Logo.pn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9937751" y="5715000"/>
            <a:ext cx="15917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753600" y="6400801"/>
            <a:ext cx="3048000" cy="307975"/>
          </a:xfrm>
          <a:prstGeom prst="rect">
            <a:avLst/>
          </a:prstGeom>
          <a:noFill/>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eaLnBrk="1" hangingPunct="1">
              <a:defRPr/>
            </a:pPr>
            <a:r>
              <a:rPr lang="en-US" sz="1400" dirty="0">
                <a:solidFill>
                  <a:srgbClr val="3374AE"/>
                </a:solidFill>
                <a:latin typeface="Frutiger 45 Light" charset="0"/>
                <a:cs typeface="Frutiger 45 Light" charset="0"/>
              </a:rPr>
              <a:t>www.qvh.nhs.uk</a:t>
            </a:r>
          </a:p>
        </p:txBody>
      </p:sp>
      <p:pic>
        <p:nvPicPr>
          <p:cNvPr id="10" name="Picture 6"/>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bwMode="auto">
          <a:xfrm>
            <a:off x="8894541" y="10636"/>
            <a:ext cx="3250132" cy="10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41900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xStyles>
    <p:titleStyle>
      <a:lvl1pPr algn="l" defTabSz="457200" rtl="0" eaLnBrk="0" fontAlgn="base" hangingPunct="0">
        <a:spcBef>
          <a:spcPct val="0"/>
        </a:spcBef>
        <a:spcAft>
          <a:spcPct val="0"/>
        </a:spcAft>
        <a:defRPr sz="2000" kern="1200">
          <a:solidFill>
            <a:srgbClr val="00ACD4"/>
          </a:solidFill>
          <a:latin typeface="Frutiger 65 Bold"/>
          <a:ea typeface="ヒラギノ角ゴ Pro W3" pitchFamily="-104" charset="-128"/>
          <a:cs typeface="Frutiger 65 Bold"/>
        </a:defRPr>
      </a:lvl1pPr>
      <a:lvl2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ヒラギノ角ゴ Pro W3" pitchFamily="-104" charset="-128"/>
        </a:defRPr>
      </a:lvl2pPr>
      <a:lvl3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ヒラギノ角ゴ Pro W3" pitchFamily="-104" charset="-128"/>
        </a:defRPr>
      </a:lvl3pPr>
      <a:lvl4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ヒラギノ角ゴ Pro W3" pitchFamily="-104" charset="-128"/>
        </a:defRPr>
      </a:lvl4pPr>
      <a:lvl5pPr algn="l" defTabSz="457200" rtl="0" eaLnBrk="0" fontAlgn="base" hangingPunct="0">
        <a:spcBef>
          <a:spcPct val="0"/>
        </a:spcBef>
        <a:spcAft>
          <a:spcPct val="0"/>
        </a:spcAft>
        <a:defRPr sz="2000">
          <a:solidFill>
            <a:srgbClr val="00ACD4"/>
          </a:solidFill>
          <a:latin typeface="Frutiger 65 Bold" pitchFamily="-104" charset="0"/>
          <a:ea typeface="ヒラギノ角ゴ Pro W3" pitchFamily="-104" charset="-128"/>
          <a:cs typeface="ヒラギノ角ゴ Pro W3" pitchFamily="-104" charset="-128"/>
        </a:defRPr>
      </a:lvl5pPr>
      <a:lvl6pPr marL="4572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6pPr>
      <a:lvl7pPr marL="9144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7pPr>
      <a:lvl8pPr marL="13716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8pPr>
      <a:lvl9pPr marL="1828800" algn="ctr" defTabSz="457200" rtl="0" fontAlgn="base">
        <a:spcBef>
          <a:spcPct val="0"/>
        </a:spcBef>
        <a:spcAft>
          <a:spcPct val="0"/>
        </a:spcAft>
        <a:defRPr sz="4400">
          <a:solidFill>
            <a:schemeClr val="tx1"/>
          </a:solidFill>
          <a:latin typeface="Calibri" charset="0"/>
          <a:ea typeface="ヒラギノ角ゴ Pro W3" pitchFamily="-104" charset="-128"/>
          <a:cs typeface="ヒラギノ角ゴ Pro W3" pitchFamily="-10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pitchFamily="-104" charset="-128"/>
          <a:cs typeface="ヒラギノ角ゴ Pro W3" pitchFamily="-10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pitchFamily="-104" charset="-128"/>
          <a:cs typeface="ヒラギノ角ゴ Pro W3"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pitchFamily="-104" charset="-128"/>
          <a:cs typeface="ヒラギノ角ゴ Pro W3"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04"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pitchFamily="-104"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DED8BC-8B56-4F18-AB42-98578585D669}" type="datetimeFigureOut">
              <a:rPr lang="en-GB" smtClean="0"/>
              <a:t>24/05/2024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2D2AA-A250-4A3A-BCA7-7E789B32DBEB}" type="slidenum">
              <a:rPr lang="en-GB" smtClean="0"/>
              <a:t>‹#›</a:t>
            </a:fld>
            <a:endParaRPr lang="en-GB" dirty="0"/>
          </a:p>
        </p:txBody>
      </p:sp>
    </p:spTree>
    <p:extLst>
      <p:ext uri="{BB962C8B-B14F-4D97-AF65-F5344CB8AC3E}">
        <p14:creationId xmlns:p14="http://schemas.microsoft.com/office/powerpoint/2010/main" val="399561392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21" r:id="rId12"/>
    <p:sldLayoutId id="2147483724" r:id="rId13"/>
    <p:sldLayoutId id="2147483723" r:id="rId14"/>
    <p:sldLayoutId id="2147483722" r:id="rId15"/>
    <p:sldLayoutId id="2147483725" r:id="rId16"/>
    <p:sldLayoutId id="214748372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2.xml"/><Relationship Id="rId1" Type="http://schemas.openxmlformats.org/officeDocument/2006/relationships/vmlDrawing" Target="../drawings/vmlDrawing2.vml"/><Relationship Id="rId4" Type="http://schemas.openxmlformats.org/officeDocument/2006/relationships/image" Target="../media/image28.emf"/></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2.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7.svg"/><Relationship Id="rId18" Type="http://schemas.openxmlformats.org/officeDocument/2006/relationships/image" Target="../media/image23.png"/><Relationship Id="rId3" Type="http://schemas.openxmlformats.org/officeDocument/2006/relationships/image" Target="../media/image17.svg"/><Relationship Id="rId21" Type="http://schemas.openxmlformats.org/officeDocument/2006/relationships/image" Target="../media/image35.svg"/><Relationship Id="rId7" Type="http://schemas.openxmlformats.org/officeDocument/2006/relationships/image" Target="../media/image21.svg"/><Relationship Id="rId12" Type="http://schemas.openxmlformats.org/officeDocument/2006/relationships/image" Target="../media/image20.png"/><Relationship Id="rId17" Type="http://schemas.openxmlformats.org/officeDocument/2006/relationships/image" Target="../media/image31.svg"/><Relationship Id="rId2" Type="http://schemas.openxmlformats.org/officeDocument/2006/relationships/image" Target="../media/image16.png"/><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42.xml"/><Relationship Id="rId11" Type="http://schemas.openxmlformats.org/officeDocument/2006/relationships/image" Target="../media/image25.svg"/><Relationship Id="rId15" Type="http://schemas.openxmlformats.org/officeDocument/2006/relationships/image" Target="../media/image29.svg"/><Relationship Id="rId23" Type="http://schemas.openxmlformats.org/officeDocument/2006/relationships/image" Target="../media/image41.svg"/><Relationship Id="rId10" Type="http://schemas.openxmlformats.org/officeDocument/2006/relationships/image" Target="../media/image19.png"/><Relationship Id="rId19" Type="http://schemas.openxmlformats.org/officeDocument/2006/relationships/image" Target="../media/image33.svg"/><Relationship Id="rId4" Type="http://schemas.openxmlformats.org/officeDocument/2006/relationships/image" Target="../media/image17.png"/><Relationship Id="rId9" Type="http://schemas.openxmlformats.org/officeDocument/2006/relationships/image" Target="../media/image23.svg"/><Relationship Id="rId14" Type="http://schemas.openxmlformats.org/officeDocument/2006/relationships/image" Target="../media/image21.png"/><Relationship Id="rId22" Type="http://schemas.openxmlformats.org/officeDocument/2006/relationships/image" Target="../media/image25.png"/></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chart" Target="../charts/chart18.xml"/><Relationship Id="rId2" Type="http://schemas.openxmlformats.org/officeDocument/2006/relationships/slideLayout" Target="../slideLayouts/slideLayout42.xml"/><Relationship Id="rId1" Type="http://schemas.openxmlformats.org/officeDocument/2006/relationships/vmlDrawing" Target="../drawings/vmlDrawing3.vml"/><Relationship Id="rId6" Type="http://schemas.openxmlformats.org/officeDocument/2006/relationships/image" Target="../media/image30.emf"/><Relationship Id="rId5" Type="http://schemas.openxmlformats.org/officeDocument/2006/relationships/oleObject" Target="../embeddings/oleObject4.bin"/><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2.xml"/><Relationship Id="rId1" Type="http://schemas.openxmlformats.org/officeDocument/2006/relationships/vmlDrawing" Target="../drawings/vmlDrawing1.vml"/><Relationship Id="rId4" Type="http://schemas.openxmlformats.org/officeDocument/2006/relationships/image" Target="../media/image26.emf"/></Relationships>
</file>

<file path=ppt/slides/_rels/slide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5554" y="2629989"/>
            <a:ext cx="7886390" cy="584775"/>
          </a:xfrm>
          <a:prstGeom prst="rect">
            <a:avLst/>
          </a:prstGeom>
          <a:noFill/>
        </p:spPr>
        <p:txBody>
          <a:bodyPr wrap="none" rtlCol="0">
            <a:spAutoFit/>
          </a:bodyPr>
          <a:lstStyle/>
          <a:p>
            <a:r>
              <a:rPr lang="en-GB" sz="3200" b="1" dirty="0" smtClean="0">
                <a:solidFill>
                  <a:srgbClr val="173379"/>
                </a:solidFill>
              </a:rPr>
              <a:t>WDES-Workforce Disability Equality Standard</a:t>
            </a:r>
            <a:endParaRPr lang="en-GB" sz="3200" b="1" dirty="0">
              <a:solidFill>
                <a:srgbClr val="173379"/>
              </a:solidFill>
            </a:endParaRPr>
          </a:p>
        </p:txBody>
      </p:sp>
      <p:sp>
        <p:nvSpPr>
          <p:cNvPr id="3" name="TextBox 2"/>
          <p:cNvSpPr txBox="1"/>
          <p:nvPr/>
        </p:nvSpPr>
        <p:spPr>
          <a:xfrm>
            <a:off x="2090057" y="3405051"/>
            <a:ext cx="2813975" cy="584775"/>
          </a:xfrm>
          <a:prstGeom prst="rect">
            <a:avLst/>
          </a:prstGeom>
          <a:noFill/>
        </p:spPr>
        <p:txBody>
          <a:bodyPr wrap="none" rtlCol="0">
            <a:spAutoFit/>
          </a:bodyPr>
          <a:lstStyle/>
          <a:p>
            <a:r>
              <a:rPr lang="en-GB" sz="3200" b="1" dirty="0" smtClean="0">
                <a:solidFill>
                  <a:srgbClr val="173379"/>
                </a:solidFill>
              </a:rPr>
              <a:t>Report 2023-24</a:t>
            </a:r>
            <a:endParaRPr lang="en-GB" sz="3200" b="1" dirty="0">
              <a:solidFill>
                <a:srgbClr val="173379"/>
              </a:solidFill>
            </a:endParaRPr>
          </a:p>
        </p:txBody>
      </p:sp>
    </p:spTree>
    <p:extLst>
      <p:ext uri="{BB962C8B-B14F-4D97-AF65-F5344CB8AC3E}">
        <p14:creationId xmlns:p14="http://schemas.microsoft.com/office/powerpoint/2010/main" val="329259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09" y="905692"/>
            <a:ext cx="11225348" cy="1323439"/>
          </a:xfrm>
          <a:prstGeom prst="rect">
            <a:avLst/>
          </a:prstGeom>
          <a:noFill/>
        </p:spPr>
        <p:txBody>
          <a:bodyPr wrap="square" rtlCol="0">
            <a:spAutoFit/>
          </a:bodyPr>
          <a:lstStyle/>
          <a:p>
            <a:r>
              <a:rPr lang="en-GB" sz="1400" dirty="0" smtClean="0">
                <a:solidFill>
                  <a:srgbClr val="173379"/>
                </a:solidFill>
              </a:rPr>
              <a:t>WDES Metric 1</a:t>
            </a:r>
          </a:p>
          <a:p>
            <a:r>
              <a:rPr lang="en-GB" sz="2400" b="1" dirty="0" smtClean="0">
                <a:solidFill>
                  <a:srgbClr val="173379"/>
                </a:solidFill>
              </a:rPr>
              <a:t>Workforce Representation</a:t>
            </a:r>
          </a:p>
          <a:p>
            <a:endParaRPr lang="en-US" dirty="0">
              <a:solidFill>
                <a:srgbClr val="0A2F6E"/>
              </a:solidFill>
            </a:endParaRPr>
          </a:p>
          <a:p>
            <a:r>
              <a:rPr lang="en-US" sz="1200" dirty="0" smtClean="0">
                <a:solidFill>
                  <a:srgbClr val="0A2F6E"/>
                </a:solidFill>
              </a:rPr>
              <a:t>Percentage </a:t>
            </a:r>
            <a:r>
              <a:rPr lang="en-US" sz="1200" dirty="0">
                <a:solidFill>
                  <a:srgbClr val="0A2F6E"/>
                </a:solidFill>
              </a:rPr>
              <a:t>of staff in </a:t>
            </a:r>
            <a:r>
              <a:rPr lang="en-US" sz="1200" dirty="0" err="1">
                <a:solidFill>
                  <a:srgbClr val="0A2F6E"/>
                </a:solidFill>
              </a:rPr>
              <a:t>AfC</a:t>
            </a:r>
            <a:r>
              <a:rPr lang="en-US" sz="1200" dirty="0">
                <a:solidFill>
                  <a:srgbClr val="0A2F6E"/>
                </a:solidFill>
              </a:rPr>
              <a:t> (Agenda for Change) </a:t>
            </a:r>
            <a:r>
              <a:rPr lang="en-US" sz="1200" dirty="0" err="1">
                <a:solidFill>
                  <a:srgbClr val="0A2F6E"/>
                </a:solidFill>
              </a:rPr>
              <a:t>paybands</a:t>
            </a:r>
            <a:r>
              <a:rPr lang="en-US" sz="1200" dirty="0">
                <a:solidFill>
                  <a:srgbClr val="0A2F6E"/>
                </a:solidFill>
              </a:rPr>
              <a:t> or medical and dental subgroups and very senior managers (including Executive Board members) compared with the percentage of staff in the overall </a:t>
            </a:r>
            <a:r>
              <a:rPr lang="en-US" sz="1200" dirty="0" smtClean="0">
                <a:solidFill>
                  <a:srgbClr val="0A2F6E"/>
                </a:solidFill>
              </a:rPr>
              <a:t>workforce</a:t>
            </a:r>
            <a:endParaRPr lang="en-GB" sz="1200" b="1" dirty="0" smtClean="0">
              <a:solidFill>
                <a:srgbClr val="173379"/>
              </a:solidFill>
            </a:endParaRPr>
          </a:p>
        </p:txBody>
      </p:sp>
      <p:sp>
        <p:nvSpPr>
          <p:cNvPr id="3" name="TextBox 2"/>
          <p:cNvSpPr txBox="1"/>
          <p:nvPr/>
        </p:nvSpPr>
        <p:spPr>
          <a:xfrm>
            <a:off x="8516983" y="2198354"/>
            <a:ext cx="3213463" cy="4524315"/>
          </a:xfrm>
          <a:prstGeom prst="rect">
            <a:avLst/>
          </a:prstGeom>
          <a:noFill/>
        </p:spPr>
        <p:txBody>
          <a:bodyPr wrap="square" rtlCol="0">
            <a:spAutoFit/>
          </a:bodyPr>
          <a:lstStyle/>
          <a:p>
            <a:endParaRPr lang="en-GB" sz="1200" dirty="0" smtClean="0">
              <a:solidFill>
                <a:srgbClr val="0A2F6E"/>
              </a:solidFill>
            </a:endParaRPr>
          </a:p>
          <a:p>
            <a:endParaRPr lang="en-GB" sz="1200" dirty="0">
              <a:solidFill>
                <a:srgbClr val="0A2F6E"/>
              </a:solidFill>
            </a:endParaRPr>
          </a:p>
          <a:p>
            <a:r>
              <a:rPr lang="en-GB" sz="1200" b="1" dirty="0" smtClean="0">
                <a:solidFill>
                  <a:srgbClr val="0A2F6E"/>
                </a:solidFill>
              </a:rPr>
              <a:t>QVH has 79 individuals with a recorded disability amongst its workforce (6.67%) </a:t>
            </a:r>
            <a:r>
              <a:rPr lang="en-GB" sz="1200" dirty="0" smtClean="0">
                <a:solidFill>
                  <a:srgbClr val="0A2F6E"/>
                </a:solidFill>
              </a:rPr>
              <a:t>which is an increased from 65 (5.8%) in 2023. The national average for reporting is 4.9%*</a:t>
            </a:r>
            <a:endParaRPr lang="en-GB" sz="1200" dirty="0">
              <a:solidFill>
                <a:srgbClr val="0A2F6E"/>
              </a:solidFill>
            </a:endParaRPr>
          </a:p>
          <a:p>
            <a:endParaRPr lang="en-GB" sz="1200" dirty="0" smtClean="0">
              <a:solidFill>
                <a:srgbClr val="0A2F6E"/>
              </a:solidFill>
            </a:endParaRPr>
          </a:p>
          <a:p>
            <a:r>
              <a:rPr lang="en-GB" sz="1200" dirty="0" smtClean="0">
                <a:solidFill>
                  <a:srgbClr val="0A2F6E"/>
                </a:solidFill>
              </a:rPr>
              <a:t> Since 2019 the Trust has undertaken a number data cleanse activities, alongside communication to staff to ensure disclosure is encouraged. Staff can undertake </a:t>
            </a:r>
            <a:r>
              <a:rPr lang="en-GB" sz="1200" dirty="0" smtClean="0">
                <a:solidFill>
                  <a:srgbClr val="0A2F6E"/>
                </a:solidFill>
              </a:rPr>
              <a:t>this via </a:t>
            </a:r>
            <a:r>
              <a:rPr lang="en-GB" sz="1200" dirty="0" smtClean="0">
                <a:solidFill>
                  <a:srgbClr val="0A2F6E"/>
                </a:solidFill>
              </a:rPr>
              <a:t>ESR self service or with support from their line manager or Trust Workforce team                                 </a:t>
            </a:r>
          </a:p>
          <a:p>
            <a:endParaRPr lang="en-GB" sz="1200" dirty="0">
              <a:solidFill>
                <a:srgbClr val="0A2F6E"/>
              </a:solidFill>
            </a:endParaRPr>
          </a:p>
          <a:p>
            <a:endParaRPr lang="en-GB" sz="1200" dirty="0" smtClean="0">
              <a:solidFill>
                <a:srgbClr val="0A2F6E"/>
              </a:solidFill>
            </a:endParaRPr>
          </a:p>
          <a:p>
            <a:endParaRPr lang="en-GB" sz="1200" dirty="0">
              <a:solidFill>
                <a:srgbClr val="0A2F6E"/>
              </a:solidFill>
            </a:endParaRPr>
          </a:p>
          <a:p>
            <a:endParaRPr lang="en-GB" sz="1200" dirty="0" smtClean="0">
              <a:solidFill>
                <a:srgbClr val="0A2F6E"/>
              </a:solidFill>
            </a:endParaRPr>
          </a:p>
          <a:p>
            <a:endParaRPr lang="en-GB" sz="1200" dirty="0">
              <a:solidFill>
                <a:srgbClr val="0A2F6E"/>
              </a:solidFill>
            </a:endParaRPr>
          </a:p>
          <a:p>
            <a:endParaRPr lang="en-GB" sz="1200" dirty="0" smtClean="0">
              <a:solidFill>
                <a:srgbClr val="0A2F6E"/>
              </a:solidFill>
            </a:endParaRPr>
          </a:p>
          <a:p>
            <a:endParaRPr lang="en-GB" sz="1200" dirty="0">
              <a:solidFill>
                <a:srgbClr val="0A2F6E"/>
              </a:solidFill>
            </a:endParaRPr>
          </a:p>
          <a:p>
            <a:endParaRPr lang="en-GB" sz="1200" dirty="0" smtClean="0">
              <a:solidFill>
                <a:srgbClr val="0A2F6E"/>
              </a:solidFill>
            </a:endParaRPr>
          </a:p>
          <a:p>
            <a:endParaRPr lang="en-GB" sz="1200" dirty="0">
              <a:solidFill>
                <a:srgbClr val="0A2F6E"/>
              </a:solidFill>
            </a:endParaRPr>
          </a:p>
          <a:p>
            <a:endParaRPr lang="en-GB" sz="1200" dirty="0" smtClean="0">
              <a:solidFill>
                <a:srgbClr val="0A2F6E"/>
              </a:solidFill>
            </a:endParaRPr>
          </a:p>
          <a:p>
            <a:r>
              <a:rPr lang="en-GB" sz="1200" dirty="0" smtClean="0">
                <a:solidFill>
                  <a:srgbClr val="0A2F6E"/>
                </a:solidFill>
              </a:rPr>
              <a:t>* national average for 2023</a:t>
            </a:r>
            <a:endParaRPr lang="en-GB" sz="1200" dirty="0">
              <a:solidFill>
                <a:srgbClr val="0A2F6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725560373"/>
              </p:ext>
            </p:extLst>
          </p:nvPr>
        </p:nvGraphicFramePr>
        <p:xfrm>
          <a:off x="1348486" y="2309670"/>
          <a:ext cx="5382402" cy="1964000"/>
        </p:xfrm>
        <a:graphic>
          <a:graphicData uri="http://schemas.openxmlformats.org/drawingml/2006/table">
            <a:tbl>
              <a:tblPr>
                <a:effectLst>
                  <a:outerShdw blurRad="50800" dist="38100" algn="l" rotWithShape="0">
                    <a:prstClr val="black">
                      <a:alpha val="40000"/>
                    </a:prstClr>
                  </a:outerShdw>
                </a:effectLst>
                <a:tableStyleId>{08FB837D-C827-4EFA-A057-4D05807E0F7C}</a:tableStyleId>
              </a:tblPr>
              <a:tblGrid>
                <a:gridCol w="1234735">
                  <a:extLst>
                    <a:ext uri="{9D8B030D-6E8A-4147-A177-3AD203B41FA5}">
                      <a16:colId xmlns:a16="http://schemas.microsoft.com/office/drawing/2014/main" val="358089352"/>
                    </a:ext>
                  </a:extLst>
                </a:gridCol>
                <a:gridCol w="876913">
                  <a:extLst>
                    <a:ext uri="{9D8B030D-6E8A-4147-A177-3AD203B41FA5}">
                      <a16:colId xmlns:a16="http://schemas.microsoft.com/office/drawing/2014/main" val="3716403316"/>
                    </a:ext>
                  </a:extLst>
                </a:gridCol>
                <a:gridCol w="625861">
                  <a:extLst>
                    <a:ext uri="{9D8B030D-6E8A-4147-A177-3AD203B41FA5}">
                      <a16:colId xmlns:a16="http://schemas.microsoft.com/office/drawing/2014/main" val="2743210239"/>
                    </a:ext>
                  </a:extLst>
                </a:gridCol>
                <a:gridCol w="608184">
                  <a:extLst>
                    <a:ext uri="{9D8B030D-6E8A-4147-A177-3AD203B41FA5}">
                      <a16:colId xmlns:a16="http://schemas.microsoft.com/office/drawing/2014/main" val="2644196208"/>
                    </a:ext>
                  </a:extLst>
                </a:gridCol>
                <a:gridCol w="678903">
                  <a:extLst>
                    <a:ext uri="{9D8B030D-6E8A-4147-A177-3AD203B41FA5}">
                      <a16:colId xmlns:a16="http://schemas.microsoft.com/office/drawing/2014/main" val="3038649521"/>
                    </a:ext>
                  </a:extLst>
                </a:gridCol>
                <a:gridCol w="678903">
                  <a:extLst>
                    <a:ext uri="{9D8B030D-6E8A-4147-A177-3AD203B41FA5}">
                      <a16:colId xmlns:a16="http://schemas.microsoft.com/office/drawing/2014/main" val="685506643"/>
                    </a:ext>
                  </a:extLst>
                </a:gridCol>
                <a:gridCol w="678903">
                  <a:extLst>
                    <a:ext uri="{9D8B030D-6E8A-4147-A177-3AD203B41FA5}">
                      <a16:colId xmlns:a16="http://schemas.microsoft.com/office/drawing/2014/main" val="4077653996"/>
                    </a:ext>
                  </a:extLst>
                </a:gridCol>
              </a:tblGrid>
              <a:tr h="212947">
                <a:tc>
                  <a:txBody>
                    <a:bodyPr/>
                    <a:lstStyle/>
                    <a:p>
                      <a:pPr algn="ctr" fontAlgn="b"/>
                      <a:r>
                        <a:rPr lang="en-GB" sz="1100" b="1" u="none" strike="noStrike" dirty="0">
                          <a:solidFill>
                            <a:srgbClr val="173379"/>
                          </a:solidFill>
                          <a:effectLst/>
                        </a:rPr>
                        <a:t> </a:t>
                      </a:r>
                      <a:r>
                        <a:rPr lang="en-GB" sz="1100" b="1" u="none" strike="noStrike" dirty="0" smtClean="0">
                          <a:solidFill>
                            <a:srgbClr val="173379"/>
                          </a:solidFill>
                          <a:effectLst/>
                        </a:rPr>
                        <a:t>Staff Group</a:t>
                      </a:r>
                      <a:endParaRPr lang="en-GB" sz="1100" b="1"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b="1" u="none" strike="noStrike" dirty="0">
                          <a:solidFill>
                            <a:srgbClr val="173379"/>
                          </a:solidFill>
                          <a:effectLst/>
                        </a:rPr>
                        <a:t>2024</a:t>
                      </a:r>
                      <a:endParaRPr lang="en-GB" sz="1100" b="1"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b="1" u="none" strike="noStrike" dirty="0">
                          <a:solidFill>
                            <a:srgbClr val="173379"/>
                          </a:solidFill>
                          <a:effectLst/>
                        </a:rPr>
                        <a:t>2023</a:t>
                      </a:r>
                      <a:endParaRPr lang="en-GB" sz="1100" b="1"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b="1" u="none" strike="noStrike" dirty="0">
                          <a:solidFill>
                            <a:srgbClr val="173379"/>
                          </a:solidFill>
                          <a:effectLst/>
                        </a:rPr>
                        <a:t>2022</a:t>
                      </a:r>
                      <a:endParaRPr lang="en-GB" sz="1100" b="1"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b="1" u="none" strike="noStrike" dirty="0">
                          <a:solidFill>
                            <a:srgbClr val="173379"/>
                          </a:solidFill>
                          <a:effectLst/>
                        </a:rPr>
                        <a:t>2021</a:t>
                      </a:r>
                      <a:endParaRPr lang="en-GB" sz="1100" b="1"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b="1" u="none" strike="noStrike" dirty="0">
                          <a:solidFill>
                            <a:srgbClr val="173379"/>
                          </a:solidFill>
                          <a:effectLst/>
                        </a:rPr>
                        <a:t>2020</a:t>
                      </a:r>
                      <a:endParaRPr lang="en-GB" sz="1100" b="1"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b="1" u="none" strike="noStrike" dirty="0">
                          <a:solidFill>
                            <a:srgbClr val="173379"/>
                          </a:solidFill>
                          <a:effectLst/>
                        </a:rPr>
                        <a:t>2019</a:t>
                      </a:r>
                      <a:endParaRPr lang="en-GB" sz="1100" b="1"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extLst>
                  <a:ext uri="{0D108BD9-81ED-4DB2-BD59-A6C34878D82A}">
                    <a16:rowId xmlns:a16="http://schemas.microsoft.com/office/drawing/2014/main" val="676541458"/>
                  </a:ext>
                </a:extLst>
              </a:tr>
              <a:tr h="212947">
                <a:tc>
                  <a:txBody>
                    <a:bodyPr/>
                    <a:lstStyle/>
                    <a:p>
                      <a:pPr algn="l" fontAlgn="b"/>
                      <a:r>
                        <a:rPr lang="en-GB" sz="1100" u="none" strike="noStrike" dirty="0">
                          <a:solidFill>
                            <a:srgbClr val="173379"/>
                          </a:solidFill>
                          <a:effectLst/>
                        </a:rPr>
                        <a:t>Disabled</a:t>
                      </a:r>
                      <a:endParaRPr lang="en-GB" sz="1100" b="0"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u="none" strike="noStrike" dirty="0">
                          <a:solidFill>
                            <a:srgbClr val="173379"/>
                          </a:solidFill>
                          <a:effectLst/>
                        </a:rPr>
                        <a:t>79</a:t>
                      </a:r>
                      <a:endParaRPr lang="en-GB" sz="1100" b="0"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u="none" strike="noStrike" dirty="0">
                          <a:solidFill>
                            <a:srgbClr val="173379"/>
                          </a:solidFill>
                          <a:effectLst/>
                        </a:rPr>
                        <a:t>65</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59</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a:solidFill>
                            <a:srgbClr val="173379"/>
                          </a:solidFill>
                          <a:effectLst/>
                        </a:rPr>
                        <a:t>51</a:t>
                      </a:r>
                      <a:endParaRPr lang="en-GB" sz="1100" b="0"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a:solidFill>
                            <a:srgbClr val="173379"/>
                          </a:solidFill>
                          <a:effectLst/>
                        </a:rPr>
                        <a:t>54</a:t>
                      </a:r>
                      <a:endParaRPr lang="en-GB" sz="1100" b="0"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53</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extLst>
                  <a:ext uri="{0D108BD9-81ED-4DB2-BD59-A6C34878D82A}">
                    <a16:rowId xmlns:a16="http://schemas.microsoft.com/office/drawing/2014/main" val="1047586141"/>
                  </a:ext>
                </a:extLst>
              </a:tr>
              <a:tr h="212947">
                <a:tc>
                  <a:txBody>
                    <a:bodyPr/>
                    <a:lstStyle/>
                    <a:p>
                      <a:pPr algn="l" fontAlgn="b"/>
                      <a:r>
                        <a:rPr lang="en-GB" sz="1100" u="none" strike="noStrike" dirty="0">
                          <a:solidFill>
                            <a:srgbClr val="173379"/>
                          </a:solidFill>
                          <a:effectLst/>
                        </a:rPr>
                        <a:t>non-disabled</a:t>
                      </a:r>
                      <a:endParaRPr lang="en-GB" sz="1100" b="0"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u="none" strike="noStrike" dirty="0">
                          <a:solidFill>
                            <a:srgbClr val="173379"/>
                          </a:solidFill>
                          <a:effectLst/>
                        </a:rPr>
                        <a:t>1066</a:t>
                      </a:r>
                      <a:endParaRPr lang="en-GB" sz="1100" b="0"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u="none" strike="noStrike">
                          <a:solidFill>
                            <a:srgbClr val="173379"/>
                          </a:solidFill>
                          <a:effectLst/>
                        </a:rPr>
                        <a:t>1013</a:t>
                      </a:r>
                      <a:endParaRPr lang="en-GB" sz="1100" b="0"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994</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a:solidFill>
                            <a:srgbClr val="173379"/>
                          </a:solidFill>
                          <a:effectLst/>
                        </a:rPr>
                        <a:t>977</a:t>
                      </a:r>
                      <a:endParaRPr lang="en-GB" sz="1100" b="0"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a:solidFill>
                            <a:srgbClr val="173379"/>
                          </a:solidFill>
                          <a:effectLst/>
                        </a:rPr>
                        <a:t>937</a:t>
                      </a:r>
                      <a:endParaRPr lang="en-GB" sz="1100" b="0"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796</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extLst>
                  <a:ext uri="{0D108BD9-81ED-4DB2-BD59-A6C34878D82A}">
                    <a16:rowId xmlns:a16="http://schemas.microsoft.com/office/drawing/2014/main" val="2431201608"/>
                  </a:ext>
                </a:extLst>
              </a:tr>
              <a:tr h="212947">
                <a:tc>
                  <a:txBody>
                    <a:bodyPr/>
                    <a:lstStyle/>
                    <a:p>
                      <a:pPr algn="l" fontAlgn="b"/>
                      <a:r>
                        <a:rPr lang="en-GB" sz="1100" u="none" strike="noStrike" dirty="0">
                          <a:solidFill>
                            <a:srgbClr val="173379"/>
                          </a:solidFill>
                          <a:effectLst/>
                        </a:rPr>
                        <a:t>Disability unknown</a:t>
                      </a:r>
                      <a:endParaRPr lang="en-GB" sz="1100" b="0"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u="none" strike="noStrike" dirty="0">
                          <a:solidFill>
                            <a:srgbClr val="173379"/>
                          </a:solidFill>
                          <a:effectLst/>
                        </a:rPr>
                        <a:t>39</a:t>
                      </a:r>
                      <a:endParaRPr lang="en-GB" sz="1100" b="0"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u="none" strike="noStrike" dirty="0">
                          <a:solidFill>
                            <a:srgbClr val="173379"/>
                          </a:solidFill>
                          <a:effectLst/>
                        </a:rPr>
                        <a:t>49</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a:solidFill>
                            <a:srgbClr val="173379"/>
                          </a:solidFill>
                          <a:effectLst/>
                        </a:rPr>
                        <a:t>47</a:t>
                      </a:r>
                      <a:endParaRPr lang="en-GB" sz="1100" b="0"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63</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85</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165</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extLst>
                  <a:ext uri="{0D108BD9-81ED-4DB2-BD59-A6C34878D82A}">
                    <a16:rowId xmlns:a16="http://schemas.microsoft.com/office/drawing/2014/main" val="291448598"/>
                  </a:ext>
                </a:extLst>
              </a:tr>
              <a:tr h="212947">
                <a:tc>
                  <a:txBody>
                    <a:bodyPr/>
                    <a:lstStyle/>
                    <a:p>
                      <a:pPr algn="l" fontAlgn="b"/>
                      <a:r>
                        <a:rPr lang="en-GB" sz="1100" u="none" strike="noStrike" dirty="0">
                          <a:solidFill>
                            <a:srgbClr val="173379"/>
                          </a:solidFill>
                          <a:effectLst/>
                        </a:rPr>
                        <a:t>Total headcount</a:t>
                      </a:r>
                      <a:endParaRPr lang="en-GB" sz="1100" b="0"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u="none" strike="noStrike" dirty="0">
                          <a:solidFill>
                            <a:srgbClr val="173379"/>
                          </a:solidFill>
                          <a:effectLst/>
                        </a:rPr>
                        <a:t>1184</a:t>
                      </a:r>
                      <a:endParaRPr lang="en-GB" sz="1100" b="0"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u="none" strike="noStrike" dirty="0">
                          <a:solidFill>
                            <a:srgbClr val="173379"/>
                          </a:solidFill>
                          <a:effectLst/>
                        </a:rPr>
                        <a:t>1127</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1100</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1091</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a:solidFill>
                            <a:srgbClr val="173379"/>
                          </a:solidFill>
                          <a:effectLst/>
                        </a:rPr>
                        <a:t>1076</a:t>
                      </a:r>
                      <a:endParaRPr lang="en-GB" sz="1100" b="0"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1014</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extLst>
                  <a:ext uri="{0D108BD9-81ED-4DB2-BD59-A6C34878D82A}">
                    <a16:rowId xmlns:a16="http://schemas.microsoft.com/office/drawing/2014/main" val="890636669"/>
                  </a:ext>
                </a:extLst>
              </a:tr>
              <a:tr h="212947">
                <a:tc>
                  <a:txBody>
                    <a:bodyPr/>
                    <a:lstStyle/>
                    <a:p>
                      <a:pPr algn="l" fontAlgn="b"/>
                      <a:r>
                        <a:rPr lang="en-GB" sz="1100" b="1" u="none" strike="noStrike" dirty="0">
                          <a:solidFill>
                            <a:srgbClr val="173379"/>
                          </a:solidFill>
                          <a:effectLst/>
                        </a:rPr>
                        <a:t>Percentages</a:t>
                      </a:r>
                      <a:endParaRPr lang="en-GB" sz="1100" b="1"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u="none" strike="noStrike" dirty="0">
                          <a:solidFill>
                            <a:srgbClr val="173379"/>
                          </a:solidFill>
                          <a:effectLst/>
                        </a:rPr>
                        <a:t> </a:t>
                      </a:r>
                      <a:endParaRPr lang="en-GB" sz="1100" b="1"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u="none" strike="noStrike">
                          <a:solidFill>
                            <a:srgbClr val="173379"/>
                          </a:solidFill>
                          <a:effectLst/>
                        </a:rPr>
                        <a:t> </a:t>
                      </a:r>
                      <a:endParaRPr lang="en-GB" sz="1100" b="1"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 </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 </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 </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 </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extLst>
                  <a:ext uri="{0D108BD9-81ED-4DB2-BD59-A6C34878D82A}">
                    <a16:rowId xmlns:a16="http://schemas.microsoft.com/office/drawing/2014/main" val="1805644898"/>
                  </a:ext>
                </a:extLst>
              </a:tr>
              <a:tr h="212947">
                <a:tc>
                  <a:txBody>
                    <a:bodyPr/>
                    <a:lstStyle/>
                    <a:p>
                      <a:pPr algn="l" fontAlgn="b"/>
                      <a:r>
                        <a:rPr lang="en-GB" sz="1100" u="none" strike="noStrike" dirty="0">
                          <a:solidFill>
                            <a:srgbClr val="173379"/>
                          </a:solidFill>
                          <a:effectLst/>
                        </a:rPr>
                        <a:t>Disabled</a:t>
                      </a:r>
                      <a:endParaRPr lang="en-GB" sz="1100" b="0"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u="none" strike="noStrike" dirty="0">
                          <a:solidFill>
                            <a:srgbClr val="173379"/>
                          </a:solidFill>
                          <a:effectLst/>
                        </a:rPr>
                        <a:t>6.67%</a:t>
                      </a:r>
                      <a:endParaRPr lang="en-GB" sz="1100" b="0"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u="none" strike="noStrike">
                          <a:solidFill>
                            <a:srgbClr val="173379"/>
                          </a:solidFill>
                          <a:effectLst/>
                        </a:rPr>
                        <a:t>5.8%</a:t>
                      </a:r>
                      <a:endParaRPr lang="en-GB" sz="1100" b="0"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a:solidFill>
                            <a:srgbClr val="173379"/>
                          </a:solidFill>
                          <a:effectLst/>
                        </a:rPr>
                        <a:t>5.4%</a:t>
                      </a:r>
                      <a:endParaRPr lang="en-GB" sz="1100" b="0"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4.7%</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5.0%</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5.2%</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extLst>
                  <a:ext uri="{0D108BD9-81ED-4DB2-BD59-A6C34878D82A}">
                    <a16:rowId xmlns:a16="http://schemas.microsoft.com/office/drawing/2014/main" val="3164343404"/>
                  </a:ext>
                </a:extLst>
              </a:tr>
              <a:tr h="260424">
                <a:tc>
                  <a:txBody>
                    <a:bodyPr/>
                    <a:lstStyle/>
                    <a:p>
                      <a:pPr algn="l" fontAlgn="b"/>
                      <a:r>
                        <a:rPr lang="en-GB" sz="1100" u="none" strike="noStrike" dirty="0">
                          <a:solidFill>
                            <a:srgbClr val="173379"/>
                          </a:solidFill>
                          <a:effectLst/>
                        </a:rPr>
                        <a:t>non-disabled</a:t>
                      </a:r>
                      <a:endParaRPr lang="en-GB" sz="1100" b="0"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u="none" strike="noStrike" dirty="0">
                          <a:solidFill>
                            <a:srgbClr val="173379"/>
                          </a:solidFill>
                          <a:effectLst/>
                        </a:rPr>
                        <a:t>90.03%</a:t>
                      </a:r>
                      <a:endParaRPr lang="en-GB" sz="1100" b="0"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u="none" strike="noStrike">
                          <a:solidFill>
                            <a:srgbClr val="173379"/>
                          </a:solidFill>
                          <a:effectLst/>
                        </a:rPr>
                        <a:t>89.9%</a:t>
                      </a:r>
                      <a:endParaRPr lang="en-GB" sz="1100" b="0"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a:solidFill>
                            <a:srgbClr val="173379"/>
                          </a:solidFill>
                          <a:effectLst/>
                        </a:rPr>
                        <a:t>90.4%</a:t>
                      </a:r>
                      <a:endParaRPr lang="en-GB" sz="1100" b="0"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a:solidFill>
                            <a:srgbClr val="173379"/>
                          </a:solidFill>
                          <a:effectLst/>
                        </a:rPr>
                        <a:t>89.6%</a:t>
                      </a:r>
                      <a:endParaRPr lang="en-GB" sz="1100" b="0"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87.1%</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78.5%</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extLst>
                  <a:ext uri="{0D108BD9-81ED-4DB2-BD59-A6C34878D82A}">
                    <a16:rowId xmlns:a16="http://schemas.microsoft.com/office/drawing/2014/main" val="2412132578"/>
                  </a:ext>
                </a:extLst>
              </a:tr>
              <a:tr h="212947">
                <a:tc>
                  <a:txBody>
                    <a:bodyPr/>
                    <a:lstStyle/>
                    <a:p>
                      <a:pPr algn="l" fontAlgn="b"/>
                      <a:r>
                        <a:rPr lang="en-GB" sz="1100" u="none" strike="noStrike" dirty="0">
                          <a:solidFill>
                            <a:srgbClr val="173379"/>
                          </a:solidFill>
                          <a:effectLst/>
                        </a:rPr>
                        <a:t>Disability unknown</a:t>
                      </a:r>
                      <a:endParaRPr lang="en-GB" sz="1100" b="0"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u="none" strike="noStrike" dirty="0">
                          <a:solidFill>
                            <a:srgbClr val="173379"/>
                          </a:solidFill>
                          <a:effectLst/>
                        </a:rPr>
                        <a:t>3.29%</a:t>
                      </a:r>
                      <a:endParaRPr lang="en-GB" sz="1100" b="0" i="0" u="none" strike="noStrike" dirty="0">
                        <a:solidFill>
                          <a:srgbClr val="173379"/>
                        </a:solidFill>
                        <a:effectLst/>
                        <a:latin typeface="Calibri" panose="020F0502020204030204" pitchFamily="34" charset="0"/>
                      </a:endParaRPr>
                    </a:p>
                  </a:txBody>
                  <a:tcPr marL="0" marR="0" marT="0" marB="0" anchor="b"/>
                </a:tc>
                <a:tc>
                  <a:txBody>
                    <a:bodyPr/>
                    <a:lstStyle/>
                    <a:p>
                      <a:pPr algn="ctr" fontAlgn="b"/>
                      <a:r>
                        <a:rPr lang="en-GB" sz="1100" u="none" strike="noStrike">
                          <a:solidFill>
                            <a:srgbClr val="173379"/>
                          </a:solidFill>
                          <a:effectLst/>
                        </a:rPr>
                        <a:t>4.3%</a:t>
                      </a:r>
                      <a:endParaRPr lang="en-GB" sz="1100" b="0"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a:solidFill>
                            <a:srgbClr val="173379"/>
                          </a:solidFill>
                          <a:effectLst/>
                        </a:rPr>
                        <a:t>4.3%</a:t>
                      </a:r>
                      <a:endParaRPr lang="en-GB" sz="1100" b="0"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a:solidFill>
                            <a:srgbClr val="173379"/>
                          </a:solidFill>
                          <a:effectLst/>
                        </a:rPr>
                        <a:t>5.8%</a:t>
                      </a:r>
                      <a:endParaRPr lang="en-GB" sz="1100" b="0"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a:solidFill>
                            <a:srgbClr val="173379"/>
                          </a:solidFill>
                          <a:effectLst/>
                        </a:rPr>
                        <a:t>7.9%</a:t>
                      </a:r>
                      <a:endParaRPr lang="en-GB" sz="1100" b="0" i="0" u="none" strike="noStrike">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GB" sz="1100" u="none" strike="noStrike" dirty="0">
                          <a:solidFill>
                            <a:srgbClr val="173379"/>
                          </a:solidFill>
                          <a:effectLst/>
                        </a:rPr>
                        <a:t>16.3%</a:t>
                      </a:r>
                      <a:endParaRPr lang="en-GB" sz="1100" b="0" i="0" u="none" strike="noStrike" dirty="0">
                        <a:solidFill>
                          <a:srgbClr val="173379"/>
                        </a:solidFill>
                        <a:effectLst/>
                        <a:latin typeface="Calibri" panose="020F0502020204030204" pitchFamily="34" charset="0"/>
                      </a:endParaRPr>
                    </a:p>
                  </a:txBody>
                  <a:tcPr marL="0" marR="0" marT="0" marB="0" anchor="b">
                    <a:solidFill>
                      <a:schemeClr val="accent6">
                        <a:lumMod val="40000"/>
                        <a:lumOff val="60000"/>
                      </a:schemeClr>
                    </a:solidFill>
                  </a:tcPr>
                </a:tc>
                <a:extLst>
                  <a:ext uri="{0D108BD9-81ED-4DB2-BD59-A6C34878D82A}">
                    <a16:rowId xmlns:a16="http://schemas.microsoft.com/office/drawing/2014/main" val="2410569796"/>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1157562724"/>
              </p:ext>
            </p:extLst>
          </p:nvPr>
        </p:nvGraphicFramePr>
        <p:xfrm>
          <a:off x="859970" y="4226193"/>
          <a:ext cx="6359435" cy="2723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2103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792480"/>
            <a:ext cx="11225348" cy="923330"/>
          </a:xfrm>
          <a:prstGeom prst="rect">
            <a:avLst/>
          </a:prstGeom>
          <a:noFill/>
        </p:spPr>
        <p:txBody>
          <a:bodyPr wrap="square" rtlCol="0">
            <a:spAutoFit/>
          </a:bodyPr>
          <a:lstStyle/>
          <a:p>
            <a:r>
              <a:rPr lang="en-GB" sz="1200" dirty="0" smtClean="0">
                <a:solidFill>
                  <a:srgbClr val="173379"/>
                </a:solidFill>
              </a:rPr>
              <a:t>WDES Metric 1</a:t>
            </a:r>
          </a:p>
          <a:p>
            <a:r>
              <a:rPr lang="en-GB" sz="2400" b="1" dirty="0" smtClean="0">
                <a:solidFill>
                  <a:srgbClr val="173379"/>
                </a:solidFill>
              </a:rPr>
              <a:t>Workforce Representation</a:t>
            </a:r>
          </a:p>
          <a:p>
            <a:endParaRPr lang="en-US" dirty="0" smtClean="0">
              <a:solidFill>
                <a:srgbClr val="0A2F6E"/>
              </a:solidFill>
            </a:endParaRPr>
          </a:p>
        </p:txBody>
      </p:sp>
      <p:sp>
        <p:nvSpPr>
          <p:cNvPr id="3" name="TextBox 2"/>
          <p:cNvSpPr txBox="1"/>
          <p:nvPr/>
        </p:nvSpPr>
        <p:spPr>
          <a:xfrm>
            <a:off x="8081842" y="1508624"/>
            <a:ext cx="3674730" cy="7109639"/>
          </a:xfrm>
          <a:prstGeom prst="rect">
            <a:avLst/>
          </a:prstGeom>
          <a:noFill/>
        </p:spPr>
        <p:txBody>
          <a:bodyPr wrap="square" rtlCol="0">
            <a:spAutoFit/>
          </a:bodyPr>
          <a:lstStyle/>
          <a:p>
            <a:r>
              <a:rPr lang="en-GB" sz="1200" dirty="0" smtClean="0">
                <a:solidFill>
                  <a:srgbClr val="0A2F6E"/>
                </a:solidFill>
              </a:rPr>
              <a:t>The overall headcount for QVH is 1184 which includes:</a:t>
            </a:r>
          </a:p>
          <a:p>
            <a:pPr marL="628650" lvl="1" indent="-171450">
              <a:buFont typeface="Arial" panose="020B0604020202020204" pitchFamily="34" charset="0"/>
              <a:buChar char="•"/>
            </a:pPr>
            <a:r>
              <a:rPr lang="en-GB" sz="1200" dirty="0" smtClean="0">
                <a:solidFill>
                  <a:srgbClr val="0A2F6E"/>
                </a:solidFill>
              </a:rPr>
              <a:t>79 </a:t>
            </a:r>
            <a:r>
              <a:rPr lang="en-GB" sz="1200" dirty="0">
                <a:solidFill>
                  <a:srgbClr val="0A2F6E"/>
                </a:solidFill>
              </a:rPr>
              <a:t>d</a:t>
            </a:r>
            <a:r>
              <a:rPr lang="en-GB" sz="1200" dirty="0" smtClean="0">
                <a:solidFill>
                  <a:srgbClr val="0A2F6E"/>
                </a:solidFill>
              </a:rPr>
              <a:t>isabled staff</a:t>
            </a:r>
          </a:p>
          <a:p>
            <a:pPr marL="628650" lvl="1" indent="-171450">
              <a:buFont typeface="Arial" panose="020B0604020202020204" pitchFamily="34" charset="0"/>
              <a:buChar char="•"/>
            </a:pPr>
            <a:r>
              <a:rPr lang="en-GB" sz="1200" dirty="0" smtClean="0">
                <a:solidFill>
                  <a:srgbClr val="0A2F6E"/>
                </a:solidFill>
              </a:rPr>
              <a:t>1066 non-disabled staff</a:t>
            </a:r>
          </a:p>
          <a:p>
            <a:pPr marL="628650" lvl="1" indent="-171450">
              <a:buFont typeface="Arial" panose="020B0604020202020204" pitchFamily="34" charset="0"/>
              <a:buChar char="•"/>
            </a:pPr>
            <a:r>
              <a:rPr lang="en-GB" sz="1200" dirty="0" smtClean="0">
                <a:solidFill>
                  <a:srgbClr val="0A2F6E"/>
                </a:solidFill>
              </a:rPr>
              <a:t>39 who have not provided monitoring information to the Trust</a:t>
            </a:r>
          </a:p>
          <a:p>
            <a:endParaRPr lang="en-GB" sz="1200" dirty="0"/>
          </a:p>
          <a:p>
            <a:r>
              <a:rPr lang="en-GB" sz="1200" dirty="0" smtClean="0">
                <a:solidFill>
                  <a:srgbClr val="0A2F6E"/>
                </a:solidFill>
              </a:rPr>
              <a:t>Non-Clinical staff in Cluster 1 (Bands 1-4) have the highest headcount of workforce with a recorded disability (22)</a:t>
            </a:r>
          </a:p>
          <a:p>
            <a:endParaRPr lang="en-GB" sz="1200" dirty="0">
              <a:solidFill>
                <a:srgbClr val="0A2F6E"/>
              </a:solidFill>
            </a:endParaRPr>
          </a:p>
          <a:p>
            <a:r>
              <a:rPr lang="en-GB" sz="1200" dirty="0" smtClean="0">
                <a:solidFill>
                  <a:srgbClr val="0A2F6E"/>
                </a:solidFill>
              </a:rPr>
              <a:t>Clinical staff in Cluster 2 (Band 5-7)  have the highest headcount of workforce who have recorded a disability (27) </a:t>
            </a:r>
          </a:p>
          <a:p>
            <a:endParaRPr lang="en-GB" sz="1200" dirty="0">
              <a:solidFill>
                <a:srgbClr val="0A2F6E"/>
              </a:solidFill>
            </a:endParaRPr>
          </a:p>
          <a:p>
            <a:r>
              <a:rPr lang="en-GB" sz="1200" dirty="0" smtClean="0">
                <a:solidFill>
                  <a:srgbClr val="0A2F6E"/>
                </a:solidFill>
              </a:rPr>
              <a:t>Clinical Cluster 3 (Band 8a-8b) and Cluster 6 (M&amp;D Non-Consultant career grades) have no staff with a recorded disability</a:t>
            </a:r>
          </a:p>
          <a:p>
            <a:endParaRPr lang="en-GB" sz="1200" dirty="0">
              <a:solidFill>
                <a:srgbClr val="0A2F6E"/>
              </a:solidFill>
            </a:endParaRPr>
          </a:p>
          <a:p>
            <a:endParaRPr lang="en-GB" sz="1200" dirty="0"/>
          </a:p>
          <a:p>
            <a:endParaRPr lang="en-GB" sz="1200" dirty="0" smtClean="0"/>
          </a:p>
          <a:p>
            <a:endParaRPr lang="en-GB" sz="1200" dirty="0"/>
          </a:p>
          <a:p>
            <a:r>
              <a:rPr lang="en-GB" sz="1200" dirty="0" smtClean="0"/>
              <a:t>                                                                                           </a:t>
            </a:r>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a:p>
        </p:txBody>
      </p:sp>
      <p:graphicFrame>
        <p:nvGraphicFramePr>
          <p:cNvPr id="5" name="Object 4"/>
          <p:cNvGraphicFramePr>
            <a:graphicFrameLocks noChangeAspect="1"/>
          </p:cNvGraphicFramePr>
          <p:nvPr>
            <p:extLst>
              <p:ext uri="{D42A27DB-BD31-4B8C-83A1-F6EECF244321}">
                <p14:modId xmlns:p14="http://schemas.microsoft.com/office/powerpoint/2010/main" val="3939469700"/>
              </p:ext>
            </p:extLst>
          </p:nvPr>
        </p:nvGraphicFramePr>
        <p:xfrm>
          <a:off x="115389" y="1508624"/>
          <a:ext cx="7494057" cy="5349376"/>
        </p:xfrm>
        <a:graphic>
          <a:graphicData uri="http://schemas.openxmlformats.org/presentationml/2006/ole">
            <mc:AlternateContent xmlns:mc="http://schemas.openxmlformats.org/markup-compatibility/2006">
              <mc:Choice xmlns:v="urn:schemas-microsoft-com:vml" Requires="v">
                <p:oleObj spid="_x0000_s4192" name="Worksheet" r:id="rId3" imgW="8686974" imgH="6200698" progId="Excel.Sheet.12">
                  <p:embed/>
                </p:oleObj>
              </mc:Choice>
              <mc:Fallback>
                <p:oleObj name="Worksheet" r:id="rId3" imgW="8686974" imgH="6200698" progId="Excel.Sheet.12">
                  <p:embed/>
                  <p:pic>
                    <p:nvPicPr>
                      <p:cNvPr id="0" name=""/>
                      <p:cNvPicPr/>
                      <p:nvPr/>
                    </p:nvPicPr>
                    <p:blipFill>
                      <a:blip r:embed="rId4"/>
                      <a:stretch>
                        <a:fillRect/>
                      </a:stretch>
                    </p:blipFill>
                    <p:spPr>
                      <a:xfrm>
                        <a:off x="115389" y="1508624"/>
                        <a:ext cx="7494057" cy="5349376"/>
                      </a:xfrm>
                      <a:prstGeom prst="rect">
                        <a:avLst/>
                      </a:prstGeom>
                    </p:spPr>
                  </p:pic>
                </p:oleObj>
              </mc:Fallback>
            </mc:AlternateContent>
          </a:graphicData>
        </a:graphic>
      </p:graphicFrame>
    </p:spTree>
    <p:extLst>
      <p:ext uri="{BB962C8B-B14F-4D97-AF65-F5344CB8AC3E}">
        <p14:creationId xmlns:p14="http://schemas.microsoft.com/office/powerpoint/2010/main" val="1376615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046" y="818606"/>
            <a:ext cx="11225348" cy="1292662"/>
          </a:xfrm>
          <a:prstGeom prst="rect">
            <a:avLst/>
          </a:prstGeom>
          <a:noFill/>
        </p:spPr>
        <p:txBody>
          <a:bodyPr wrap="square" rtlCol="0">
            <a:spAutoFit/>
          </a:bodyPr>
          <a:lstStyle/>
          <a:p>
            <a:r>
              <a:rPr lang="en-GB" sz="1200" dirty="0" smtClean="0">
                <a:solidFill>
                  <a:srgbClr val="173379"/>
                </a:solidFill>
              </a:rPr>
              <a:t>WDES Metric 1</a:t>
            </a:r>
          </a:p>
          <a:p>
            <a:r>
              <a:rPr lang="en-GB" sz="2400" b="1" dirty="0" smtClean="0">
                <a:solidFill>
                  <a:srgbClr val="173379"/>
                </a:solidFill>
              </a:rPr>
              <a:t>Workforce Representation</a:t>
            </a:r>
          </a:p>
          <a:p>
            <a:endParaRPr lang="en-GB" sz="2400" b="1" dirty="0" smtClean="0">
              <a:solidFill>
                <a:srgbClr val="173379"/>
              </a:solidFill>
            </a:endParaRPr>
          </a:p>
          <a:p>
            <a:endParaRPr lang="en-US" dirty="0" smtClean="0">
              <a:solidFill>
                <a:srgbClr val="0A2F6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755453178"/>
              </p:ext>
            </p:extLst>
          </p:nvPr>
        </p:nvGraphicFramePr>
        <p:xfrm>
          <a:off x="182880" y="1696402"/>
          <a:ext cx="4540704" cy="5028024"/>
        </p:xfrm>
        <a:graphic>
          <a:graphicData uri="http://schemas.openxmlformats.org/drawingml/2006/table">
            <a:tbl>
              <a:tblPr/>
              <a:tblGrid>
                <a:gridCol w="648672">
                  <a:extLst>
                    <a:ext uri="{9D8B030D-6E8A-4147-A177-3AD203B41FA5}">
                      <a16:colId xmlns:a16="http://schemas.microsoft.com/office/drawing/2014/main" val="3287150450"/>
                    </a:ext>
                  </a:extLst>
                </a:gridCol>
                <a:gridCol w="648672">
                  <a:extLst>
                    <a:ext uri="{9D8B030D-6E8A-4147-A177-3AD203B41FA5}">
                      <a16:colId xmlns:a16="http://schemas.microsoft.com/office/drawing/2014/main" val="3984774112"/>
                    </a:ext>
                  </a:extLst>
                </a:gridCol>
                <a:gridCol w="648672">
                  <a:extLst>
                    <a:ext uri="{9D8B030D-6E8A-4147-A177-3AD203B41FA5}">
                      <a16:colId xmlns:a16="http://schemas.microsoft.com/office/drawing/2014/main" val="2327272662"/>
                    </a:ext>
                  </a:extLst>
                </a:gridCol>
                <a:gridCol w="648672">
                  <a:extLst>
                    <a:ext uri="{9D8B030D-6E8A-4147-A177-3AD203B41FA5}">
                      <a16:colId xmlns:a16="http://schemas.microsoft.com/office/drawing/2014/main" val="1173282373"/>
                    </a:ext>
                  </a:extLst>
                </a:gridCol>
                <a:gridCol w="648672">
                  <a:extLst>
                    <a:ext uri="{9D8B030D-6E8A-4147-A177-3AD203B41FA5}">
                      <a16:colId xmlns:a16="http://schemas.microsoft.com/office/drawing/2014/main" val="2526354683"/>
                    </a:ext>
                  </a:extLst>
                </a:gridCol>
                <a:gridCol w="648672">
                  <a:extLst>
                    <a:ext uri="{9D8B030D-6E8A-4147-A177-3AD203B41FA5}">
                      <a16:colId xmlns:a16="http://schemas.microsoft.com/office/drawing/2014/main" val="2275344192"/>
                    </a:ext>
                  </a:extLst>
                </a:gridCol>
                <a:gridCol w="648672">
                  <a:extLst>
                    <a:ext uri="{9D8B030D-6E8A-4147-A177-3AD203B41FA5}">
                      <a16:colId xmlns:a16="http://schemas.microsoft.com/office/drawing/2014/main" val="873546059"/>
                    </a:ext>
                  </a:extLst>
                </a:gridCol>
              </a:tblGrid>
              <a:tr h="316389">
                <a:tc>
                  <a:txBody>
                    <a:bodyPr/>
                    <a:lstStyle/>
                    <a:p>
                      <a:pPr algn="ctr" fontAlgn="ctr"/>
                      <a:r>
                        <a:rPr lang="en-GB" sz="700" b="1" i="0" u="none" strike="noStrike" dirty="0">
                          <a:solidFill>
                            <a:srgbClr val="FFFFFF"/>
                          </a:solidFill>
                          <a:effectLst/>
                          <a:latin typeface="Arial" panose="020B0604020202020204" pitchFamily="34" charset="0"/>
                        </a:rPr>
                        <a:t>Pay banding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700" b="1" i="0" u="none" strike="noStrike" dirty="0">
                          <a:solidFill>
                            <a:srgbClr val="FFFFFF"/>
                          </a:solidFill>
                          <a:effectLst/>
                          <a:latin typeface="Arial" panose="020B0604020202020204" pitchFamily="34" charset="0"/>
                        </a:rPr>
                        <a:t>Disabled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700" b="1" i="0" u="none" strike="noStrike" dirty="0">
                          <a:solidFill>
                            <a:srgbClr val="FFFFFF"/>
                          </a:solidFill>
                          <a:effectLst/>
                          <a:latin typeface="Arial" panose="020B0604020202020204" pitchFamily="34" charset="0"/>
                        </a:rPr>
                        <a:t>non-disabled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700" b="1" i="0" u="none" strike="noStrike" dirty="0">
                          <a:solidFill>
                            <a:srgbClr val="FFFFFF"/>
                          </a:solidFill>
                          <a:effectLst/>
                          <a:latin typeface="Arial" panose="020B0604020202020204" pitchFamily="34" charset="0"/>
                        </a:rPr>
                        <a:t>Unknown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700" b="1" i="0" u="none" strike="noStrike" dirty="0">
                          <a:solidFill>
                            <a:srgbClr val="FFFFFF"/>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700" b="1" i="0" u="none" strike="noStrike" dirty="0">
                          <a:solidFill>
                            <a:srgbClr val="FFFFFF"/>
                          </a:solidFill>
                          <a:effectLst/>
                          <a:latin typeface="Arial" panose="020B0604020202020204" pitchFamily="34" charset="0"/>
                        </a:rPr>
                        <a:t>Disabled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700" b="1" i="0" u="none" strike="noStrike" dirty="0">
                          <a:solidFill>
                            <a:srgbClr val="FFFFFF"/>
                          </a:solidFill>
                          <a:effectLst/>
                          <a:latin typeface="Arial" panose="020B0604020202020204" pitchFamily="34" charset="0"/>
                        </a:rPr>
                        <a:t>non-disabled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583791743"/>
                  </a:ext>
                </a:extLst>
              </a:tr>
              <a:tr h="314109">
                <a:tc>
                  <a:txBody>
                    <a:bodyPr/>
                    <a:lstStyle/>
                    <a:p>
                      <a:pPr algn="l" fontAlgn="ctr"/>
                      <a:r>
                        <a:rPr lang="en-GB" sz="700" b="0" i="0" u="none" strike="noStrike" dirty="0">
                          <a:solidFill>
                            <a:srgbClr val="FFFFFF"/>
                          </a:solidFill>
                          <a:effectLst/>
                          <a:latin typeface="Arial" panose="020B0604020202020204" pitchFamily="34" charset="0"/>
                        </a:rPr>
                        <a:t>Band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800" b="0" i="0" u="none" strike="noStrike">
                          <a:solidFill>
                            <a:srgbClr val="44546A"/>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10.11%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rgbClr val="44546A"/>
                          </a:solidFill>
                          <a:effectLst/>
                          <a:latin typeface="Calibri" panose="020F0502020204030204" pitchFamily="34" charset="0"/>
                        </a:rPr>
                        <a:t>86.52%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02257712"/>
                  </a:ext>
                </a:extLst>
              </a:tr>
              <a:tr h="314109">
                <a:tc>
                  <a:txBody>
                    <a:bodyPr/>
                    <a:lstStyle/>
                    <a:p>
                      <a:pPr algn="l" fontAlgn="ctr"/>
                      <a:r>
                        <a:rPr lang="en-GB" sz="700" b="0" i="0" u="none" strike="noStrike" dirty="0">
                          <a:solidFill>
                            <a:srgbClr val="FFFFFF"/>
                          </a:solidFill>
                          <a:effectLst/>
                          <a:latin typeface="Arial" panose="020B0604020202020204" pitchFamily="34" charset="0"/>
                        </a:rPr>
                        <a:t>Band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800" b="0" i="0" u="none" strike="noStrike">
                          <a:solidFill>
                            <a:srgbClr val="44546A"/>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5.84%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rgbClr val="44546A"/>
                          </a:solidFill>
                          <a:effectLst/>
                          <a:latin typeface="Calibri" panose="020F0502020204030204" pitchFamily="34" charset="0"/>
                        </a:rPr>
                        <a:t>93.43%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77325776"/>
                  </a:ext>
                </a:extLst>
              </a:tr>
              <a:tr h="314109">
                <a:tc>
                  <a:txBody>
                    <a:bodyPr/>
                    <a:lstStyle/>
                    <a:p>
                      <a:pPr algn="l" fontAlgn="ctr"/>
                      <a:r>
                        <a:rPr lang="en-GB" sz="700" b="0" i="0" u="none" strike="noStrike" dirty="0">
                          <a:solidFill>
                            <a:srgbClr val="FFFFFF"/>
                          </a:solidFill>
                          <a:effectLst/>
                          <a:latin typeface="Arial" panose="020B0604020202020204" pitchFamily="34" charset="0"/>
                        </a:rPr>
                        <a:t>Band 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800" b="0" i="0" u="none" strike="noStrike">
                          <a:solidFill>
                            <a:srgbClr val="44546A"/>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rgbClr val="44546A"/>
                          </a:solidFill>
                          <a:effectLst/>
                          <a:latin typeface="Calibri" panose="020F0502020204030204" pitchFamily="34" charset="0"/>
                        </a:rPr>
                        <a:t>93.57%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165192057"/>
                  </a:ext>
                </a:extLst>
              </a:tr>
              <a:tr h="314109">
                <a:tc>
                  <a:txBody>
                    <a:bodyPr/>
                    <a:lstStyle/>
                    <a:p>
                      <a:pPr algn="l" fontAlgn="ctr"/>
                      <a:r>
                        <a:rPr lang="en-GB" sz="700" b="0" i="0" u="none" strike="noStrike" dirty="0">
                          <a:solidFill>
                            <a:srgbClr val="FFFFFF"/>
                          </a:solidFill>
                          <a:effectLst/>
                          <a:latin typeface="Arial" panose="020B0604020202020204" pitchFamily="34" charset="0"/>
                        </a:rPr>
                        <a:t>Band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800" b="0" i="0" u="none" strike="noStrike">
                          <a:solidFill>
                            <a:srgbClr val="44546A"/>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7.36%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rgbClr val="44546A"/>
                          </a:solidFill>
                          <a:effectLst/>
                          <a:latin typeface="Calibri" panose="020F0502020204030204" pitchFamily="34" charset="0"/>
                        </a:rPr>
                        <a:t>87.12%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261246093"/>
                  </a:ext>
                </a:extLst>
              </a:tr>
              <a:tr h="314109">
                <a:tc>
                  <a:txBody>
                    <a:bodyPr/>
                    <a:lstStyle/>
                    <a:p>
                      <a:pPr algn="l" fontAlgn="ctr"/>
                      <a:r>
                        <a:rPr lang="en-GB" sz="700" b="0" i="0" u="none" strike="noStrike" dirty="0">
                          <a:solidFill>
                            <a:srgbClr val="FFFFFF"/>
                          </a:solidFill>
                          <a:effectLst/>
                          <a:latin typeface="Arial" panose="020B0604020202020204" pitchFamily="34" charset="0"/>
                        </a:rPr>
                        <a:t>Band 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800" b="0" i="0" u="none" strike="noStrike">
                          <a:solidFill>
                            <a:srgbClr val="44546A"/>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7.45%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rgbClr val="44546A"/>
                          </a:solidFill>
                          <a:effectLst/>
                          <a:latin typeface="Calibri" panose="020F0502020204030204" pitchFamily="34" charset="0"/>
                        </a:rPr>
                        <a:t>90.68%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395756901"/>
                  </a:ext>
                </a:extLst>
              </a:tr>
              <a:tr h="314109">
                <a:tc>
                  <a:txBody>
                    <a:bodyPr/>
                    <a:lstStyle/>
                    <a:p>
                      <a:pPr algn="l" fontAlgn="ctr"/>
                      <a:r>
                        <a:rPr lang="en-GB" sz="700" b="0" i="0" u="none" strike="noStrike" dirty="0">
                          <a:solidFill>
                            <a:srgbClr val="FFFFFF"/>
                          </a:solidFill>
                          <a:effectLst/>
                          <a:latin typeface="Arial" panose="020B0604020202020204" pitchFamily="34" charset="0"/>
                        </a:rPr>
                        <a:t>Band 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800" b="0" i="0" u="none" strike="noStrike">
                          <a:solidFill>
                            <a:srgbClr val="44546A"/>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8.33%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rgbClr val="44546A"/>
                          </a:solidFill>
                          <a:effectLst/>
                          <a:latin typeface="Calibri" panose="020F0502020204030204" pitchFamily="34" charset="0"/>
                        </a:rPr>
                        <a:t>90.15%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105809930"/>
                  </a:ext>
                </a:extLst>
              </a:tr>
              <a:tr h="314109">
                <a:tc>
                  <a:txBody>
                    <a:bodyPr/>
                    <a:lstStyle/>
                    <a:p>
                      <a:pPr algn="l" fontAlgn="ctr"/>
                      <a:r>
                        <a:rPr lang="en-GB" sz="700" b="0" i="0" u="none" strike="noStrike" dirty="0">
                          <a:solidFill>
                            <a:srgbClr val="FFFFFF"/>
                          </a:solidFill>
                          <a:effectLst/>
                          <a:latin typeface="Arial" panose="020B0604020202020204" pitchFamily="34" charset="0"/>
                        </a:rPr>
                        <a:t>Band 8a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800" b="0" i="0" u="none" strike="noStrike">
                          <a:solidFill>
                            <a:srgbClr val="44546A"/>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6.52%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a:solidFill>
                            <a:srgbClr val="44546A"/>
                          </a:solidFill>
                          <a:effectLst/>
                          <a:latin typeface="Calibri" panose="020F0502020204030204" pitchFamily="34" charset="0"/>
                        </a:rPr>
                        <a:t>91.30%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229866343"/>
                  </a:ext>
                </a:extLst>
              </a:tr>
              <a:tr h="314109">
                <a:tc>
                  <a:txBody>
                    <a:bodyPr/>
                    <a:lstStyle/>
                    <a:p>
                      <a:pPr algn="l" fontAlgn="ctr"/>
                      <a:r>
                        <a:rPr lang="en-GB" sz="700" b="0" i="0" u="none" strike="noStrike" dirty="0">
                          <a:solidFill>
                            <a:srgbClr val="FFFFFF"/>
                          </a:solidFill>
                          <a:effectLst/>
                          <a:latin typeface="Arial" panose="020B0604020202020204" pitchFamily="34" charset="0"/>
                        </a:rPr>
                        <a:t>Band 8b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800" b="0" i="0" u="none" strike="noStrike">
                          <a:solidFill>
                            <a:srgbClr val="44546A"/>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7.14%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a:solidFill>
                            <a:srgbClr val="44546A"/>
                          </a:solidFill>
                          <a:effectLst/>
                          <a:latin typeface="Calibri" panose="020F0502020204030204" pitchFamily="34" charset="0"/>
                        </a:rPr>
                        <a:t>85.71%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97019188"/>
                  </a:ext>
                </a:extLst>
              </a:tr>
              <a:tr h="314109">
                <a:tc>
                  <a:txBody>
                    <a:bodyPr/>
                    <a:lstStyle/>
                    <a:p>
                      <a:pPr algn="l" fontAlgn="ctr"/>
                      <a:r>
                        <a:rPr lang="en-GB" sz="700" b="0" i="0" u="none" strike="noStrike" dirty="0">
                          <a:solidFill>
                            <a:srgbClr val="FFFFFF"/>
                          </a:solidFill>
                          <a:effectLst/>
                          <a:latin typeface="Arial" panose="020B0604020202020204" pitchFamily="34" charset="0"/>
                        </a:rPr>
                        <a:t>Band 8c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800" b="0" i="0" u="none" strike="noStrike">
                          <a:solidFill>
                            <a:srgbClr val="44546A"/>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a:solidFill>
                            <a:srgbClr val="44546A"/>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5246942"/>
                  </a:ext>
                </a:extLst>
              </a:tr>
              <a:tr h="314109">
                <a:tc>
                  <a:txBody>
                    <a:bodyPr/>
                    <a:lstStyle/>
                    <a:p>
                      <a:pPr algn="l" fontAlgn="ctr"/>
                      <a:r>
                        <a:rPr lang="en-GB" sz="700" b="0" i="0" u="none" strike="noStrike" dirty="0">
                          <a:solidFill>
                            <a:srgbClr val="FFFFFF"/>
                          </a:solidFill>
                          <a:effectLst/>
                          <a:latin typeface="Arial" panose="020B0604020202020204" pitchFamily="34" charset="0"/>
                        </a:rPr>
                        <a:t>Band 8d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800" b="0" i="0" u="none" strike="noStrike">
                          <a:solidFill>
                            <a:srgbClr val="44546A"/>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a:solidFill>
                            <a:srgbClr val="44546A"/>
                          </a:solidFill>
                          <a:effectLst/>
                          <a:latin typeface="Calibri" panose="020F0502020204030204" pitchFamily="34" charset="0"/>
                        </a:rPr>
                        <a:t>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11902980"/>
                  </a:ext>
                </a:extLst>
              </a:tr>
              <a:tr h="314109">
                <a:tc>
                  <a:txBody>
                    <a:bodyPr/>
                    <a:lstStyle/>
                    <a:p>
                      <a:pPr algn="l" fontAlgn="ctr"/>
                      <a:r>
                        <a:rPr lang="en-GB" sz="700" b="0" i="0" u="none" strike="noStrike" dirty="0">
                          <a:solidFill>
                            <a:srgbClr val="FFFFFF"/>
                          </a:solidFill>
                          <a:effectLst/>
                          <a:latin typeface="Arial" panose="020B0604020202020204" pitchFamily="34" charset="0"/>
                        </a:rPr>
                        <a:t>Band 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800" b="0" i="0" u="none" strike="noStrike">
                          <a:solidFill>
                            <a:srgbClr val="44546A"/>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a:solidFill>
                            <a:srgbClr val="44546A"/>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100819997"/>
                  </a:ext>
                </a:extLst>
              </a:tr>
              <a:tr h="314109">
                <a:tc>
                  <a:txBody>
                    <a:bodyPr/>
                    <a:lstStyle/>
                    <a:p>
                      <a:pPr algn="l" fontAlgn="ctr"/>
                      <a:r>
                        <a:rPr lang="en-GB" sz="700" b="0" i="0" u="none" strike="noStrike" dirty="0">
                          <a:solidFill>
                            <a:srgbClr val="FFFFFF"/>
                          </a:solidFill>
                          <a:effectLst/>
                          <a:latin typeface="Arial" panose="020B0604020202020204" pitchFamily="34" charset="0"/>
                        </a:rPr>
                        <a:t>VSM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800" b="0" i="0" u="none" strike="noStrike">
                          <a:solidFill>
                            <a:srgbClr val="44546A"/>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a:solidFill>
                            <a:srgbClr val="44546A"/>
                          </a:solidFill>
                          <a:effectLst/>
                          <a:latin typeface="Calibri" panose="020F0502020204030204" pitchFamily="34" charset="0"/>
                        </a:rPr>
                        <a:t>77.78%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92438651"/>
                  </a:ext>
                </a:extLst>
              </a:tr>
              <a:tr h="314109">
                <a:tc>
                  <a:txBody>
                    <a:bodyPr/>
                    <a:lstStyle/>
                    <a:p>
                      <a:pPr algn="l" fontAlgn="ctr"/>
                      <a:r>
                        <a:rPr lang="en-GB" sz="700" b="0" i="0" u="none" strike="noStrike" dirty="0">
                          <a:solidFill>
                            <a:srgbClr val="FFFFFF"/>
                          </a:solidFill>
                          <a:effectLst/>
                          <a:latin typeface="Arial" panose="020B0604020202020204" pitchFamily="34" charset="0"/>
                        </a:rPr>
                        <a:t>Consultant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800" b="0" i="0" u="none" strike="noStrike">
                          <a:solidFill>
                            <a:srgbClr val="44546A"/>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a:solidFill>
                            <a:srgbClr val="44546A"/>
                          </a:solidFill>
                          <a:effectLst/>
                          <a:latin typeface="Calibri" panose="020F0502020204030204" pitchFamily="34" charset="0"/>
                        </a:rPr>
                        <a:t>89.69%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80427785"/>
                  </a:ext>
                </a:extLst>
              </a:tr>
              <a:tr h="314109">
                <a:tc>
                  <a:txBody>
                    <a:bodyPr/>
                    <a:lstStyle/>
                    <a:p>
                      <a:pPr algn="l" fontAlgn="ctr"/>
                      <a:r>
                        <a:rPr lang="en-GB" sz="700" b="0" i="0" u="none" strike="noStrike" dirty="0">
                          <a:solidFill>
                            <a:srgbClr val="FFFFFF"/>
                          </a:solidFill>
                          <a:effectLst/>
                          <a:latin typeface="Arial" panose="020B0604020202020204" pitchFamily="34" charset="0"/>
                        </a:rPr>
                        <a:t>Non-consultant career grades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800" b="0" i="0" u="none" strike="noStrike">
                          <a:solidFill>
                            <a:srgbClr val="44546A"/>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a:solidFill>
                            <a:srgbClr val="44546A"/>
                          </a:solidFill>
                          <a:effectLst/>
                          <a:latin typeface="Calibri" panose="020F0502020204030204" pitchFamily="34" charset="0"/>
                        </a:rPr>
                        <a:t>92.00%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42586509"/>
                  </a:ext>
                </a:extLst>
              </a:tr>
              <a:tr h="314109">
                <a:tc>
                  <a:txBody>
                    <a:bodyPr/>
                    <a:lstStyle/>
                    <a:p>
                      <a:pPr algn="l" fontAlgn="ctr"/>
                      <a:r>
                        <a:rPr lang="en-GB" sz="700" b="0" i="0" u="none" strike="noStrike" dirty="0">
                          <a:solidFill>
                            <a:srgbClr val="FFFFFF"/>
                          </a:solidFill>
                          <a:effectLst/>
                          <a:latin typeface="Arial" panose="020B0604020202020204" pitchFamily="34" charset="0"/>
                        </a:rPr>
                        <a:t>Trainee grades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800" b="0" i="0" u="none" strike="noStrike">
                          <a:solidFill>
                            <a:srgbClr val="44546A"/>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44546A"/>
                          </a:solidFill>
                          <a:effectLst/>
                          <a:latin typeface="Calibri" panose="020F0502020204030204" pitchFamily="34" charset="0"/>
                        </a:rPr>
                        <a:t>4.48%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800" b="0" i="0" u="none" strike="noStrike" dirty="0">
                          <a:solidFill>
                            <a:srgbClr val="44546A"/>
                          </a:solidFill>
                          <a:effectLst/>
                          <a:latin typeface="Calibri" panose="020F0502020204030204" pitchFamily="34" charset="0"/>
                        </a:rPr>
                        <a:t>91.04%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06786770"/>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2332223151"/>
              </p:ext>
            </p:extLst>
          </p:nvPr>
        </p:nvGraphicFramePr>
        <p:xfrm>
          <a:off x="4723584" y="1800905"/>
          <a:ext cx="4572000" cy="395287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9649097" y="2111268"/>
            <a:ext cx="1759131" cy="1384995"/>
          </a:xfrm>
          <a:prstGeom prst="rect">
            <a:avLst/>
          </a:prstGeom>
          <a:noFill/>
        </p:spPr>
        <p:txBody>
          <a:bodyPr wrap="square" rtlCol="0">
            <a:spAutoFit/>
          </a:bodyPr>
          <a:lstStyle/>
          <a:p>
            <a:r>
              <a:rPr lang="en-GB" sz="1200" dirty="0" smtClean="0">
                <a:solidFill>
                  <a:srgbClr val="173379"/>
                </a:solidFill>
              </a:rPr>
              <a:t>Data shows that we have no disabled staff in senior banded positions 8c, 8d and band 9. The highest declaration of disability is amongst Band 2 and VSM staff </a:t>
            </a:r>
            <a:endParaRPr lang="en-GB" sz="1200" dirty="0">
              <a:solidFill>
                <a:srgbClr val="173379"/>
              </a:solidFill>
            </a:endParaRPr>
          </a:p>
        </p:txBody>
      </p:sp>
    </p:spTree>
    <p:extLst>
      <p:ext uri="{BB962C8B-B14F-4D97-AF65-F5344CB8AC3E}">
        <p14:creationId xmlns:p14="http://schemas.microsoft.com/office/powerpoint/2010/main" val="177877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117" y="132933"/>
            <a:ext cx="11225348" cy="646331"/>
          </a:xfrm>
          <a:prstGeom prst="rect">
            <a:avLst/>
          </a:prstGeom>
          <a:noFill/>
        </p:spPr>
        <p:txBody>
          <a:bodyPr wrap="square" rtlCol="0">
            <a:spAutoFit/>
          </a:bodyPr>
          <a:lstStyle/>
          <a:p>
            <a:r>
              <a:rPr lang="en-GB" sz="1200" dirty="0" smtClean="0">
                <a:solidFill>
                  <a:srgbClr val="173379"/>
                </a:solidFill>
              </a:rPr>
              <a:t>WDES Metric 1</a:t>
            </a:r>
          </a:p>
          <a:p>
            <a:r>
              <a:rPr lang="en-GB" sz="2400" b="1" dirty="0" smtClean="0">
                <a:solidFill>
                  <a:srgbClr val="173379"/>
                </a:solidFill>
              </a:rPr>
              <a:t>Workforce Representation</a:t>
            </a:r>
            <a:endParaRPr lang="en-US" dirty="0" smtClean="0">
              <a:solidFill>
                <a:srgbClr val="0A2F6E"/>
              </a:solidFill>
            </a:endParaRPr>
          </a:p>
        </p:txBody>
      </p:sp>
      <p:graphicFrame>
        <p:nvGraphicFramePr>
          <p:cNvPr id="6" name="Chart 5"/>
          <p:cNvGraphicFramePr>
            <a:graphicFrameLocks/>
          </p:cNvGraphicFramePr>
          <p:nvPr>
            <p:extLst>
              <p:ext uri="{D42A27DB-BD31-4B8C-83A1-F6EECF244321}">
                <p14:modId xmlns:p14="http://schemas.microsoft.com/office/powerpoint/2010/main" val="784248520"/>
              </p:ext>
            </p:extLst>
          </p:nvPr>
        </p:nvGraphicFramePr>
        <p:xfrm>
          <a:off x="310618" y="131991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931417847"/>
              </p:ext>
            </p:extLst>
          </p:nvPr>
        </p:nvGraphicFramePr>
        <p:xfrm>
          <a:off x="5186010" y="131991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720885" y="1094599"/>
            <a:ext cx="1061637" cy="307777"/>
          </a:xfrm>
          <a:prstGeom prst="rect">
            <a:avLst/>
          </a:prstGeom>
          <a:noFill/>
        </p:spPr>
        <p:txBody>
          <a:bodyPr wrap="none" rtlCol="0">
            <a:spAutoFit/>
          </a:bodyPr>
          <a:lstStyle/>
          <a:p>
            <a:r>
              <a:rPr lang="en-GB" sz="1400" dirty="0" smtClean="0">
                <a:solidFill>
                  <a:srgbClr val="0A2F6E"/>
                </a:solidFill>
              </a:rPr>
              <a:t>Non-Clinical</a:t>
            </a:r>
            <a:endParaRPr lang="en-GB" sz="1400" dirty="0">
              <a:solidFill>
                <a:srgbClr val="0A2F6E"/>
              </a:solidFill>
            </a:endParaRPr>
          </a:p>
        </p:txBody>
      </p:sp>
      <p:sp>
        <p:nvSpPr>
          <p:cNvPr id="10" name="TextBox 9"/>
          <p:cNvSpPr txBox="1"/>
          <p:nvPr/>
        </p:nvSpPr>
        <p:spPr>
          <a:xfrm>
            <a:off x="7120727" y="1100491"/>
            <a:ext cx="702565" cy="307777"/>
          </a:xfrm>
          <a:prstGeom prst="rect">
            <a:avLst/>
          </a:prstGeom>
          <a:noFill/>
        </p:spPr>
        <p:txBody>
          <a:bodyPr wrap="none" rtlCol="0">
            <a:spAutoFit/>
          </a:bodyPr>
          <a:lstStyle/>
          <a:p>
            <a:r>
              <a:rPr lang="en-GB" sz="1400" dirty="0" smtClean="0">
                <a:solidFill>
                  <a:srgbClr val="0A2F6E"/>
                </a:solidFill>
              </a:rPr>
              <a:t>Clinical</a:t>
            </a:r>
            <a:endParaRPr lang="en-GB" sz="1400" dirty="0">
              <a:solidFill>
                <a:srgbClr val="0A2F6E"/>
              </a:solidFill>
            </a:endParaRPr>
          </a:p>
        </p:txBody>
      </p:sp>
      <p:sp>
        <p:nvSpPr>
          <p:cNvPr id="11" name="TextBox 10"/>
          <p:cNvSpPr txBox="1"/>
          <p:nvPr/>
        </p:nvSpPr>
        <p:spPr>
          <a:xfrm>
            <a:off x="1450297" y="4134540"/>
            <a:ext cx="1602811" cy="307777"/>
          </a:xfrm>
          <a:prstGeom prst="rect">
            <a:avLst/>
          </a:prstGeom>
          <a:noFill/>
        </p:spPr>
        <p:txBody>
          <a:bodyPr wrap="none" rtlCol="0">
            <a:spAutoFit/>
          </a:bodyPr>
          <a:lstStyle/>
          <a:p>
            <a:r>
              <a:rPr lang="en-GB" sz="1400" dirty="0" smtClean="0">
                <a:solidFill>
                  <a:srgbClr val="0A2F6E"/>
                </a:solidFill>
              </a:rPr>
              <a:t>Medical and Dental</a:t>
            </a:r>
            <a:endParaRPr lang="en-GB" sz="1400" dirty="0">
              <a:solidFill>
                <a:srgbClr val="0A2F6E"/>
              </a:solidFill>
            </a:endParaRPr>
          </a:p>
        </p:txBody>
      </p:sp>
      <p:graphicFrame>
        <p:nvGraphicFramePr>
          <p:cNvPr id="13" name="Chart 12"/>
          <p:cNvGraphicFramePr>
            <a:graphicFrameLocks/>
          </p:cNvGraphicFramePr>
          <p:nvPr>
            <p:extLst>
              <p:ext uri="{D42A27DB-BD31-4B8C-83A1-F6EECF244321}">
                <p14:modId xmlns:p14="http://schemas.microsoft.com/office/powerpoint/2010/main" val="1154171592"/>
              </p:ext>
            </p:extLst>
          </p:nvPr>
        </p:nvGraphicFramePr>
        <p:xfrm>
          <a:off x="4882618" y="4210050"/>
          <a:ext cx="6781800" cy="29260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3716277518"/>
              </p:ext>
            </p:extLst>
          </p:nvPr>
        </p:nvGraphicFramePr>
        <p:xfrm>
          <a:off x="310618" y="4513743"/>
          <a:ext cx="4594044" cy="2140354"/>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6841886" y="4033199"/>
            <a:ext cx="1503810" cy="307777"/>
          </a:xfrm>
          <a:prstGeom prst="rect">
            <a:avLst/>
          </a:prstGeom>
          <a:noFill/>
        </p:spPr>
        <p:txBody>
          <a:bodyPr wrap="none" rtlCol="0">
            <a:spAutoFit/>
          </a:bodyPr>
          <a:lstStyle/>
          <a:p>
            <a:r>
              <a:rPr lang="en-GB" sz="1400" dirty="0" smtClean="0">
                <a:solidFill>
                  <a:srgbClr val="0A2F6E"/>
                </a:solidFill>
              </a:rPr>
              <a:t>Overall Workforce</a:t>
            </a:r>
            <a:endParaRPr lang="en-GB" sz="1400" dirty="0">
              <a:solidFill>
                <a:srgbClr val="0A2F6E"/>
              </a:solidFill>
            </a:endParaRPr>
          </a:p>
        </p:txBody>
      </p:sp>
      <p:sp>
        <p:nvSpPr>
          <p:cNvPr id="16" name="TextBox 15"/>
          <p:cNvSpPr txBox="1"/>
          <p:nvPr/>
        </p:nvSpPr>
        <p:spPr>
          <a:xfrm>
            <a:off x="10232569" y="1412208"/>
            <a:ext cx="1671980" cy="2492990"/>
          </a:xfrm>
          <a:prstGeom prst="rect">
            <a:avLst/>
          </a:prstGeom>
          <a:noFill/>
        </p:spPr>
        <p:txBody>
          <a:bodyPr wrap="square" rtlCol="0">
            <a:spAutoFit/>
          </a:bodyPr>
          <a:lstStyle/>
          <a:p>
            <a:r>
              <a:rPr lang="en-GB" sz="1200" dirty="0" smtClean="0">
                <a:solidFill>
                  <a:srgbClr val="0A2F6E"/>
                </a:solidFill>
              </a:rPr>
              <a:t>This metric </a:t>
            </a:r>
            <a:r>
              <a:rPr lang="en-GB" sz="1200" dirty="0" smtClean="0">
                <a:solidFill>
                  <a:srgbClr val="0A2F6E"/>
                </a:solidFill>
              </a:rPr>
              <a:t>demonstrates </a:t>
            </a:r>
            <a:r>
              <a:rPr lang="en-GB" sz="1200" dirty="0" smtClean="0">
                <a:solidFill>
                  <a:srgbClr val="0A2F6E"/>
                </a:solidFill>
              </a:rPr>
              <a:t>the proportion of declaration reduces as pay banding increases.</a:t>
            </a:r>
          </a:p>
          <a:p>
            <a:endParaRPr lang="en-GB" sz="1200" dirty="0">
              <a:solidFill>
                <a:srgbClr val="0A2F6E"/>
              </a:solidFill>
            </a:endParaRPr>
          </a:p>
          <a:p>
            <a:r>
              <a:rPr lang="en-GB" sz="1200" dirty="0" smtClean="0">
                <a:solidFill>
                  <a:srgbClr val="0A2F6E"/>
                </a:solidFill>
              </a:rPr>
              <a:t>The data also demonstrates that declaration rates amongst our Medical and Dental workforce are low, particularly clusters 5 &amp; 6  </a:t>
            </a:r>
            <a:endParaRPr lang="en-GB" sz="1200" dirty="0">
              <a:solidFill>
                <a:srgbClr val="0A2F6E"/>
              </a:solidFill>
            </a:endParaRPr>
          </a:p>
        </p:txBody>
      </p:sp>
    </p:spTree>
    <p:extLst>
      <p:ext uri="{BB962C8B-B14F-4D97-AF65-F5344CB8AC3E}">
        <p14:creationId xmlns:p14="http://schemas.microsoft.com/office/powerpoint/2010/main" val="4078282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70857"/>
            <a:ext cx="11225348" cy="830997"/>
          </a:xfrm>
          <a:prstGeom prst="rect">
            <a:avLst/>
          </a:prstGeom>
          <a:noFill/>
        </p:spPr>
        <p:txBody>
          <a:bodyPr wrap="square" rtlCol="0">
            <a:spAutoFit/>
          </a:bodyPr>
          <a:lstStyle/>
          <a:p>
            <a:r>
              <a:rPr lang="en-GB" sz="1200" dirty="0" smtClean="0">
                <a:solidFill>
                  <a:srgbClr val="173379"/>
                </a:solidFill>
              </a:rPr>
              <a:t>WDES Metric 2</a:t>
            </a:r>
          </a:p>
          <a:p>
            <a:r>
              <a:rPr lang="en-GB" sz="2400" b="1" dirty="0" smtClean="0">
                <a:solidFill>
                  <a:srgbClr val="173379"/>
                </a:solidFill>
              </a:rPr>
              <a:t>Recruitment</a:t>
            </a:r>
          </a:p>
          <a:p>
            <a:endParaRPr lang="en-GB" sz="1200" b="1" dirty="0" smtClean="0">
              <a:solidFill>
                <a:srgbClr val="173379"/>
              </a:solidFill>
            </a:endParaRPr>
          </a:p>
        </p:txBody>
      </p:sp>
      <p:graphicFrame>
        <p:nvGraphicFramePr>
          <p:cNvPr id="8" name="Chart 7"/>
          <p:cNvGraphicFramePr>
            <a:graphicFrameLocks/>
          </p:cNvGraphicFramePr>
          <p:nvPr>
            <p:extLst>
              <p:ext uri="{D42A27DB-BD31-4B8C-83A1-F6EECF244321}">
                <p14:modId xmlns:p14="http://schemas.microsoft.com/office/powerpoint/2010/main" val="3745795545"/>
              </p:ext>
            </p:extLst>
          </p:nvPr>
        </p:nvGraphicFramePr>
        <p:xfrm>
          <a:off x="457200" y="284988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29694337"/>
              </p:ext>
            </p:extLst>
          </p:nvPr>
        </p:nvGraphicFramePr>
        <p:xfrm>
          <a:off x="457200" y="1623477"/>
          <a:ext cx="7112000" cy="828040"/>
        </p:xfrm>
        <a:graphic>
          <a:graphicData uri="http://schemas.openxmlformats.org/drawingml/2006/table">
            <a:tbl>
              <a:tblPr firstRow="1" bandRow="1">
                <a:tableStyleId>{08FB837D-C827-4EFA-A057-4D05807E0F7C}</a:tableStyleId>
              </a:tblPr>
              <a:tblGrid>
                <a:gridCol w="1016000">
                  <a:extLst>
                    <a:ext uri="{9D8B030D-6E8A-4147-A177-3AD203B41FA5}">
                      <a16:colId xmlns:a16="http://schemas.microsoft.com/office/drawing/2014/main" val="2015236482"/>
                    </a:ext>
                  </a:extLst>
                </a:gridCol>
                <a:gridCol w="1016000">
                  <a:extLst>
                    <a:ext uri="{9D8B030D-6E8A-4147-A177-3AD203B41FA5}">
                      <a16:colId xmlns:a16="http://schemas.microsoft.com/office/drawing/2014/main" val="335884964"/>
                    </a:ext>
                  </a:extLst>
                </a:gridCol>
                <a:gridCol w="1016000">
                  <a:extLst>
                    <a:ext uri="{9D8B030D-6E8A-4147-A177-3AD203B41FA5}">
                      <a16:colId xmlns:a16="http://schemas.microsoft.com/office/drawing/2014/main" val="3603540112"/>
                    </a:ext>
                  </a:extLst>
                </a:gridCol>
                <a:gridCol w="1016000">
                  <a:extLst>
                    <a:ext uri="{9D8B030D-6E8A-4147-A177-3AD203B41FA5}">
                      <a16:colId xmlns:a16="http://schemas.microsoft.com/office/drawing/2014/main" val="3121935825"/>
                    </a:ext>
                  </a:extLst>
                </a:gridCol>
                <a:gridCol w="1016000">
                  <a:extLst>
                    <a:ext uri="{9D8B030D-6E8A-4147-A177-3AD203B41FA5}">
                      <a16:colId xmlns:a16="http://schemas.microsoft.com/office/drawing/2014/main" val="239220390"/>
                    </a:ext>
                  </a:extLst>
                </a:gridCol>
                <a:gridCol w="1016000">
                  <a:extLst>
                    <a:ext uri="{9D8B030D-6E8A-4147-A177-3AD203B41FA5}">
                      <a16:colId xmlns:a16="http://schemas.microsoft.com/office/drawing/2014/main" val="3301803653"/>
                    </a:ext>
                  </a:extLst>
                </a:gridCol>
                <a:gridCol w="1016000">
                  <a:extLst>
                    <a:ext uri="{9D8B030D-6E8A-4147-A177-3AD203B41FA5}">
                      <a16:colId xmlns:a16="http://schemas.microsoft.com/office/drawing/2014/main" val="1068136390"/>
                    </a:ext>
                  </a:extLst>
                </a:gridCol>
              </a:tblGrid>
              <a:tr h="370840">
                <a:tc>
                  <a:txBody>
                    <a:bodyPr/>
                    <a:lstStyle/>
                    <a:p>
                      <a:endParaRPr lang="en-GB" dirty="0">
                        <a:solidFill>
                          <a:srgbClr val="173379"/>
                        </a:solidFill>
                      </a:endParaRPr>
                    </a:p>
                  </a:txBody>
                  <a:tcPr/>
                </a:tc>
                <a:tc>
                  <a:txBody>
                    <a:bodyPr/>
                    <a:lstStyle/>
                    <a:p>
                      <a:pPr algn="ctr"/>
                      <a:r>
                        <a:rPr lang="en-GB" sz="1200" dirty="0" smtClean="0">
                          <a:solidFill>
                            <a:srgbClr val="173379"/>
                          </a:solidFill>
                        </a:rPr>
                        <a:t>2019</a:t>
                      </a:r>
                      <a:endParaRPr lang="en-GB" sz="1200" dirty="0">
                        <a:solidFill>
                          <a:srgbClr val="173379"/>
                        </a:solidFill>
                      </a:endParaRPr>
                    </a:p>
                  </a:txBody>
                  <a:tcPr/>
                </a:tc>
                <a:tc>
                  <a:txBody>
                    <a:bodyPr/>
                    <a:lstStyle/>
                    <a:p>
                      <a:pPr algn="ctr"/>
                      <a:r>
                        <a:rPr lang="en-GB" sz="1200" dirty="0" smtClean="0">
                          <a:solidFill>
                            <a:srgbClr val="173379"/>
                          </a:solidFill>
                        </a:rPr>
                        <a:t>2020</a:t>
                      </a:r>
                      <a:endParaRPr lang="en-GB" sz="1200" dirty="0">
                        <a:solidFill>
                          <a:srgbClr val="173379"/>
                        </a:solidFill>
                      </a:endParaRPr>
                    </a:p>
                  </a:txBody>
                  <a:tcPr/>
                </a:tc>
                <a:tc>
                  <a:txBody>
                    <a:bodyPr/>
                    <a:lstStyle/>
                    <a:p>
                      <a:pPr algn="ctr"/>
                      <a:r>
                        <a:rPr lang="en-GB" sz="1200" dirty="0" smtClean="0">
                          <a:solidFill>
                            <a:srgbClr val="173379"/>
                          </a:solidFill>
                        </a:rPr>
                        <a:t>2021</a:t>
                      </a:r>
                      <a:endParaRPr lang="en-GB" sz="1200" dirty="0">
                        <a:solidFill>
                          <a:srgbClr val="173379"/>
                        </a:solidFill>
                      </a:endParaRPr>
                    </a:p>
                  </a:txBody>
                  <a:tcPr/>
                </a:tc>
                <a:tc>
                  <a:txBody>
                    <a:bodyPr/>
                    <a:lstStyle/>
                    <a:p>
                      <a:pPr algn="ctr"/>
                      <a:r>
                        <a:rPr lang="en-GB" sz="1200" dirty="0" smtClean="0">
                          <a:solidFill>
                            <a:srgbClr val="173379"/>
                          </a:solidFill>
                        </a:rPr>
                        <a:t>2022</a:t>
                      </a:r>
                      <a:endParaRPr lang="en-GB" sz="1200" dirty="0">
                        <a:solidFill>
                          <a:srgbClr val="173379"/>
                        </a:solidFill>
                      </a:endParaRPr>
                    </a:p>
                  </a:txBody>
                  <a:tcPr/>
                </a:tc>
                <a:tc>
                  <a:txBody>
                    <a:bodyPr/>
                    <a:lstStyle/>
                    <a:p>
                      <a:pPr algn="ctr"/>
                      <a:r>
                        <a:rPr lang="en-GB" sz="1200" dirty="0" smtClean="0">
                          <a:solidFill>
                            <a:srgbClr val="173379"/>
                          </a:solidFill>
                        </a:rPr>
                        <a:t>2023</a:t>
                      </a:r>
                      <a:endParaRPr lang="en-GB" sz="1200" dirty="0">
                        <a:solidFill>
                          <a:srgbClr val="173379"/>
                        </a:solidFill>
                      </a:endParaRPr>
                    </a:p>
                  </a:txBody>
                  <a:tcPr/>
                </a:tc>
                <a:tc>
                  <a:txBody>
                    <a:bodyPr/>
                    <a:lstStyle/>
                    <a:p>
                      <a:pPr algn="ctr"/>
                      <a:r>
                        <a:rPr lang="en-GB" sz="1200" dirty="0" smtClean="0">
                          <a:solidFill>
                            <a:srgbClr val="173379"/>
                          </a:solidFill>
                        </a:rPr>
                        <a:t>2024</a:t>
                      </a:r>
                      <a:endParaRPr lang="en-GB" sz="1200" dirty="0">
                        <a:solidFill>
                          <a:srgbClr val="173379"/>
                        </a:solidFill>
                      </a:endParaRPr>
                    </a:p>
                  </a:txBody>
                  <a:tcPr/>
                </a:tc>
                <a:extLst>
                  <a:ext uri="{0D108BD9-81ED-4DB2-BD59-A6C34878D82A}">
                    <a16:rowId xmlns:a16="http://schemas.microsoft.com/office/drawing/2014/main" val="2055962961"/>
                  </a:ext>
                </a:extLst>
              </a:tr>
              <a:tr h="370840">
                <a:tc>
                  <a:txBody>
                    <a:bodyPr/>
                    <a:lstStyle/>
                    <a:p>
                      <a:pPr algn="ctr"/>
                      <a:r>
                        <a:rPr lang="en-GB" sz="1200" dirty="0" smtClean="0">
                          <a:solidFill>
                            <a:srgbClr val="173379"/>
                          </a:solidFill>
                        </a:rPr>
                        <a:t>Relative likelihood</a:t>
                      </a:r>
                      <a:endParaRPr lang="en-GB" sz="1200" b="1" dirty="0">
                        <a:solidFill>
                          <a:srgbClr val="173379"/>
                        </a:solidFill>
                      </a:endParaRPr>
                    </a:p>
                  </a:txBody>
                  <a:tcPr anchor="ctr"/>
                </a:tc>
                <a:tc>
                  <a:txBody>
                    <a:bodyPr/>
                    <a:lstStyle/>
                    <a:p>
                      <a:pPr algn="ctr"/>
                      <a:r>
                        <a:rPr lang="en-GB" sz="1200" dirty="0" smtClean="0">
                          <a:solidFill>
                            <a:srgbClr val="173379"/>
                          </a:solidFill>
                        </a:rPr>
                        <a:t>2.18</a:t>
                      </a:r>
                      <a:endParaRPr lang="en-GB" sz="1200" b="1" dirty="0">
                        <a:solidFill>
                          <a:srgbClr val="173379"/>
                        </a:solidFill>
                      </a:endParaRPr>
                    </a:p>
                  </a:txBody>
                  <a:tcPr anchor="ctr"/>
                </a:tc>
                <a:tc>
                  <a:txBody>
                    <a:bodyPr/>
                    <a:lstStyle/>
                    <a:p>
                      <a:pPr algn="ctr"/>
                      <a:r>
                        <a:rPr lang="en-GB" sz="1200" dirty="0" smtClean="0">
                          <a:solidFill>
                            <a:srgbClr val="173379"/>
                          </a:solidFill>
                        </a:rPr>
                        <a:t>1.71</a:t>
                      </a:r>
                      <a:endParaRPr lang="en-GB" sz="1200" b="1" dirty="0">
                        <a:solidFill>
                          <a:srgbClr val="173379"/>
                        </a:solidFill>
                      </a:endParaRPr>
                    </a:p>
                  </a:txBody>
                  <a:tcPr anchor="ctr"/>
                </a:tc>
                <a:tc>
                  <a:txBody>
                    <a:bodyPr/>
                    <a:lstStyle/>
                    <a:p>
                      <a:pPr algn="ctr"/>
                      <a:r>
                        <a:rPr lang="en-GB" sz="1200" dirty="0" smtClean="0">
                          <a:solidFill>
                            <a:srgbClr val="173379"/>
                          </a:solidFill>
                        </a:rPr>
                        <a:t>2.41</a:t>
                      </a:r>
                      <a:endParaRPr lang="en-GB" sz="1200" b="1" dirty="0">
                        <a:solidFill>
                          <a:srgbClr val="173379"/>
                        </a:solidFill>
                      </a:endParaRPr>
                    </a:p>
                  </a:txBody>
                  <a:tcPr anchor="ctr"/>
                </a:tc>
                <a:tc>
                  <a:txBody>
                    <a:bodyPr/>
                    <a:lstStyle/>
                    <a:p>
                      <a:pPr algn="ctr"/>
                      <a:r>
                        <a:rPr lang="en-GB" sz="1200" dirty="0" smtClean="0">
                          <a:solidFill>
                            <a:srgbClr val="173379"/>
                          </a:solidFill>
                        </a:rPr>
                        <a:t>0.68</a:t>
                      </a:r>
                      <a:endParaRPr lang="en-GB" sz="1200" b="1" dirty="0">
                        <a:solidFill>
                          <a:srgbClr val="173379"/>
                        </a:solidFill>
                      </a:endParaRPr>
                    </a:p>
                  </a:txBody>
                  <a:tcPr anchor="ctr"/>
                </a:tc>
                <a:tc>
                  <a:txBody>
                    <a:bodyPr/>
                    <a:lstStyle/>
                    <a:p>
                      <a:pPr algn="ctr"/>
                      <a:r>
                        <a:rPr lang="en-GB" sz="1200" dirty="0" smtClean="0">
                          <a:solidFill>
                            <a:srgbClr val="173379"/>
                          </a:solidFill>
                        </a:rPr>
                        <a:t>2.05</a:t>
                      </a:r>
                      <a:endParaRPr lang="en-GB" sz="1200" b="1" dirty="0">
                        <a:solidFill>
                          <a:srgbClr val="173379"/>
                        </a:solidFill>
                      </a:endParaRPr>
                    </a:p>
                  </a:txBody>
                  <a:tcPr anchor="ctr"/>
                </a:tc>
                <a:tc>
                  <a:txBody>
                    <a:bodyPr/>
                    <a:lstStyle/>
                    <a:p>
                      <a:pPr algn="ctr"/>
                      <a:r>
                        <a:rPr lang="en-GB" sz="1200" dirty="0" smtClean="0">
                          <a:solidFill>
                            <a:srgbClr val="173379"/>
                          </a:solidFill>
                        </a:rPr>
                        <a:t>1.11</a:t>
                      </a:r>
                      <a:endParaRPr lang="en-GB" sz="1200" b="1" dirty="0">
                        <a:solidFill>
                          <a:srgbClr val="173379"/>
                        </a:solidFill>
                      </a:endParaRPr>
                    </a:p>
                  </a:txBody>
                  <a:tcPr anchor="ctr"/>
                </a:tc>
                <a:extLst>
                  <a:ext uri="{0D108BD9-81ED-4DB2-BD59-A6C34878D82A}">
                    <a16:rowId xmlns:a16="http://schemas.microsoft.com/office/drawing/2014/main" val="103722502"/>
                  </a:ext>
                </a:extLst>
              </a:tr>
            </a:tbl>
          </a:graphicData>
        </a:graphic>
      </p:graphicFrame>
      <p:sp>
        <p:nvSpPr>
          <p:cNvPr id="5" name="TextBox 4"/>
          <p:cNvSpPr txBox="1"/>
          <p:nvPr/>
        </p:nvSpPr>
        <p:spPr>
          <a:xfrm>
            <a:off x="6792686" y="3317966"/>
            <a:ext cx="3648892" cy="1384995"/>
          </a:xfrm>
          <a:prstGeom prst="rect">
            <a:avLst/>
          </a:prstGeom>
          <a:noFill/>
        </p:spPr>
        <p:txBody>
          <a:bodyPr wrap="square" rtlCol="0">
            <a:spAutoFit/>
          </a:bodyPr>
          <a:lstStyle/>
          <a:p>
            <a:r>
              <a:rPr lang="en-GB" sz="1200" dirty="0" smtClean="0">
                <a:solidFill>
                  <a:srgbClr val="0A2F6E"/>
                </a:solidFill>
              </a:rPr>
              <a:t>This metric shows </a:t>
            </a:r>
            <a:r>
              <a:rPr lang="en-GB" sz="1200" dirty="0" smtClean="0">
                <a:solidFill>
                  <a:srgbClr val="0A2F6E"/>
                </a:solidFill>
              </a:rPr>
              <a:t>non-disabled </a:t>
            </a:r>
            <a:r>
              <a:rPr lang="en-GB" sz="1200" dirty="0" smtClean="0">
                <a:solidFill>
                  <a:srgbClr val="0A2F6E"/>
                </a:solidFill>
              </a:rPr>
              <a:t>candidates are 0.11 times more likely to be appointed from shortlisting to Disabled candidates</a:t>
            </a:r>
          </a:p>
          <a:p>
            <a:endParaRPr lang="en-GB" sz="1200" dirty="0">
              <a:solidFill>
                <a:srgbClr val="0A2F6E"/>
              </a:solidFill>
            </a:endParaRPr>
          </a:p>
          <a:p>
            <a:r>
              <a:rPr lang="en-GB" sz="1200" dirty="0" smtClean="0">
                <a:solidFill>
                  <a:srgbClr val="0A2F6E"/>
                </a:solidFill>
              </a:rPr>
              <a:t>This demonstrates a significant progress from 2023 where candidates were more than 2 times likely to be appointed.</a:t>
            </a:r>
            <a:endParaRPr lang="en-GB" sz="1200" dirty="0">
              <a:solidFill>
                <a:srgbClr val="0A2F6E"/>
              </a:solidFill>
            </a:endParaRPr>
          </a:p>
        </p:txBody>
      </p:sp>
    </p:spTree>
    <p:extLst>
      <p:ext uri="{BB962C8B-B14F-4D97-AF65-F5344CB8AC3E}">
        <p14:creationId xmlns:p14="http://schemas.microsoft.com/office/powerpoint/2010/main" val="279313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792480"/>
            <a:ext cx="11225348" cy="830997"/>
          </a:xfrm>
          <a:prstGeom prst="rect">
            <a:avLst/>
          </a:prstGeom>
          <a:noFill/>
        </p:spPr>
        <p:txBody>
          <a:bodyPr wrap="square" rtlCol="0">
            <a:spAutoFit/>
          </a:bodyPr>
          <a:lstStyle/>
          <a:p>
            <a:r>
              <a:rPr lang="en-GB" sz="1200" dirty="0" smtClean="0">
                <a:solidFill>
                  <a:srgbClr val="173379"/>
                </a:solidFill>
              </a:rPr>
              <a:t>WDES Metric 3</a:t>
            </a:r>
          </a:p>
          <a:p>
            <a:r>
              <a:rPr lang="en-GB" sz="2400" b="1" dirty="0" smtClean="0">
                <a:solidFill>
                  <a:srgbClr val="173379"/>
                </a:solidFill>
              </a:rPr>
              <a:t>Capability</a:t>
            </a:r>
          </a:p>
          <a:p>
            <a:endParaRPr lang="en-GB" sz="1200" b="1" dirty="0" smtClean="0">
              <a:solidFill>
                <a:srgbClr val="17337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151081932"/>
              </p:ext>
            </p:extLst>
          </p:nvPr>
        </p:nvGraphicFramePr>
        <p:xfrm>
          <a:off x="253274" y="1687966"/>
          <a:ext cx="6756400" cy="1308735"/>
        </p:xfrm>
        <a:graphic>
          <a:graphicData uri="http://schemas.openxmlformats.org/drawingml/2006/table">
            <a:tbl>
              <a:tblPr>
                <a:tableStyleId>{08FB837D-C827-4EFA-A057-4D05807E0F7C}</a:tableStyleId>
              </a:tblPr>
              <a:tblGrid>
                <a:gridCol w="3098800">
                  <a:extLst>
                    <a:ext uri="{9D8B030D-6E8A-4147-A177-3AD203B41FA5}">
                      <a16:colId xmlns:a16="http://schemas.microsoft.com/office/drawing/2014/main" val="1014264213"/>
                    </a:ext>
                  </a:extLst>
                </a:gridCol>
                <a:gridCol w="609600">
                  <a:extLst>
                    <a:ext uri="{9D8B030D-6E8A-4147-A177-3AD203B41FA5}">
                      <a16:colId xmlns:a16="http://schemas.microsoft.com/office/drawing/2014/main" val="2461153634"/>
                    </a:ext>
                  </a:extLst>
                </a:gridCol>
                <a:gridCol w="609600">
                  <a:extLst>
                    <a:ext uri="{9D8B030D-6E8A-4147-A177-3AD203B41FA5}">
                      <a16:colId xmlns:a16="http://schemas.microsoft.com/office/drawing/2014/main" val="4075659242"/>
                    </a:ext>
                  </a:extLst>
                </a:gridCol>
                <a:gridCol w="609600">
                  <a:extLst>
                    <a:ext uri="{9D8B030D-6E8A-4147-A177-3AD203B41FA5}">
                      <a16:colId xmlns:a16="http://schemas.microsoft.com/office/drawing/2014/main" val="2116539899"/>
                    </a:ext>
                  </a:extLst>
                </a:gridCol>
                <a:gridCol w="609600">
                  <a:extLst>
                    <a:ext uri="{9D8B030D-6E8A-4147-A177-3AD203B41FA5}">
                      <a16:colId xmlns:a16="http://schemas.microsoft.com/office/drawing/2014/main" val="1464742052"/>
                    </a:ext>
                  </a:extLst>
                </a:gridCol>
                <a:gridCol w="609600">
                  <a:extLst>
                    <a:ext uri="{9D8B030D-6E8A-4147-A177-3AD203B41FA5}">
                      <a16:colId xmlns:a16="http://schemas.microsoft.com/office/drawing/2014/main" val="3247292374"/>
                    </a:ext>
                  </a:extLst>
                </a:gridCol>
                <a:gridCol w="609600">
                  <a:extLst>
                    <a:ext uri="{9D8B030D-6E8A-4147-A177-3AD203B41FA5}">
                      <a16:colId xmlns:a16="http://schemas.microsoft.com/office/drawing/2014/main" val="2357031018"/>
                    </a:ext>
                  </a:extLst>
                </a:gridCol>
              </a:tblGrid>
              <a:tr h="190500">
                <a:tc rowSpan="2">
                  <a:txBody>
                    <a:bodyPr/>
                    <a:lstStyle/>
                    <a:p>
                      <a:pPr algn="ctr" fontAlgn="b"/>
                      <a:endParaRPr lang="en-GB" sz="1200" b="0" i="0" u="none" strike="noStrike" dirty="0">
                        <a:solidFill>
                          <a:srgbClr val="173379"/>
                        </a:solidFill>
                        <a:effectLst/>
                        <a:latin typeface="+mn-lt"/>
                      </a:endParaRPr>
                    </a:p>
                  </a:txBody>
                  <a:tcPr marL="9525" marR="9525" marT="9525" marB="0" anchor="b"/>
                </a:tc>
                <a:tc gridSpan="6">
                  <a:txBody>
                    <a:bodyPr/>
                    <a:lstStyle/>
                    <a:p>
                      <a:pPr algn="ctr" fontAlgn="b"/>
                      <a:r>
                        <a:rPr lang="en-GB" sz="1200" u="none" strike="noStrike">
                          <a:solidFill>
                            <a:srgbClr val="173379"/>
                          </a:solidFill>
                          <a:effectLst/>
                          <a:latin typeface="+mn-lt"/>
                        </a:rPr>
                        <a:t>Year to March</a:t>
                      </a:r>
                      <a:endParaRPr lang="en-GB" sz="1200" b="0" i="0" u="none" strike="noStrike">
                        <a:solidFill>
                          <a:srgbClr val="173379"/>
                        </a:solidFill>
                        <a:effectLst/>
                        <a:latin typeface="+mn-lt"/>
                      </a:endParaRPr>
                    </a:p>
                  </a:txBody>
                  <a:tcPr marL="9525" marR="9525" marT="9525"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32193078"/>
                  </a:ext>
                </a:extLst>
              </a:tr>
              <a:tr h="190500">
                <a:tc vMerge="1">
                  <a:txBody>
                    <a:bodyPr/>
                    <a:lstStyle/>
                    <a:p>
                      <a:pPr algn="ctr" fontAlgn="b"/>
                      <a:endParaRPr lang="en-GB" sz="1200" b="0" i="0" u="none" strike="noStrike" dirty="0">
                        <a:solidFill>
                          <a:srgbClr val="173379"/>
                        </a:solidFill>
                        <a:effectLst/>
                        <a:latin typeface="+mn-lt"/>
                      </a:endParaRPr>
                    </a:p>
                  </a:txBody>
                  <a:tcPr marL="9525" marR="9525" marT="9525" marB="0" anchor="b"/>
                </a:tc>
                <a:tc>
                  <a:txBody>
                    <a:bodyPr/>
                    <a:lstStyle/>
                    <a:p>
                      <a:pPr algn="ctr" fontAlgn="b"/>
                      <a:r>
                        <a:rPr lang="en-GB" sz="1200" u="none" strike="noStrike" dirty="0">
                          <a:solidFill>
                            <a:srgbClr val="173379"/>
                          </a:solidFill>
                          <a:effectLst/>
                          <a:latin typeface="+mn-lt"/>
                        </a:rPr>
                        <a:t>2019</a:t>
                      </a:r>
                      <a:endParaRPr lang="en-GB" sz="1200" b="0" i="0" u="none" strike="noStrike" dirty="0">
                        <a:solidFill>
                          <a:srgbClr val="173379"/>
                        </a:solidFill>
                        <a:effectLst/>
                        <a:latin typeface="+mn-lt"/>
                      </a:endParaRPr>
                    </a:p>
                  </a:txBody>
                  <a:tcPr marL="9525" marR="9525" marT="9525" marB="0" anchor="b"/>
                </a:tc>
                <a:tc>
                  <a:txBody>
                    <a:bodyPr/>
                    <a:lstStyle/>
                    <a:p>
                      <a:pPr algn="ctr" fontAlgn="b"/>
                      <a:r>
                        <a:rPr lang="en-GB" sz="1200" u="none" strike="noStrike">
                          <a:solidFill>
                            <a:srgbClr val="173379"/>
                          </a:solidFill>
                          <a:effectLst/>
                          <a:latin typeface="+mn-lt"/>
                        </a:rPr>
                        <a:t>2020</a:t>
                      </a:r>
                      <a:endParaRPr lang="en-GB" sz="1200" b="0" i="0" u="none" strike="noStrike">
                        <a:solidFill>
                          <a:srgbClr val="173379"/>
                        </a:solidFill>
                        <a:effectLst/>
                        <a:latin typeface="+mn-lt"/>
                      </a:endParaRPr>
                    </a:p>
                  </a:txBody>
                  <a:tcPr marL="9525" marR="9525" marT="9525" marB="0" anchor="b"/>
                </a:tc>
                <a:tc>
                  <a:txBody>
                    <a:bodyPr/>
                    <a:lstStyle/>
                    <a:p>
                      <a:pPr algn="ctr" fontAlgn="b"/>
                      <a:r>
                        <a:rPr lang="en-GB" sz="1200" u="none" strike="noStrike">
                          <a:solidFill>
                            <a:srgbClr val="173379"/>
                          </a:solidFill>
                          <a:effectLst/>
                          <a:latin typeface="+mn-lt"/>
                        </a:rPr>
                        <a:t>2021</a:t>
                      </a:r>
                      <a:endParaRPr lang="en-GB" sz="1200" b="0" i="0" u="none" strike="noStrike">
                        <a:solidFill>
                          <a:srgbClr val="173379"/>
                        </a:solidFill>
                        <a:effectLst/>
                        <a:latin typeface="+mn-lt"/>
                      </a:endParaRPr>
                    </a:p>
                  </a:txBody>
                  <a:tcPr marL="9525" marR="9525" marT="9525" marB="0" anchor="b"/>
                </a:tc>
                <a:tc>
                  <a:txBody>
                    <a:bodyPr/>
                    <a:lstStyle/>
                    <a:p>
                      <a:pPr algn="ctr" fontAlgn="b"/>
                      <a:r>
                        <a:rPr lang="en-GB" sz="1200" u="none" strike="noStrike">
                          <a:solidFill>
                            <a:srgbClr val="173379"/>
                          </a:solidFill>
                          <a:effectLst/>
                          <a:latin typeface="+mn-lt"/>
                        </a:rPr>
                        <a:t>2022</a:t>
                      </a:r>
                      <a:endParaRPr lang="en-GB" sz="1200" b="0" i="0" u="none" strike="noStrike">
                        <a:solidFill>
                          <a:srgbClr val="173379"/>
                        </a:solidFill>
                        <a:effectLst/>
                        <a:latin typeface="+mn-lt"/>
                      </a:endParaRPr>
                    </a:p>
                  </a:txBody>
                  <a:tcPr marL="9525" marR="9525" marT="9525" marB="0" anchor="b"/>
                </a:tc>
                <a:tc>
                  <a:txBody>
                    <a:bodyPr/>
                    <a:lstStyle/>
                    <a:p>
                      <a:pPr algn="ctr" fontAlgn="b"/>
                      <a:r>
                        <a:rPr lang="en-GB" sz="1200" u="none" strike="noStrike">
                          <a:solidFill>
                            <a:srgbClr val="173379"/>
                          </a:solidFill>
                          <a:effectLst/>
                          <a:latin typeface="+mn-lt"/>
                        </a:rPr>
                        <a:t>2023</a:t>
                      </a:r>
                      <a:endParaRPr lang="en-GB" sz="1200" b="0" i="0" u="none" strike="noStrike">
                        <a:solidFill>
                          <a:srgbClr val="173379"/>
                        </a:solidFill>
                        <a:effectLst/>
                        <a:latin typeface="+mn-lt"/>
                      </a:endParaRPr>
                    </a:p>
                  </a:txBody>
                  <a:tcPr marL="9525" marR="9525" marT="9525" marB="0" anchor="b"/>
                </a:tc>
                <a:tc>
                  <a:txBody>
                    <a:bodyPr/>
                    <a:lstStyle/>
                    <a:p>
                      <a:pPr algn="ctr" fontAlgn="b"/>
                      <a:r>
                        <a:rPr lang="en-GB" sz="1200" u="none" strike="noStrike">
                          <a:solidFill>
                            <a:srgbClr val="173379"/>
                          </a:solidFill>
                          <a:effectLst/>
                          <a:latin typeface="+mn-lt"/>
                        </a:rPr>
                        <a:t>2024</a:t>
                      </a:r>
                      <a:endParaRPr lang="en-GB" sz="1200" b="0" i="0" u="none" strike="noStrike">
                        <a:solidFill>
                          <a:srgbClr val="173379"/>
                        </a:solidFill>
                        <a:effectLst/>
                        <a:latin typeface="+mn-lt"/>
                      </a:endParaRPr>
                    </a:p>
                  </a:txBody>
                  <a:tcPr marL="9525" marR="9525" marT="9525" marB="0" anchor="b"/>
                </a:tc>
                <a:extLst>
                  <a:ext uri="{0D108BD9-81ED-4DB2-BD59-A6C34878D82A}">
                    <a16:rowId xmlns:a16="http://schemas.microsoft.com/office/drawing/2014/main" val="3339399592"/>
                  </a:ext>
                </a:extLst>
              </a:tr>
              <a:tr h="923925">
                <a:tc>
                  <a:txBody>
                    <a:bodyPr/>
                    <a:lstStyle/>
                    <a:p>
                      <a:pPr algn="ctr" fontAlgn="ctr"/>
                      <a:r>
                        <a:rPr lang="en-US" sz="1200" u="none" strike="noStrike" dirty="0">
                          <a:solidFill>
                            <a:srgbClr val="173379"/>
                          </a:solidFill>
                          <a:effectLst/>
                          <a:latin typeface="+mn-lt"/>
                        </a:rPr>
                        <a:t>Relative likelihood of disabled staff compared to non-disabled staff entering the formal capability process as measured by entry into the formal capability procedure</a:t>
                      </a:r>
                      <a:endParaRPr lang="en-US" sz="1200" b="0" i="0" u="none" strike="noStrike" dirty="0">
                        <a:solidFill>
                          <a:srgbClr val="173379"/>
                        </a:solidFill>
                        <a:effectLst/>
                        <a:latin typeface="+mn-lt"/>
                      </a:endParaRPr>
                    </a:p>
                  </a:txBody>
                  <a:tcPr marL="9525" marR="9525" marT="9525" marB="0" anchor="ctr"/>
                </a:tc>
                <a:tc>
                  <a:txBody>
                    <a:bodyPr/>
                    <a:lstStyle/>
                    <a:p>
                      <a:pPr algn="ctr" fontAlgn="ctr"/>
                      <a:r>
                        <a:rPr lang="en-GB" sz="1200" u="none" strike="noStrike">
                          <a:solidFill>
                            <a:srgbClr val="173379"/>
                          </a:solidFill>
                          <a:effectLst/>
                          <a:latin typeface="+mn-lt"/>
                        </a:rPr>
                        <a:t>0.00</a:t>
                      </a:r>
                      <a:endParaRPr lang="en-GB" sz="1200" b="0" i="0" u="none" strike="noStrike">
                        <a:solidFill>
                          <a:srgbClr val="173379"/>
                        </a:solidFill>
                        <a:effectLst/>
                        <a:latin typeface="+mn-lt"/>
                      </a:endParaRPr>
                    </a:p>
                  </a:txBody>
                  <a:tcPr marL="9525" marR="9525" marT="9525" marB="0" anchor="ctr"/>
                </a:tc>
                <a:tc>
                  <a:txBody>
                    <a:bodyPr/>
                    <a:lstStyle/>
                    <a:p>
                      <a:pPr algn="ctr" fontAlgn="ctr"/>
                      <a:r>
                        <a:rPr lang="en-GB" sz="1200" u="none" strike="noStrike">
                          <a:solidFill>
                            <a:srgbClr val="173379"/>
                          </a:solidFill>
                          <a:effectLst/>
                          <a:latin typeface="+mn-lt"/>
                        </a:rPr>
                        <a:t>5.78</a:t>
                      </a:r>
                      <a:endParaRPr lang="en-GB" sz="1200" b="0" i="0" u="none" strike="noStrike">
                        <a:solidFill>
                          <a:srgbClr val="173379"/>
                        </a:solidFill>
                        <a:effectLst/>
                        <a:latin typeface="+mn-lt"/>
                      </a:endParaRPr>
                    </a:p>
                  </a:txBody>
                  <a:tcPr marL="9525" marR="9525" marT="9525" marB="0" anchor="ctr"/>
                </a:tc>
                <a:tc>
                  <a:txBody>
                    <a:bodyPr/>
                    <a:lstStyle/>
                    <a:p>
                      <a:pPr algn="ctr" fontAlgn="ctr"/>
                      <a:r>
                        <a:rPr lang="en-GB" sz="1200" u="none" strike="noStrike">
                          <a:solidFill>
                            <a:srgbClr val="173379"/>
                          </a:solidFill>
                          <a:effectLst/>
                          <a:latin typeface="+mn-lt"/>
                        </a:rPr>
                        <a:t>0.00</a:t>
                      </a:r>
                      <a:endParaRPr lang="en-GB" sz="1200" b="0" i="0" u="none" strike="noStrike">
                        <a:solidFill>
                          <a:srgbClr val="173379"/>
                        </a:solidFill>
                        <a:effectLst/>
                        <a:latin typeface="+mn-lt"/>
                      </a:endParaRPr>
                    </a:p>
                  </a:txBody>
                  <a:tcPr marL="9525" marR="9525" marT="9525" marB="0" anchor="ctr"/>
                </a:tc>
                <a:tc>
                  <a:txBody>
                    <a:bodyPr/>
                    <a:lstStyle/>
                    <a:p>
                      <a:pPr algn="ctr" fontAlgn="ctr"/>
                      <a:r>
                        <a:rPr lang="en-GB" sz="1200" u="none" strike="noStrike">
                          <a:solidFill>
                            <a:srgbClr val="173379"/>
                          </a:solidFill>
                          <a:effectLst/>
                          <a:latin typeface="+mn-lt"/>
                        </a:rPr>
                        <a:t>0.00</a:t>
                      </a:r>
                      <a:endParaRPr lang="en-GB" sz="1200" b="0" i="0" u="none" strike="noStrike">
                        <a:solidFill>
                          <a:srgbClr val="173379"/>
                        </a:solidFill>
                        <a:effectLst/>
                        <a:latin typeface="+mn-lt"/>
                      </a:endParaRPr>
                    </a:p>
                  </a:txBody>
                  <a:tcPr marL="9525" marR="9525" marT="9525" marB="0" anchor="ctr"/>
                </a:tc>
                <a:tc>
                  <a:txBody>
                    <a:bodyPr/>
                    <a:lstStyle/>
                    <a:p>
                      <a:pPr algn="ctr" fontAlgn="ctr"/>
                      <a:r>
                        <a:rPr lang="en-GB" sz="1200" u="none" strike="noStrike">
                          <a:solidFill>
                            <a:srgbClr val="173379"/>
                          </a:solidFill>
                          <a:effectLst/>
                          <a:latin typeface="+mn-lt"/>
                        </a:rPr>
                        <a:t>0.00</a:t>
                      </a:r>
                      <a:endParaRPr lang="en-GB" sz="1200" b="0" i="0" u="none" strike="noStrike">
                        <a:solidFill>
                          <a:srgbClr val="173379"/>
                        </a:solidFill>
                        <a:effectLst/>
                        <a:latin typeface="+mn-lt"/>
                      </a:endParaRPr>
                    </a:p>
                  </a:txBody>
                  <a:tcPr marL="9525" marR="9525" marT="9525" marB="0" anchor="ctr"/>
                </a:tc>
                <a:tc>
                  <a:txBody>
                    <a:bodyPr/>
                    <a:lstStyle/>
                    <a:p>
                      <a:pPr algn="ctr" fontAlgn="ctr"/>
                      <a:r>
                        <a:rPr lang="en-GB" sz="1200" u="none" strike="noStrike" dirty="0">
                          <a:solidFill>
                            <a:srgbClr val="173379"/>
                          </a:solidFill>
                          <a:effectLst/>
                          <a:latin typeface="+mn-lt"/>
                        </a:rPr>
                        <a:t>4.49</a:t>
                      </a:r>
                      <a:endParaRPr lang="en-GB" sz="1200" b="0" i="0" u="none" strike="noStrike" dirty="0">
                        <a:solidFill>
                          <a:srgbClr val="173379"/>
                        </a:solidFill>
                        <a:effectLst/>
                        <a:latin typeface="+mn-lt"/>
                      </a:endParaRPr>
                    </a:p>
                  </a:txBody>
                  <a:tcPr marL="9525" marR="9525" marT="9525" marB="0" anchor="ctr"/>
                </a:tc>
                <a:extLst>
                  <a:ext uri="{0D108BD9-81ED-4DB2-BD59-A6C34878D82A}">
                    <a16:rowId xmlns:a16="http://schemas.microsoft.com/office/drawing/2014/main" val="2780058413"/>
                  </a:ext>
                </a:extLst>
              </a:tr>
            </a:tbl>
          </a:graphicData>
        </a:graphic>
      </p:graphicFrame>
      <p:graphicFrame>
        <p:nvGraphicFramePr>
          <p:cNvPr id="4" name="Chart 3"/>
          <p:cNvGraphicFramePr>
            <a:graphicFrameLocks/>
          </p:cNvGraphicFramePr>
          <p:nvPr>
            <p:extLst>
              <p:ext uri="{D42A27DB-BD31-4B8C-83A1-F6EECF244321}">
                <p14:modId xmlns:p14="http://schemas.microsoft.com/office/powerpoint/2010/main" val="867540677"/>
              </p:ext>
            </p:extLst>
          </p:nvPr>
        </p:nvGraphicFramePr>
        <p:xfrm>
          <a:off x="1467394" y="3294017"/>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009674" y="3526971"/>
            <a:ext cx="4127863" cy="1754326"/>
          </a:xfrm>
          <a:prstGeom prst="rect">
            <a:avLst/>
          </a:prstGeom>
          <a:noFill/>
        </p:spPr>
        <p:txBody>
          <a:bodyPr wrap="square" rtlCol="0">
            <a:spAutoFit/>
          </a:bodyPr>
          <a:lstStyle/>
          <a:p>
            <a:r>
              <a:rPr lang="en-GB" sz="1200" dirty="0" smtClean="0">
                <a:solidFill>
                  <a:srgbClr val="0A2F6E"/>
                </a:solidFill>
              </a:rPr>
              <a:t>Data shows that disabled staff are 4.49 times more likely to enter into a formal capability process. It is important to stress that QVH has incredibly low numbers which provides a distorted picture.</a:t>
            </a:r>
          </a:p>
          <a:p>
            <a:endParaRPr lang="en-GB" sz="1200" dirty="0">
              <a:solidFill>
                <a:srgbClr val="0A2F6E"/>
              </a:solidFill>
            </a:endParaRPr>
          </a:p>
          <a:p>
            <a:r>
              <a:rPr lang="en-US" sz="1200" dirty="0" smtClean="0">
                <a:solidFill>
                  <a:srgbClr val="0A2F6E"/>
                </a:solidFill>
              </a:rPr>
              <a:t>In the last </a:t>
            </a:r>
            <a:r>
              <a:rPr lang="en-US" sz="1200" dirty="0">
                <a:solidFill>
                  <a:srgbClr val="0A2F6E"/>
                </a:solidFill>
              </a:rPr>
              <a:t>2 years we have had an average of 0.5 disabled, 1.5 Non-disabled and 0.5 </a:t>
            </a:r>
            <a:r>
              <a:rPr lang="en-US" sz="1200" dirty="0" smtClean="0">
                <a:solidFill>
                  <a:srgbClr val="0A2F6E"/>
                </a:solidFill>
              </a:rPr>
              <a:t>unknown (2.5 cases in total) </a:t>
            </a:r>
            <a:r>
              <a:rPr lang="en-US" sz="1200" dirty="0">
                <a:solidFill>
                  <a:srgbClr val="0A2F6E"/>
                </a:solidFill>
              </a:rPr>
              <a:t>enter into a formal capability process. The difference in disparity is 0.006 vs 0.001 however this is auto calculated to 4.49. </a:t>
            </a:r>
            <a:endParaRPr lang="en-GB" sz="1200" dirty="0">
              <a:solidFill>
                <a:srgbClr val="0A2F6E"/>
              </a:solidFill>
            </a:endParaRPr>
          </a:p>
        </p:txBody>
      </p:sp>
    </p:spTree>
    <p:extLst>
      <p:ext uri="{BB962C8B-B14F-4D97-AF65-F5344CB8AC3E}">
        <p14:creationId xmlns:p14="http://schemas.microsoft.com/office/powerpoint/2010/main" val="1515707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792480"/>
            <a:ext cx="11225348" cy="1292662"/>
          </a:xfrm>
          <a:prstGeom prst="rect">
            <a:avLst/>
          </a:prstGeom>
          <a:noFill/>
        </p:spPr>
        <p:txBody>
          <a:bodyPr wrap="square" rtlCol="0">
            <a:spAutoFit/>
          </a:bodyPr>
          <a:lstStyle/>
          <a:p>
            <a:r>
              <a:rPr lang="en-GB" sz="1200" dirty="0" smtClean="0">
                <a:solidFill>
                  <a:srgbClr val="173379"/>
                </a:solidFill>
              </a:rPr>
              <a:t>WDES Metric 4a</a:t>
            </a:r>
          </a:p>
          <a:p>
            <a:r>
              <a:rPr lang="en-GB" sz="2400" b="1" dirty="0" smtClean="0">
                <a:solidFill>
                  <a:srgbClr val="173379"/>
                </a:solidFill>
              </a:rPr>
              <a:t>Harassment, bullying or abuse</a:t>
            </a:r>
          </a:p>
          <a:p>
            <a:endParaRPr lang="en-GB" b="1" dirty="0">
              <a:solidFill>
                <a:srgbClr val="173379"/>
              </a:solidFill>
            </a:endParaRPr>
          </a:p>
          <a:p>
            <a:r>
              <a:rPr lang="en-US" sz="1200" dirty="0">
                <a:solidFill>
                  <a:srgbClr val="173379"/>
                </a:solidFill>
              </a:rPr>
              <a:t>Percentage of disabled staff compared to non-disabled staff experiencing harassment, bullying or abuse from Patient/Service users, their </a:t>
            </a:r>
            <a:r>
              <a:rPr lang="en-US" sz="1200" dirty="0" smtClean="0">
                <a:solidFill>
                  <a:srgbClr val="173379"/>
                </a:solidFill>
              </a:rPr>
              <a:t>relatives </a:t>
            </a:r>
            <a:r>
              <a:rPr lang="en-US" sz="1200" dirty="0">
                <a:solidFill>
                  <a:srgbClr val="173379"/>
                </a:solidFill>
              </a:rPr>
              <a:t>or other members of the public</a:t>
            </a:r>
            <a:endParaRPr lang="en-GB" sz="1200" dirty="0" smtClean="0">
              <a:solidFill>
                <a:srgbClr val="173379"/>
              </a:solidFill>
            </a:endParaRPr>
          </a:p>
          <a:p>
            <a:endParaRPr lang="en-GB" sz="1200" b="1" dirty="0" smtClean="0">
              <a:solidFill>
                <a:srgbClr val="173379"/>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9398602"/>
              </p:ext>
            </p:extLst>
          </p:nvPr>
        </p:nvGraphicFramePr>
        <p:xfrm>
          <a:off x="423999" y="2454473"/>
          <a:ext cx="4533900" cy="1143000"/>
        </p:xfrm>
        <a:graphic>
          <a:graphicData uri="http://schemas.openxmlformats.org/drawingml/2006/table">
            <a:tbl>
              <a:tblPr/>
              <a:tblGrid>
                <a:gridCol w="876300">
                  <a:extLst>
                    <a:ext uri="{9D8B030D-6E8A-4147-A177-3AD203B41FA5}">
                      <a16:colId xmlns:a16="http://schemas.microsoft.com/office/drawing/2014/main" val="3309288369"/>
                    </a:ext>
                  </a:extLst>
                </a:gridCol>
                <a:gridCol w="609600">
                  <a:extLst>
                    <a:ext uri="{9D8B030D-6E8A-4147-A177-3AD203B41FA5}">
                      <a16:colId xmlns:a16="http://schemas.microsoft.com/office/drawing/2014/main" val="1282032761"/>
                    </a:ext>
                  </a:extLst>
                </a:gridCol>
                <a:gridCol w="609600">
                  <a:extLst>
                    <a:ext uri="{9D8B030D-6E8A-4147-A177-3AD203B41FA5}">
                      <a16:colId xmlns:a16="http://schemas.microsoft.com/office/drawing/2014/main" val="60064267"/>
                    </a:ext>
                  </a:extLst>
                </a:gridCol>
                <a:gridCol w="609600">
                  <a:extLst>
                    <a:ext uri="{9D8B030D-6E8A-4147-A177-3AD203B41FA5}">
                      <a16:colId xmlns:a16="http://schemas.microsoft.com/office/drawing/2014/main" val="3462537661"/>
                    </a:ext>
                  </a:extLst>
                </a:gridCol>
                <a:gridCol w="609600">
                  <a:extLst>
                    <a:ext uri="{9D8B030D-6E8A-4147-A177-3AD203B41FA5}">
                      <a16:colId xmlns:a16="http://schemas.microsoft.com/office/drawing/2014/main" val="3738989271"/>
                    </a:ext>
                  </a:extLst>
                </a:gridCol>
                <a:gridCol w="609600">
                  <a:extLst>
                    <a:ext uri="{9D8B030D-6E8A-4147-A177-3AD203B41FA5}">
                      <a16:colId xmlns:a16="http://schemas.microsoft.com/office/drawing/2014/main" val="1296435152"/>
                    </a:ext>
                  </a:extLst>
                </a:gridCol>
                <a:gridCol w="609600">
                  <a:extLst>
                    <a:ext uri="{9D8B030D-6E8A-4147-A177-3AD203B41FA5}">
                      <a16:colId xmlns:a16="http://schemas.microsoft.com/office/drawing/2014/main" val="3017118330"/>
                    </a:ext>
                  </a:extLst>
                </a:gridCol>
              </a:tblGrid>
              <a:tr h="190500">
                <a:tc rowSpan="2">
                  <a:txBody>
                    <a:bodyPr/>
                    <a:lstStyle/>
                    <a:p>
                      <a:pPr algn="ctr" fontAlgn="b"/>
                      <a:r>
                        <a:rPr lang="en-GB" sz="1100" b="1" i="0" u="none" strike="noStrike" dirty="0">
                          <a:solidFill>
                            <a:srgbClr val="FFFFFF"/>
                          </a:solidFill>
                          <a:effectLst/>
                          <a:latin typeface="Calibri" panose="020F0502020204030204" pitchFamily="34" charset="0"/>
                        </a:rPr>
                        <a:t> </a:t>
                      </a:r>
                    </a:p>
                    <a:p>
                      <a:pPr algn="ctr" fontAlgn="b"/>
                      <a:r>
                        <a:rPr lang="en-GB" sz="1100" b="1" i="0" u="none" strike="noStrike" dirty="0">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gridSpan="6">
                  <a:txBody>
                    <a:bodyPr/>
                    <a:lstStyle/>
                    <a:p>
                      <a:pPr algn="ctr" fontAlgn="b"/>
                      <a:r>
                        <a:rPr lang="en-GB" sz="1100" b="1" i="0" u="none" strike="noStrike">
                          <a:solidFill>
                            <a:srgbClr val="FFFFFF"/>
                          </a:solidFill>
                          <a:effectLst/>
                          <a:latin typeface="Calibri" panose="020F0502020204030204"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69901153"/>
                  </a:ext>
                </a:extLst>
              </a:tr>
              <a:tr h="190500">
                <a:tc vMerge="1">
                  <a:txBody>
                    <a:bodyPr/>
                    <a:lstStyle/>
                    <a:p>
                      <a:pPr algn="ctr" fontAlgn="b"/>
                      <a:endParaRPr lang="en-GB" sz="11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99052853"/>
                  </a:ext>
                </a:extLst>
              </a:tr>
              <a:tr h="381000">
                <a:tc>
                  <a:txBody>
                    <a:bodyPr/>
                    <a:lstStyle/>
                    <a:p>
                      <a:pPr algn="l" fontAlgn="ctr"/>
                      <a:r>
                        <a:rPr lang="en-GB" sz="1100" b="0" i="0" u="none" strike="noStrike">
                          <a:solidFill>
                            <a:srgbClr val="305496"/>
                          </a:solidFill>
                          <a:effectLst/>
                          <a:latin typeface="Calibri" panose="020F0502020204030204" pitchFamily="34" charset="0"/>
                        </a:rPr>
                        <a:t>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24.7%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31.0%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66153618"/>
                  </a:ext>
                </a:extLst>
              </a:tr>
              <a:tr h="381000">
                <a:tc>
                  <a:txBody>
                    <a:bodyPr/>
                    <a:lstStyle/>
                    <a:p>
                      <a:pPr algn="l" fontAlgn="ctr"/>
                      <a:r>
                        <a:rPr lang="en-GB" sz="1100" b="0" i="0" u="none" strike="noStrike">
                          <a:solidFill>
                            <a:srgbClr val="305496"/>
                          </a:solidFill>
                          <a:effectLst/>
                          <a:latin typeface="Calibri" panose="020F0502020204030204" pitchFamily="34" charset="0"/>
                        </a:rPr>
                        <a:t>Non-disabled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24.9%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16.6%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305496"/>
                          </a:solidFill>
                          <a:effectLst/>
                          <a:latin typeface="Calibri" panose="020F0502020204030204" pitchFamily="34" charset="0"/>
                        </a:rPr>
                        <a:t>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272476383"/>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331226884"/>
              </p:ext>
            </p:extLst>
          </p:nvPr>
        </p:nvGraphicFramePr>
        <p:xfrm>
          <a:off x="423999" y="388786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818812" y="3240422"/>
            <a:ext cx="3387634" cy="1754326"/>
          </a:xfrm>
          <a:prstGeom prst="rect">
            <a:avLst/>
          </a:prstGeom>
          <a:noFill/>
        </p:spPr>
        <p:txBody>
          <a:bodyPr wrap="square" rtlCol="0">
            <a:spAutoFit/>
          </a:bodyPr>
          <a:lstStyle/>
          <a:p>
            <a:r>
              <a:rPr lang="en-GB" sz="1200" dirty="0" smtClean="0">
                <a:solidFill>
                  <a:srgbClr val="0A2F6E"/>
                </a:solidFill>
              </a:rPr>
              <a:t>There has been a slight increase in bullying from patients/service users, their relative or other members of the public by 0.2%</a:t>
            </a:r>
          </a:p>
          <a:p>
            <a:endParaRPr lang="en-GB" sz="1200" dirty="0">
              <a:solidFill>
                <a:srgbClr val="0A2F6E"/>
              </a:solidFill>
            </a:endParaRPr>
          </a:p>
          <a:p>
            <a:r>
              <a:rPr lang="en-GB" sz="1200" dirty="0" smtClean="0">
                <a:solidFill>
                  <a:srgbClr val="0A2F6E"/>
                </a:solidFill>
              </a:rPr>
              <a:t>A higher proportion of disabled staff experience bullying, harassment and abuse from the public than non-disabled staff</a:t>
            </a:r>
          </a:p>
          <a:p>
            <a:endParaRPr lang="en-GB" sz="1200" dirty="0">
              <a:solidFill>
                <a:srgbClr val="0A2F6E"/>
              </a:solidFill>
            </a:endParaRPr>
          </a:p>
          <a:p>
            <a:r>
              <a:rPr lang="en-GB" sz="1200" dirty="0" smtClean="0">
                <a:solidFill>
                  <a:srgbClr val="0A2F6E"/>
                </a:solidFill>
              </a:rPr>
              <a:t>These results are below the national average.</a:t>
            </a:r>
          </a:p>
        </p:txBody>
      </p:sp>
      <p:sp>
        <p:nvSpPr>
          <p:cNvPr id="10" name="TextBox 9"/>
          <p:cNvSpPr txBox="1"/>
          <p:nvPr/>
        </p:nvSpPr>
        <p:spPr>
          <a:xfrm>
            <a:off x="9744891" y="5769292"/>
            <a:ext cx="2327881" cy="861774"/>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Staff Survey Benchmark report 2022</a:t>
            </a:r>
          </a:p>
          <a:p>
            <a:endParaRPr lang="en-GB" sz="1000" dirty="0" smtClean="0"/>
          </a:p>
          <a:p>
            <a:pPr algn="r"/>
            <a:r>
              <a:rPr lang="en-GB" sz="1000" dirty="0" smtClean="0"/>
              <a:t>National Average</a:t>
            </a:r>
          </a:p>
          <a:p>
            <a:pPr algn="r"/>
            <a:r>
              <a:rPr lang="en-GB" sz="1000" dirty="0" smtClean="0"/>
              <a:t>Disabled: 33.0%</a:t>
            </a:r>
          </a:p>
          <a:p>
            <a:pPr algn="r"/>
            <a:r>
              <a:rPr lang="en-GB" sz="1000" dirty="0" smtClean="0"/>
              <a:t>Non-Disabled: 26.6%</a:t>
            </a:r>
            <a:endParaRPr lang="en-GB" sz="1000" dirty="0"/>
          </a:p>
        </p:txBody>
      </p:sp>
    </p:spTree>
    <p:extLst>
      <p:ext uri="{BB962C8B-B14F-4D97-AF65-F5344CB8AC3E}">
        <p14:creationId xmlns:p14="http://schemas.microsoft.com/office/powerpoint/2010/main" val="3761849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792480"/>
            <a:ext cx="11225348" cy="1292662"/>
          </a:xfrm>
          <a:prstGeom prst="rect">
            <a:avLst/>
          </a:prstGeom>
          <a:noFill/>
        </p:spPr>
        <p:txBody>
          <a:bodyPr wrap="square" rtlCol="0">
            <a:spAutoFit/>
          </a:bodyPr>
          <a:lstStyle/>
          <a:p>
            <a:r>
              <a:rPr lang="en-GB" sz="1200" dirty="0" smtClean="0">
                <a:solidFill>
                  <a:srgbClr val="173379"/>
                </a:solidFill>
              </a:rPr>
              <a:t>WDES Metric 4b</a:t>
            </a:r>
          </a:p>
          <a:p>
            <a:r>
              <a:rPr lang="en-GB" sz="2400" b="1" dirty="0" smtClean="0">
                <a:solidFill>
                  <a:srgbClr val="173379"/>
                </a:solidFill>
              </a:rPr>
              <a:t>Harassment, bullying or abuse</a:t>
            </a:r>
          </a:p>
          <a:p>
            <a:endParaRPr lang="en-GB" b="1" dirty="0">
              <a:solidFill>
                <a:srgbClr val="173379"/>
              </a:solidFill>
            </a:endParaRPr>
          </a:p>
          <a:p>
            <a:r>
              <a:rPr lang="en-US" sz="1200" dirty="0">
                <a:solidFill>
                  <a:srgbClr val="173379"/>
                </a:solidFill>
              </a:rPr>
              <a:t>Percentage of disabled staff compared to non-disabled staff experiencing harassment, bullying or abuse from </a:t>
            </a:r>
            <a:r>
              <a:rPr lang="en-GB" sz="1200" dirty="0" smtClean="0">
                <a:solidFill>
                  <a:srgbClr val="173379"/>
                </a:solidFill>
              </a:rPr>
              <a:t>managers</a:t>
            </a:r>
          </a:p>
          <a:p>
            <a:endParaRPr lang="en-GB" sz="1200" b="1" dirty="0" smtClean="0">
              <a:solidFill>
                <a:srgbClr val="17337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29432482"/>
              </p:ext>
            </p:extLst>
          </p:nvPr>
        </p:nvGraphicFramePr>
        <p:xfrm>
          <a:off x="363038" y="2369525"/>
          <a:ext cx="4533900" cy="1143000"/>
        </p:xfrm>
        <a:graphic>
          <a:graphicData uri="http://schemas.openxmlformats.org/drawingml/2006/table">
            <a:tbl>
              <a:tblPr/>
              <a:tblGrid>
                <a:gridCol w="876300">
                  <a:extLst>
                    <a:ext uri="{9D8B030D-6E8A-4147-A177-3AD203B41FA5}">
                      <a16:colId xmlns:a16="http://schemas.microsoft.com/office/drawing/2014/main" val="284311300"/>
                    </a:ext>
                  </a:extLst>
                </a:gridCol>
                <a:gridCol w="609600">
                  <a:extLst>
                    <a:ext uri="{9D8B030D-6E8A-4147-A177-3AD203B41FA5}">
                      <a16:colId xmlns:a16="http://schemas.microsoft.com/office/drawing/2014/main" val="3956721333"/>
                    </a:ext>
                  </a:extLst>
                </a:gridCol>
                <a:gridCol w="609600">
                  <a:extLst>
                    <a:ext uri="{9D8B030D-6E8A-4147-A177-3AD203B41FA5}">
                      <a16:colId xmlns:a16="http://schemas.microsoft.com/office/drawing/2014/main" val="3280829652"/>
                    </a:ext>
                  </a:extLst>
                </a:gridCol>
                <a:gridCol w="609600">
                  <a:extLst>
                    <a:ext uri="{9D8B030D-6E8A-4147-A177-3AD203B41FA5}">
                      <a16:colId xmlns:a16="http://schemas.microsoft.com/office/drawing/2014/main" val="2034549817"/>
                    </a:ext>
                  </a:extLst>
                </a:gridCol>
                <a:gridCol w="609600">
                  <a:extLst>
                    <a:ext uri="{9D8B030D-6E8A-4147-A177-3AD203B41FA5}">
                      <a16:colId xmlns:a16="http://schemas.microsoft.com/office/drawing/2014/main" val="1474122663"/>
                    </a:ext>
                  </a:extLst>
                </a:gridCol>
                <a:gridCol w="609600">
                  <a:extLst>
                    <a:ext uri="{9D8B030D-6E8A-4147-A177-3AD203B41FA5}">
                      <a16:colId xmlns:a16="http://schemas.microsoft.com/office/drawing/2014/main" val="2384479655"/>
                    </a:ext>
                  </a:extLst>
                </a:gridCol>
                <a:gridCol w="609600">
                  <a:extLst>
                    <a:ext uri="{9D8B030D-6E8A-4147-A177-3AD203B41FA5}">
                      <a16:colId xmlns:a16="http://schemas.microsoft.com/office/drawing/2014/main" val="3994237163"/>
                    </a:ext>
                  </a:extLst>
                </a:gridCol>
              </a:tblGrid>
              <a:tr h="190500">
                <a:tc rowSpan="2">
                  <a:txBody>
                    <a:bodyPr/>
                    <a:lstStyle/>
                    <a:p>
                      <a:pPr algn="ctr" fontAlgn="b"/>
                      <a:r>
                        <a:rPr lang="en-GB" sz="1100" b="1" i="0" u="none" strike="noStrike" dirty="0">
                          <a:solidFill>
                            <a:srgbClr val="FFFFFF"/>
                          </a:solidFill>
                          <a:effectLst/>
                          <a:latin typeface="Calibri" panose="020F0502020204030204" pitchFamily="34" charset="0"/>
                        </a:rPr>
                        <a:t> </a:t>
                      </a:r>
                    </a:p>
                    <a:p>
                      <a:pPr algn="ctr" fontAlgn="b"/>
                      <a:r>
                        <a:rPr lang="en-GB" sz="1100" b="1" i="0" u="none" strike="noStrike" dirty="0">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gridSpan="6">
                  <a:txBody>
                    <a:bodyPr/>
                    <a:lstStyle/>
                    <a:p>
                      <a:pPr algn="ctr" fontAlgn="b"/>
                      <a:r>
                        <a:rPr lang="en-GB" sz="1100" b="1" i="0" u="none" strike="noStrike">
                          <a:solidFill>
                            <a:srgbClr val="FFFFFF"/>
                          </a:solidFill>
                          <a:effectLst/>
                          <a:latin typeface="Calibri" panose="020F0502020204030204"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36675854"/>
                  </a:ext>
                </a:extLst>
              </a:tr>
              <a:tr h="190500">
                <a:tc vMerge="1">
                  <a:txBody>
                    <a:bodyPr/>
                    <a:lstStyle/>
                    <a:p>
                      <a:pPr algn="ctr" fontAlgn="b"/>
                      <a:endParaRPr lang="en-GB" sz="11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734403856"/>
                  </a:ext>
                </a:extLst>
              </a:tr>
              <a:tr h="381000">
                <a:tc>
                  <a:txBody>
                    <a:bodyPr/>
                    <a:lstStyle/>
                    <a:p>
                      <a:pPr algn="l" fontAlgn="ctr"/>
                      <a:r>
                        <a:rPr lang="en-GB" sz="1100" b="0" i="0" u="none" strike="noStrike" dirty="0">
                          <a:solidFill>
                            <a:srgbClr val="305496"/>
                          </a:solidFill>
                          <a:effectLst/>
                          <a:latin typeface="Calibri" panose="020F0502020204030204" pitchFamily="34" charset="0"/>
                        </a:rPr>
                        <a:t>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a:solidFill>
                            <a:srgbClr val="305496"/>
                          </a:solidFill>
                          <a:effectLst/>
                          <a:latin typeface="Calibri" panose="020F0502020204030204" pitchFamily="34" charset="0"/>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a:solidFill>
                            <a:srgbClr val="305496"/>
                          </a:solidFill>
                          <a:effectLst/>
                          <a:latin typeface="Calibri" panose="020F0502020204030204" pitchFamily="34" charset="0"/>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a:solidFill>
                            <a:srgbClr val="305496"/>
                          </a:solidFill>
                          <a:effectLst/>
                          <a:latin typeface="Calibri" panose="020F0502020204030204" pitchFamily="34" charset="0"/>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a:solidFill>
                            <a:srgbClr val="305496"/>
                          </a:solidFill>
                          <a:effectLst/>
                          <a:latin typeface="Calibri" panose="020F0502020204030204" pitchFamily="34" charset="0"/>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16866818"/>
                  </a:ext>
                </a:extLst>
              </a:tr>
              <a:tr h="381000">
                <a:tc>
                  <a:txBody>
                    <a:bodyPr/>
                    <a:lstStyle/>
                    <a:p>
                      <a:pPr algn="l" fontAlgn="ctr"/>
                      <a:r>
                        <a:rPr lang="en-GB" sz="1100" b="0" i="0" u="none" strike="noStrike">
                          <a:solidFill>
                            <a:srgbClr val="305496"/>
                          </a:solidFill>
                          <a:effectLst/>
                          <a:latin typeface="Calibri" panose="020F0502020204030204" pitchFamily="34" charset="0"/>
                        </a:rPr>
                        <a:t>Non-disabled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a:solidFill>
                            <a:srgbClr val="305496"/>
                          </a:solidFill>
                          <a:effectLst/>
                          <a:latin typeface="Calibri" panose="020F0502020204030204" pitchFamily="34" charset="0"/>
                        </a:rPr>
                        <a:t>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334755890"/>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3129562060"/>
              </p:ext>
            </p:extLst>
          </p:nvPr>
        </p:nvGraphicFramePr>
        <p:xfrm>
          <a:off x="363038" y="3735353"/>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9744891" y="5769292"/>
            <a:ext cx="2327881" cy="861774"/>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Staff Survey Benchmark report 2022</a:t>
            </a:r>
          </a:p>
          <a:p>
            <a:endParaRPr lang="en-GB" sz="1000" dirty="0" smtClean="0"/>
          </a:p>
          <a:p>
            <a:pPr algn="r"/>
            <a:r>
              <a:rPr lang="en-GB" sz="1000" dirty="0" smtClean="0"/>
              <a:t>National Average</a:t>
            </a:r>
          </a:p>
          <a:p>
            <a:pPr algn="r"/>
            <a:r>
              <a:rPr lang="en-GB" sz="1000" dirty="0" smtClean="0"/>
              <a:t>Disabled: 17.1%</a:t>
            </a:r>
          </a:p>
          <a:p>
            <a:pPr algn="r"/>
            <a:r>
              <a:rPr lang="en-GB" sz="1000" dirty="0" smtClean="0"/>
              <a:t>Non-Disabled: 9.9%</a:t>
            </a:r>
            <a:endParaRPr lang="en-GB" sz="1000" dirty="0"/>
          </a:p>
        </p:txBody>
      </p:sp>
      <p:sp>
        <p:nvSpPr>
          <p:cNvPr id="3" name="TextBox 2"/>
          <p:cNvSpPr txBox="1"/>
          <p:nvPr/>
        </p:nvSpPr>
        <p:spPr>
          <a:xfrm>
            <a:off x="6548846" y="2917371"/>
            <a:ext cx="2943497" cy="1938992"/>
          </a:xfrm>
          <a:prstGeom prst="rect">
            <a:avLst/>
          </a:prstGeom>
          <a:noFill/>
        </p:spPr>
        <p:txBody>
          <a:bodyPr wrap="square" rtlCol="0">
            <a:spAutoFit/>
          </a:bodyPr>
          <a:lstStyle/>
          <a:p>
            <a:r>
              <a:rPr lang="en-GB" sz="1200" dirty="0" smtClean="0">
                <a:solidFill>
                  <a:srgbClr val="0A2F6E"/>
                </a:solidFill>
              </a:rPr>
              <a:t>There has been an increase of 1.4% in the number of disabled staff experiencing bullying, harassment or abuse from managers</a:t>
            </a:r>
          </a:p>
          <a:p>
            <a:endParaRPr lang="en-GB" sz="1200" dirty="0">
              <a:solidFill>
                <a:srgbClr val="0A2F6E"/>
              </a:solidFill>
            </a:endParaRPr>
          </a:p>
          <a:p>
            <a:r>
              <a:rPr lang="en-GB" sz="1200" dirty="0" smtClean="0">
                <a:solidFill>
                  <a:srgbClr val="0A2F6E"/>
                </a:solidFill>
              </a:rPr>
              <a:t>A higher proportion of disabled staff experience bullying, harassment or abuse than non-disabled staff-a 9.3% difference</a:t>
            </a:r>
          </a:p>
          <a:p>
            <a:endParaRPr lang="en-GB" sz="1200" dirty="0">
              <a:solidFill>
                <a:srgbClr val="0A2F6E"/>
              </a:solidFill>
            </a:endParaRPr>
          </a:p>
          <a:p>
            <a:r>
              <a:rPr lang="en-GB" sz="1200" dirty="0" smtClean="0">
                <a:solidFill>
                  <a:srgbClr val="0A2F6E"/>
                </a:solidFill>
              </a:rPr>
              <a:t>QVH are below the national benchmark</a:t>
            </a:r>
            <a:endParaRPr lang="en-GB" sz="1200" dirty="0">
              <a:solidFill>
                <a:srgbClr val="0A2F6E"/>
              </a:solidFill>
            </a:endParaRPr>
          </a:p>
        </p:txBody>
      </p:sp>
    </p:spTree>
    <p:extLst>
      <p:ext uri="{BB962C8B-B14F-4D97-AF65-F5344CB8AC3E}">
        <p14:creationId xmlns:p14="http://schemas.microsoft.com/office/powerpoint/2010/main" val="1234948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792480"/>
            <a:ext cx="11225348" cy="1292662"/>
          </a:xfrm>
          <a:prstGeom prst="rect">
            <a:avLst/>
          </a:prstGeom>
          <a:noFill/>
        </p:spPr>
        <p:txBody>
          <a:bodyPr wrap="square" rtlCol="0">
            <a:spAutoFit/>
          </a:bodyPr>
          <a:lstStyle/>
          <a:p>
            <a:r>
              <a:rPr lang="en-GB" sz="1200" dirty="0" smtClean="0">
                <a:solidFill>
                  <a:srgbClr val="173379"/>
                </a:solidFill>
              </a:rPr>
              <a:t>WDES Metric 4c</a:t>
            </a:r>
          </a:p>
          <a:p>
            <a:r>
              <a:rPr lang="en-GB" sz="2400" b="1" dirty="0" smtClean="0">
                <a:solidFill>
                  <a:srgbClr val="173379"/>
                </a:solidFill>
              </a:rPr>
              <a:t>Harassment, bullying or abuse</a:t>
            </a:r>
          </a:p>
          <a:p>
            <a:endParaRPr lang="en-GB" b="1" dirty="0">
              <a:solidFill>
                <a:srgbClr val="173379"/>
              </a:solidFill>
            </a:endParaRPr>
          </a:p>
          <a:p>
            <a:r>
              <a:rPr lang="en-US" sz="1200" dirty="0">
                <a:solidFill>
                  <a:srgbClr val="173379"/>
                </a:solidFill>
              </a:rPr>
              <a:t>Percentage of disabled staff compared to non-disabled staff experiencing harassment, bullying or abuse from </a:t>
            </a:r>
            <a:r>
              <a:rPr lang="en-US" sz="1200" dirty="0" smtClean="0">
                <a:solidFill>
                  <a:srgbClr val="173379"/>
                </a:solidFill>
              </a:rPr>
              <a:t>other colleagues</a:t>
            </a:r>
            <a:endParaRPr lang="en-GB" sz="1200" dirty="0" smtClean="0">
              <a:solidFill>
                <a:srgbClr val="173379"/>
              </a:solidFill>
            </a:endParaRPr>
          </a:p>
          <a:p>
            <a:endParaRPr lang="en-GB" sz="1200" b="1" dirty="0" smtClean="0">
              <a:solidFill>
                <a:srgbClr val="173379"/>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376423387"/>
              </p:ext>
            </p:extLst>
          </p:nvPr>
        </p:nvGraphicFramePr>
        <p:xfrm>
          <a:off x="354330" y="2328160"/>
          <a:ext cx="4533900" cy="1143000"/>
        </p:xfrm>
        <a:graphic>
          <a:graphicData uri="http://schemas.openxmlformats.org/drawingml/2006/table">
            <a:tbl>
              <a:tblPr/>
              <a:tblGrid>
                <a:gridCol w="876300">
                  <a:extLst>
                    <a:ext uri="{9D8B030D-6E8A-4147-A177-3AD203B41FA5}">
                      <a16:colId xmlns:a16="http://schemas.microsoft.com/office/drawing/2014/main" val="4083293615"/>
                    </a:ext>
                  </a:extLst>
                </a:gridCol>
                <a:gridCol w="609600">
                  <a:extLst>
                    <a:ext uri="{9D8B030D-6E8A-4147-A177-3AD203B41FA5}">
                      <a16:colId xmlns:a16="http://schemas.microsoft.com/office/drawing/2014/main" val="1634230671"/>
                    </a:ext>
                  </a:extLst>
                </a:gridCol>
                <a:gridCol w="609600">
                  <a:extLst>
                    <a:ext uri="{9D8B030D-6E8A-4147-A177-3AD203B41FA5}">
                      <a16:colId xmlns:a16="http://schemas.microsoft.com/office/drawing/2014/main" val="1637125230"/>
                    </a:ext>
                  </a:extLst>
                </a:gridCol>
                <a:gridCol w="609600">
                  <a:extLst>
                    <a:ext uri="{9D8B030D-6E8A-4147-A177-3AD203B41FA5}">
                      <a16:colId xmlns:a16="http://schemas.microsoft.com/office/drawing/2014/main" val="1492423189"/>
                    </a:ext>
                  </a:extLst>
                </a:gridCol>
                <a:gridCol w="609600">
                  <a:extLst>
                    <a:ext uri="{9D8B030D-6E8A-4147-A177-3AD203B41FA5}">
                      <a16:colId xmlns:a16="http://schemas.microsoft.com/office/drawing/2014/main" val="2690849952"/>
                    </a:ext>
                  </a:extLst>
                </a:gridCol>
                <a:gridCol w="609600">
                  <a:extLst>
                    <a:ext uri="{9D8B030D-6E8A-4147-A177-3AD203B41FA5}">
                      <a16:colId xmlns:a16="http://schemas.microsoft.com/office/drawing/2014/main" val="1758606448"/>
                    </a:ext>
                  </a:extLst>
                </a:gridCol>
                <a:gridCol w="609600">
                  <a:extLst>
                    <a:ext uri="{9D8B030D-6E8A-4147-A177-3AD203B41FA5}">
                      <a16:colId xmlns:a16="http://schemas.microsoft.com/office/drawing/2014/main" val="1560188403"/>
                    </a:ext>
                  </a:extLst>
                </a:gridCol>
              </a:tblGrid>
              <a:tr h="190500">
                <a:tc rowSpan="2">
                  <a:txBody>
                    <a:bodyPr/>
                    <a:lstStyle/>
                    <a:p>
                      <a:pPr algn="ctr" fontAlgn="b"/>
                      <a:r>
                        <a:rPr lang="en-GB" sz="1100" b="1" i="0" u="none" strike="noStrike" dirty="0">
                          <a:solidFill>
                            <a:srgbClr val="FFFFFF"/>
                          </a:solidFill>
                          <a:effectLst/>
                          <a:latin typeface="Calibri" panose="020F0502020204030204" pitchFamily="34" charset="0"/>
                        </a:rPr>
                        <a:t> </a:t>
                      </a:r>
                    </a:p>
                    <a:p>
                      <a:pPr algn="ctr" fontAlgn="b"/>
                      <a:r>
                        <a:rPr lang="en-GB" sz="1100" b="1" i="0" u="none" strike="noStrike" dirty="0">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gridSpan="6">
                  <a:txBody>
                    <a:bodyPr/>
                    <a:lstStyle/>
                    <a:p>
                      <a:pPr algn="ctr" fontAlgn="b"/>
                      <a:r>
                        <a:rPr lang="en-GB" sz="1100" b="1" i="0" u="none" strike="noStrike">
                          <a:solidFill>
                            <a:srgbClr val="FFFFFF"/>
                          </a:solidFill>
                          <a:effectLst/>
                          <a:latin typeface="Calibri" panose="020F0502020204030204"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36875338"/>
                  </a:ext>
                </a:extLst>
              </a:tr>
              <a:tr h="190500">
                <a:tc vMerge="1">
                  <a:txBody>
                    <a:bodyPr/>
                    <a:lstStyle/>
                    <a:p>
                      <a:pPr algn="ctr" fontAlgn="b"/>
                      <a:endParaRPr lang="en-GB" sz="11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82753664"/>
                  </a:ext>
                </a:extLst>
              </a:tr>
              <a:tr h="381000">
                <a:tc>
                  <a:txBody>
                    <a:bodyPr/>
                    <a:lstStyle/>
                    <a:p>
                      <a:pPr algn="l" fontAlgn="ctr"/>
                      <a:r>
                        <a:rPr lang="en-GB" sz="1100" b="0" i="0" u="none" strike="noStrike" dirty="0">
                          <a:solidFill>
                            <a:srgbClr val="305496"/>
                          </a:solidFill>
                          <a:effectLst/>
                          <a:latin typeface="Calibri" panose="020F0502020204030204" pitchFamily="34" charset="0"/>
                        </a:rPr>
                        <a:t>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22.6%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24.3%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456716301"/>
                  </a:ext>
                </a:extLst>
              </a:tr>
              <a:tr h="381000">
                <a:tc>
                  <a:txBody>
                    <a:bodyPr/>
                    <a:lstStyle/>
                    <a:p>
                      <a:pPr algn="l" fontAlgn="ctr"/>
                      <a:r>
                        <a:rPr lang="en-GB" sz="1100" b="0" i="0" u="none" strike="noStrike">
                          <a:solidFill>
                            <a:srgbClr val="305496"/>
                          </a:solidFill>
                          <a:effectLst/>
                          <a:latin typeface="Calibri" panose="020F0502020204030204" pitchFamily="34" charset="0"/>
                        </a:rPr>
                        <a:t>Non-disabled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305496"/>
                          </a:solidFill>
                          <a:effectLst/>
                          <a:latin typeface="Calibri" panose="020F0502020204030204" pitchFamily="34" charset="0"/>
                        </a:rPr>
                        <a:t>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775481698"/>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840782513"/>
              </p:ext>
            </p:extLst>
          </p:nvPr>
        </p:nvGraphicFramePr>
        <p:xfrm>
          <a:off x="354330" y="372944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9744891" y="5769292"/>
            <a:ext cx="2327881" cy="861774"/>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Staff Survey Benchmark report 2022</a:t>
            </a:r>
          </a:p>
          <a:p>
            <a:endParaRPr lang="en-GB" sz="1000" dirty="0" smtClean="0"/>
          </a:p>
          <a:p>
            <a:pPr algn="r"/>
            <a:r>
              <a:rPr lang="en-GB" sz="1000" dirty="0" smtClean="0"/>
              <a:t>National Average</a:t>
            </a:r>
          </a:p>
          <a:p>
            <a:pPr algn="r"/>
            <a:r>
              <a:rPr lang="en-GB" sz="1000" dirty="0" smtClean="0"/>
              <a:t>Disabled: 26.9%</a:t>
            </a:r>
          </a:p>
          <a:p>
            <a:pPr algn="r"/>
            <a:r>
              <a:rPr lang="en-GB" sz="1000" dirty="0" smtClean="0"/>
              <a:t>Non-Disabled: 17.7%</a:t>
            </a:r>
            <a:endParaRPr lang="en-GB" sz="1000" dirty="0"/>
          </a:p>
        </p:txBody>
      </p:sp>
      <p:sp>
        <p:nvSpPr>
          <p:cNvPr id="10" name="TextBox 9"/>
          <p:cNvSpPr txBox="1"/>
          <p:nvPr/>
        </p:nvSpPr>
        <p:spPr>
          <a:xfrm>
            <a:off x="6374674" y="2865120"/>
            <a:ext cx="2995749" cy="2769989"/>
          </a:xfrm>
          <a:prstGeom prst="rect">
            <a:avLst/>
          </a:prstGeom>
          <a:noFill/>
        </p:spPr>
        <p:txBody>
          <a:bodyPr wrap="square" rtlCol="0">
            <a:spAutoFit/>
          </a:bodyPr>
          <a:lstStyle/>
          <a:p>
            <a:r>
              <a:rPr lang="en-GB" sz="1200" dirty="0" smtClean="0">
                <a:solidFill>
                  <a:srgbClr val="0A2F6E"/>
                </a:solidFill>
              </a:rPr>
              <a:t>There has been an increase of 1% in the number of disabled staff that have experienced harassment, bullying or abuse from colleagues</a:t>
            </a:r>
          </a:p>
          <a:p>
            <a:endParaRPr lang="en-GB" sz="1200" dirty="0">
              <a:solidFill>
                <a:srgbClr val="0A2F6E"/>
              </a:solidFill>
            </a:endParaRPr>
          </a:p>
          <a:p>
            <a:r>
              <a:rPr lang="en-GB" sz="1200" dirty="0">
                <a:solidFill>
                  <a:srgbClr val="0A2F6E"/>
                </a:solidFill>
              </a:rPr>
              <a:t>A higher proportion of disabled staff experience bullying, harassment or abuse than non-disabled staff-a </a:t>
            </a:r>
            <a:r>
              <a:rPr lang="en-GB" sz="1200" dirty="0" smtClean="0">
                <a:solidFill>
                  <a:srgbClr val="0A2F6E"/>
                </a:solidFill>
              </a:rPr>
              <a:t>10% </a:t>
            </a:r>
            <a:r>
              <a:rPr lang="en-GB" sz="1200" dirty="0">
                <a:solidFill>
                  <a:srgbClr val="0A2F6E"/>
                </a:solidFill>
              </a:rPr>
              <a:t>difference</a:t>
            </a:r>
          </a:p>
          <a:p>
            <a:endParaRPr lang="en-GB" sz="1200" dirty="0">
              <a:solidFill>
                <a:srgbClr val="0A2F6E"/>
              </a:solidFill>
            </a:endParaRPr>
          </a:p>
          <a:p>
            <a:r>
              <a:rPr lang="en-GB" sz="1200" dirty="0">
                <a:solidFill>
                  <a:srgbClr val="0A2F6E"/>
                </a:solidFill>
              </a:rPr>
              <a:t>QVH are below the national benchmark</a:t>
            </a:r>
          </a:p>
          <a:p>
            <a:endParaRPr lang="en-GB" dirty="0" smtClean="0"/>
          </a:p>
          <a:p>
            <a:endParaRPr lang="en-GB" dirty="0"/>
          </a:p>
          <a:p>
            <a:endParaRPr lang="en-GB" dirty="0"/>
          </a:p>
        </p:txBody>
      </p:sp>
    </p:spTree>
    <p:extLst>
      <p:ext uri="{BB962C8B-B14F-4D97-AF65-F5344CB8AC3E}">
        <p14:creationId xmlns:p14="http://schemas.microsoft.com/office/powerpoint/2010/main" val="3268511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792480"/>
            <a:ext cx="11225348" cy="1107996"/>
          </a:xfrm>
          <a:prstGeom prst="rect">
            <a:avLst/>
          </a:prstGeom>
          <a:noFill/>
        </p:spPr>
        <p:txBody>
          <a:bodyPr wrap="square" rtlCol="0">
            <a:spAutoFit/>
          </a:bodyPr>
          <a:lstStyle/>
          <a:p>
            <a:r>
              <a:rPr lang="en-GB" sz="1200" dirty="0" smtClean="0">
                <a:solidFill>
                  <a:srgbClr val="173379"/>
                </a:solidFill>
              </a:rPr>
              <a:t>WDES Metric 4d</a:t>
            </a:r>
          </a:p>
          <a:p>
            <a:r>
              <a:rPr lang="en-GB" sz="2400" b="1" dirty="0" smtClean="0">
                <a:solidFill>
                  <a:srgbClr val="173379"/>
                </a:solidFill>
              </a:rPr>
              <a:t>Harassment, bullying or abuse</a:t>
            </a:r>
          </a:p>
          <a:p>
            <a:endParaRPr lang="en-GB" b="1" dirty="0">
              <a:solidFill>
                <a:srgbClr val="173379"/>
              </a:solidFill>
            </a:endParaRPr>
          </a:p>
          <a:p>
            <a:r>
              <a:rPr lang="en-US" sz="1200" dirty="0">
                <a:solidFill>
                  <a:srgbClr val="173379"/>
                </a:solidFill>
              </a:rPr>
              <a:t>Percentage of disabled staff compared to non-disabled staff experiencing harassment, bullying or abuse at work and they or a colleague reported it</a:t>
            </a:r>
            <a:endParaRPr lang="en-GB" sz="1200" b="1" dirty="0" smtClean="0">
              <a:solidFill>
                <a:srgbClr val="173379"/>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45657951"/>
              </p:ext>
            </p:extLst>
          </p:nvPr>
        </p:nvGraphicFramePr>
        <p:xfrm>
          <a:off x="415289" y="2254287"/>
          <a:ext cx="4533900" cy="1143000"/>
        </p:xfrm>
        <a:graphic>
          <a:graphicData uri="http://schemas.openxmlformats.org/drawingml/2006/table">
            <a:tbl>
              <a:tblPr/>
              <a:tblGrid>
                <a:gridCol w="876300">
                  <a:extLst>
                    <a:ext uri="{9D8B030D-6E8A-4147-A177-3AD203B41FA5}">
                      <a16:colId xmlns:a16="http://schemas.microsoft.com/office/drawing/2014/main" val="1054396584"/>
                    </a:ext>
                  </a:extLst>
                </a:gridCol>
                <a:gridCol w="609600">
                  <a:extLst>
                    <a:ext uri="{9D8B030D-6E8A-4147-A177-3AD203B41FA5}">
                      <a16:colId xmlns:a16="http://schemas.microsoft.com/office/drawing/2014/main" val="2132729449"/>
                    </a:ext>
                  </a:extLst>
                </a:gridCol>
                <a:gridCol w="609600">
                  <a:extLst>
                    <a:ext uri="{9D8B030D-6E8A-4147-A177-3AD203B41FA5}">
                      <a16:colId xmlns:a16="http://schemas.microsoft.com/office/drawing/2014/main" val="3668608065"/>
                    </a:ext>
                  </a:extLst>
                </a:gridCol>
                <a:gridCol w="609600">
                  <a:extLst>
                    <a:ext uri="{9D8B030D-6E8A-4147-A177-3AD203B41FA5}">
                      <a16:colId xmlns:a16="http://schemas.microsoft.com/office/drawing/2014/main" val="4034551690"/>
                    </a:ext>
                  </a:extLst>
                </a:gridCol>
                <a:gridCol w="609600">
                  <a:extLst>
                    <a:ext uri="{9D8B030D-6E8A-4147-A177-3AD203B41FA5}">
                      <a16:colId xmlns:a16="http://schemas.microsoft.com/office/drawing/2014/main" val="1052905525"/>
                    </a:ext>
                  </a:extLst>
                </a:gridCol>
                <a:gridCol w="609600">
                  <a:extLst>
                    <a:ext uri="{9D8B030D-6E8A-4147-A177-3AD203B41FA5}">
                      <a16:colId xmlns:a16="http://schemas.microsoft.com/office/drawing/2014/main" val="719259445"/>
                    </a:ext>
                  </a:extLst>
                </a:gridCol>
                <a:gridCol w="609600">
                  <a:extLst>
                    <a:ext uri="{9D8B030D-6E8A-4147-A177-3AD203B41FA5}">
                      <a16:colId xmlns:a16="http://schemas.microsoft.com/office/drawing/2014/main" val="2650311024"/>
                    </a:ext>
                  </a:extLst>
                </a:gridCol>
              </a:tblGrid>
              <a:tr h="190500">
                <a:tc rowSpan="2">
                  <a:txBody>
                    <a:bodyPr/>
                    <a:lstStyle/>
                    <a:p>
                      <a:pPr algn="ctr" fontAlgn="b"/>
                      <a:r>
                        <a:rPr lang="en-GB" sz="1100" b="1" i="0" u="none" strike="noStrike" dirty="0">
                          <a:solidFill>
                            <a:srgbClr val="FFFFFF"/>
                          </a:solidFill>
                          <a:effectLst/>
                          <a:latin typeface="Calibri" panose="020F0502020204030204" pitchFamily="34" charset="0"/>
                        </a:rPr>
                        <a:t> </a:t>
                      </a:r>
                    </a:p>
                    <a:p>
                      <a:pPr algn="ctr" fontAlgn="b"/>
                      <a:r>
                        <a:rPr lang="en-GB" sz="1100" b="1" i="0" u="none" strike="noStrike" dirty="0">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gridSpan="6">
                  <a:txBody>
                    <a:bodyPr/>
                    <a:lstStyle/>
                    <a:p>
                      <a:pPr algn="ctr" fontAlgn="b"/>
                      <a:r>
                        <a:rPr lang="en-GB" sz="1100" b="1" i="0" u="none" strike="noStrike">
                          <a:solidFill>
                            <a:srgbClr val="FFFFFF"/>
                          </a:solidFill>
                          <a:effectLst/>
                          <a:latin typeface="Calibri" panose="020F0502020204030204"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83835779"/>
                  </a:ext>
                </a:extLst>
              </a:tr>
              <a:tr h="190500">
                <a:tc vMerge="1">
                  <a:txBody>
                    <a:bodyPr/>
                    <a:lstStyle/>
                    <a:p>
                      <a:pPr algn="ctr" fontAlgn="b"/>
                      <a:endParaRPr lang="en-GB" sz="11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932795896"/>
                  </a:ext>
                </a:extLst>
              </a:tr>
              <a:tr h="381000">
                <a:tc>
                  <a:txBody>
                    <a:bodyPr/>
                    <a:lstStyle/>
                    <a:p>
                      <a:pPr algn="l" fontAlgn="ctr"/>
                      <a:r>
                        <a:rPr lang="en-GB" sz="1100" b="0" i="0" u="none" strike="noStrike" dirty="0">
                          <a:solidFill>
                            <a:srgbClr val="305496"/>
                          </a:solidFill>
                          <a:effectLst/>
                          <a:latin typeface="Calibri" panose="020F0502020204030204" pitchFamily="34" charset="0"/>
                        </a:rPr>
                        <a:t>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a:solidFill>
                            <a:srgbClr val="305496"/>
                          </a:solidFill>
                          <a:effectLst/>
                          <a:latin typeface="Calibri" panose="020F0502020204030204" pitchFamily="34" charset="0"/>
                        </a:rPr>
                        <a:t>55.8%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a:solidFill>
                            <a:srgbClr val="305496"/>
                          </a:solidFill>
                          <a:effectLst/>
                          <a:latin typeface="Calibri" panose="020F0502020204030204" pitchFamily="34" charset="0"/>
                        </a:rPr>
                        <a:t>46.3%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a:solidFill>
                            <a:srgbClr val="305496"/>
                          </a:solidFill>
                          <a:effectLst/>
                          <a:latin typeface="Calibri" panose="020F0502020204030204" pitchFamily="34" charset="0"/>
                        </a:rPr>
                        <a:t>53.7%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91854353"/>
                  </a:ext>
                </a:extLst>
              </a:tr>
              <a:tr h="381000">
                <a:tc>
                  <a:txBody>
                    <a:bodyPr/>
                    <a:lstStyle/>
                    <a:p>
                      <a:pPr algn="l" fontAlgn="ctr"/>
                      <a:r>
                        <a:rPr lang="en-GB" sz="1100" b="0" i="0" u="none" strike="noStrike">
                          <a:solidFill>
                            <a:srgbClr val="305496"/>
                          </a:solidFill>
                          <a:effectLst/>
                          <a:latin typeface="Calibri" panose="020F0502020204030204" pitchFamily="34" charset="0"/>
                        </a:rPr>
                        <a:t>Non-disabled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a:solidFill>
                            <a:srgbClr val="305496"/>
                          </a:solidFill>
                          <a:effectLst/>
                          <a:latin typeface="Calibri" panose="020F0502020204030204" pitchFamily="34" charset="0"/>
                        </a:rPr>
                        <a:t>59.6%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59.5%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59.4%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79630078"/>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3577087227"/>
              </p:ext>
            </p:extLst>
          </p:nvPr>
        </p:nvGraphicFramePr>
        <p:xfrm>
          <a:off x="483325" y="3659778"/>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9744891" y="5769292"/>
            <a:ext cx="2327881" cy="861774"/>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Staff Survey Benchmark report 2022</a:t>
            </a:r>
          </a:p>
          <a:p>
            <a:endParaRPr lang="en-GB" sz="1000" dirty="0" smtClean="0"/>
          </a:p>
          <a:p>
            <a:pPr algn="r"/>
            <a:r>
              <a:rPr lang="en-GB" sz="1000" dirty="0" smtClean="0"/>
              <a:t>National Average</a:t>
            </a:r>
          </a:p>
          <a:p>
            <a:pPr algn="r"/>
            <a:r>
              <a:rPr lang="en-GB" sz="1000" dirty="0" smtClean="0"/>
              <a:t>Disabled: 48.4%</a:t>
            </a:r>
          </a:p>
          <a:p>
            <a:pPr algn="r"/>
            <a:r>
              <a:rPr lang="en-GB" sz="1000" dirty="0" smtClean="0"/>
              <a:t>Non-Disabled: 47.3%</a:t>
            </a:r>
            <a:endParaRPr lang="en-GB" sz="1000" dirty="0"/>
          </a:p>
        </p:txBody>
      </p:sp>
      <p:sp>
        <p:nvSpPr>
          <p:cNvPr id="10" name="TextBox 9"/>
          <p:cNvSpPr txBox="1"/>
          <p:nvPr/>
        </p:nvSpPr>
        <p:spPr>
          <a:xfrm>
            <a:off x="6374674" y="2865120"/>
            <a:ext cx="2995749" cy="2769989"/>
          </a:xfrm>
          <a:prstGeom prst="rect">
            <a:avLst/>
          </a:prstGeom>
          <a:noFill/>
        </p:spPr>
        <p:txBody>
          <a:bodyPr wrap="square" rtlCol="0">
            <a:spAutoFit/>
          </a:bodyPr>
          <a:lstStyle/>
          <a:p>
            <a:r>
              <a:rPr lang="en-GB" sz="1200" dirty="0" smtClean="0">
                <a:solidFill>
                  <a:srgbClr val="0A2F6E"/>
                </a:solidFill>
              </a:rPr>
              <a:t>There has been an increase of 7.4% in the number of disabled staff that have experienced harassment, bullying or abuse from colleagues and have reported it.</a:t>
            </a:r>
          </a:p>
          <a:p>
            <a:endParaRPr lang="en-GB" sz="1200" dirty="0">
              <a:solidFill>
                <a:srgbClr val="0A2F6E"/>
              </a:solidFill>
            </a:endParaRPr>
          </a:p>
          <a:p>
            <a:r>
              <a:rPr lang="en-GB" sz="1200" dirty="0">
                <a:solidFill>
                  <a:srgbClr val="0A2F6E"/>
                </a:solidFill>
              </a:rPr>
              <a:t>A </a:t>
            </a:r>
            <a:r>
              <a:rPr lang="en-GB" sz="1200" dirty="0" smtClean="0">
                <a:solidFill>
                  <a:srgbClr val="0A2F6E"/>
                </a:solidFill>
              </a:rPr>
              <a:t>lower proportion </a:t>
            </a:r>
            <a:r>
              <a:rPr lang="en-GB" sz="1200" dirty="0">
                <a:solidFill>
                  <a:srgbClr val="0A2F6E"/>
                </a:solidFill>
              </a:rPr>
              <a:t>of disabled staff </a:t>
            </a:r>
            <a:r>
              <a:rPr lang="en-GB" sz="1200" dirty="0" smtClean="0">
                <a:solidFill>
                  <a:srgbClr val="0A2F6E"/>
                </a:solidFill>
              </a:rPr>
              <a:t>have reported these behaviours compared to non-disabled staff which has remained static</a:t>
            </a:r>
          </a:p>
          <a:p>
            <a:endParaRPr lang="en-GB" sz="1200" dirty="0">
              <a:solidFill>
                <a:srgbClr val="0A2F6E"/>
              </a:solidFill>
            </a:endParaRPr>
          </a:p>
          <a:p>
            <a:r>
              <a:rPr lang="en-GB" sz="1200" dirty="0">
                <a:solidFill>
                  <a:srgbClr val="0A2F6E"/>
                </a:solidFill>
              </a:rPr>
              <a:t>QVH are </a:t>
            </a:r>
            <a:r>
              <a:rPr lang="en-GB" sz="1200" dirty="0" smtClean="0">
                <a:solidFill>
                  <a:srgbClr val="0A2F6E"/>
                </a:solidFill>
              </a:rPr>
              <a:t>above </a:t>
            </a:r>
            <a:r>
              <a:rPr lang="en-GB" sz="1200" dirty="0">
                <a:solidFill>
                  <a:srgbClr val="0A2F6E"/>
                </a:solidFill>
              </a:rPr>
              <a:t>the national benchmark</a:t>
            </a:r>
          </a:p>
          <a:p>
            <a:endParaRPr lang="en-GB" dirty="0" smtClean="0"/>
          </a:p>
          <a:p>
            <a:endParaRPr lang="en-GB" dirty="0"/>
          </a:p>
          <a:p>
            <a:endParaRPr lang="en-GB" dirty="0"/>
          </a:p>
        </p:txBody>
      </p:sp>
    </p:spTree>
    <p:extLst>
      <p:ext uri="{BB962C8B-B14F-4D97-AF65-F5344CB8AC3E}">
        <p14:creationId xmlns:p14="http://schemas.microsoft.com/office/powerpoint/2010/main" val="2638959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F34D71E-41FF-555A-EC41-F58AF4F5ED61}"/>
              </a:ext>
            </a:extLst>
          </p:cNvPr>
          <p:cNvGrpSpPr/>
          <p:nvPr/>
        </p:nvGrpSpPr>
        <p:grpSpPr>
          <a:xfrm>
            <a:off x="-2370645" y="5964728"/>
            <a:ext cx="372914" cy="405467"/>
            <a:chOff x="710973" y="4318371"/>
            <a:chExt cx="372914" cy="405467"/>
          </a:xfrm>
        </p:grpSpPr>
        <p:sp>
          <p:nvSpPr>
            <p:cNvPr id="8" name="Rectangle: Rounded Corners 53">
              <a:extLst>
                <a:ext uri="{FF2B5EF4-FFF2-40B4-BE49-F238E27FC236}">
                  <a16:creationId xmlns:a16="http://schemas.microsoft.com/office/drawing/2014/main" id="{F538E668-2537-537F-E5DF-F9F3E605CB9A}"/>
                </a:ext>
              </a:extLst>
            </p:cNvPr>
            <p:cNvSpPr/>
            <p:nvPr/>
          </p:nvSpPr>
          <p:spPr>
            <a:xfrm>
              <a:off x="710973" y="4318371"/>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aphic 12">
              <a:extLst>
                <a:ext uri="{FF2B5EF4-FFF2-40B4-BE49-F238E27FC236}">
                  <a16:creationId xmlns:a16="http://schemas.microsoft.com/office/drawing/2014/main" id="{7A780518-2016-E928-9AC8-A10F9BEF9568}"/>
                </a:ext>
              </a:extLst>
            </p:cNvPr>
            <p:cNvGrpSpPr/>
            <p:nvPr/>
          </p:nvGrpSpPr>
          <p:grpSpPr>
            <a:xfrm>
              <a:off x="801214" y="4383329"/>
              <a:ext cx="197396" cy="275550"/>
              <a:chOff x="752112" y="4336294"/>
              <a:chExt cx="263744" cy="368167"/>
            </a:xfrm>
            <a:noFill/>
          </p:grpSpPr>
          <p:sp>
            <p:nvSpPr>
              <p:cNvPr id="10" name="Freeform: Shape 39">
                <a:extLst>
                  <a:ext uri="{FF2B5EF4-FFF2-40B4-BE49-F238E27FC236}">
                    <a16:creationId xmlns:a16="http://schemas.microsoft.com/office/drawing/2014/main" id="{CDB8F4F1-B0C1-494F-CEE5-DE419F4E574C}"/>
                  </a:ext>
                </a:extLst>
              </p:cNvPr>
              <p:cNvSpPr/>
              <p:nvPr/>
            </p:nvSpPr>
            <p:spPr>
              <a:xfrm>
                <a:off x="828818" y="4497584"/>
                <a:ext cx="49577" cy="59606"/>
              </a:xfrm>
              <a:custGeom>
                <a:avLst/>
                <a:gdLst>
                  <a:gd name="connsiteX0" fmla="*/ 49577 w 49577"/>
                  <a:gd name="connsiteY0" fmla="*/ 0 h 59606"/>
                  <a:gd name="connsiteX1" fmla="*/ 0 w 49577"/>
                  <a:gd name="connsiteY1" fmla="*/ 59607 h 59606"/>
                </a:gdLst>
                <a:ahLst/>
                <a:cxnLst>
                  <a:cxn ang="0">
                    <a:pos x="connsiteX0" y="connsiteY0"/>
                  </a:cxn>
                  <a:cxn ang="0">
                    <a:pos x="connsiteX1" y="connsiteY1"/>
                  </a:cxn>
                </a:cxnLst>
                <a:rect l="l" t="t" r="r" b="b"/>
                <a:pathLst>
                  <a:path w="49577" h="59606">
                    <a:moveTo>
                      <a:pt x="49577" y="0"/>
                    </a:moveTo>
                    <a:lnTo>
                      <a:pt x="0" y="59607"/>
                    </a:lnTo>
                  </a:path>
                </a:pathLst>
              </a:custGeom>
              <a:noFill/>
              <a:ln w="9525" cap="rnd">
                <a:solidFill>
                  <a:schemeClr val="bg1"/>
                </a:solidFill>
                <a:prstDash val="solid"/>
                <a:round/>
              </a:ln>
            </p:spPr>
            <p:txBody>
              <a:bodyPr rtlCol="0" anchor="ctr"/>
              <a:lstStyle/>
              <a:p>
                <a:endParaRPr lang="en-GB" dirty="0"/>
              </a:p>
            </p:txBody>
          </p:sp>
          <p:sp>
            <p:nvSpPr>
              <p:cNvPr id="11" name="Freeform: Shape 40">
                <a:extLst>
                  <a:ext uri="{FF2B5EF4-FFF2-40B4-BE49-F238E27FC236}">
                    <a16:creationId xmlns:a16="http://schemas.microsoft.com/office/drawing/2014/main" id="{1B0E35F3-2123-1738-DF70-CDBAA682B406}"/>
                  </a:ext>
                </a:extLst>
              </p:cNvPr>
              <p:cNvSpPr/>
              <p:nvPr/>
            </p:nvSpPr>
            <p:spPr>
              <a:xfrm>
                <a:off x="880911" y="4555903"/>
                <a:ext cx="134946" cy="147520"/>
              </a:xfrm>
              <a:custGeom>
                <a:avLst/>
                <a:gdLst>
                  <a:gd name="connsiteX0" fmla="*/ 131626 w 134946"/>
                  <a:gd name="connsiteY0" fmla="*/ 106381 h 147520"/>
                  <a:gd name="connsiteX1" fmla="*/ 98215 w 134946"/>
                  <a:gd name="connsiteY1" fmla="*/ 143448 h 147520"/>
                  <a:gd name="connsiteX2" fmla="*/ 79009 w 134946"/>
                  <a:gd name="connsiteY2" fmla="*/ 143543 h 147520"/>
                  <a:gd name="connsiteX3" fmla="*/ 0 w 134946"/>
                  <a:gd name="connsiteY3" fmla="*/ 58080 h 147520"/>
                  <a:gd name="connsiteX4" fmla="*/ 48776 w 134946"/>
                  <a:gd name="connsiteY4" fmla="*/ 0 h 147520"/>
                  <a:gd name="connsiteX5" fmla="*/ 131488 w 134946"/>
                  <a:gd name="connsiteY5" fmla="*/ 89446 h 147520"/>
                  <a:gd name="connsiteX6" fmla="*/ 131626 w 134946"/>
                  <a:gd name="connsiteY6" fmla="*/ 106358 h 14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46" h="147520">
                    <a:moveTo>
                      <a:pt x="131626" y="106381"/>
                    </a:moveTo>
                    <a:lnTo>
                      <a:pt x="98215" y="143448"/>
                    </a:lnTo>
                    <a:cubicBezTo>
                      <a:pt x="93351" y="148839"/>
                      <a:pt x="83928" y="148886"/>
                      <a:pt x="79009" y="143543"/>
                    </a:cubicBezTo>
                    <a:lnTo>
                      <a:pt x="0" y="58080"/>
                    </a:lnTo>
                    <a:lnTo>
                      <a:pt x="48776" y="0"/>
                    </a:lnTo>
                    <a:lnTo>
                      <a:pt x="131488" y="89446"/>
                    </a:lnTo>
                    <a:cubicBezTo>
                      <a:pt x="136048" y="94384"/>
                      <a:pt x="136103" y="101372"/>
                      <a:pt x="131626" y="106358"/>
                    </a:cubicBezTo>
                    <a:close/>
                  </a:path>
                </a:pathLst>
              </a:custGeom>
              <a:noFill/>
              <a:ln w="9525" cap="rnd">
                <a:solidFill>
                  <a:schemeClr val="bg1"/>
                </a:solidFill>
                <a:prstDash val="solid"/>
                <a:round/>
              </a:ln>
            </p:spPr>
            <p:txBody>
              <a:bodyPr rtlCol="0" anchor="ctr"/>
              <a:lstStyle/>
              <a:p>
                <a:endParaRPr lang="en-GB" dirty="0"/>
              </a:p>
            </p:txBody>
          </p:sp>
          <p:sp>
            <p:nvSpPr>
              <p:cNvPr id="12" name="Freeform: Shape 41">
                <a:extLst>
                  <a:ext uri="{FF2B5EF4-FFF2-40B4-BE49-F238E27FC236}">
                    <a16:creationId xmlns:a16="http://schemas.microsoft.com/office/drawing/2014/main" id="{14E0EACD-140E-8A3D-83D5-85B2C13FC0AE}"/>
                  </a:ext>
                </a:extLst>
              </p:cNvPr>
              <p:cNvSpPr/>
              <p:nvPr/>
            </p:nvSpPr>
            <p:spPr>
              <a:xfrm>
                <a:off x="828818" y="4497584"/>
                <a:ext cx="49577" cy="59606"/>
              </a:xfrm>
              <a:custGeom>
                <a:avLst/>
                <a:gdLst>
                  <a:gd name="connsiteX0" fmla="*/ 49577 w 49577"/>
                  <a:gd name="connsiteY0" fmla="*/ 0 h 59606"/>
                  <a:gd name="connsiteX1" fmla="*/ 0 w 49577"/>
                  <a:gd name="connsiteY1" fmla="*/ 59607 h 59606"/>
                </a:gdLst>
                <a:ahLst/>
                <a:cxnLst>
                  <a:cxn ang="0">
                    <a:pos x="connsiteX0" y="connsiteY0"/>
                  </a:cxn>
                  <a:cxn ang="0">
                    <a:pos x="connsiteX1" y="connsiteY1"/>
                  </a:cxn>
                </a:cxnLst>
                <a:rect l="l" t="t" r="r" b="b"/>
                <a:pathLst>
                  <a:path w="49577" h="59606">
                    <a:moveTo>
                      <a:pt x="49577" y="0"/>
                    </a:moveTo>
                    <a:lnTo>
                      <a:pt x="0" y="59607"/>
                    </a:lnTo>
                  </a:path>
                </a:pathLst>
              </a:custGeom>
              <a:ln w="9525" cap="rnd">
                <a:solidFill>
                  <a:schemeClr val="bg1"/>
                </a:solidFill>
                <a:prstDash val="solid"/>
                <a:round/>
              </a:ln>
            </p:spPr>
            <p:txBody>
              <a:bodyPr rtlCol="0" anchor="ctr"/>
              <a:lstStyle/>
              <a:p>
                <a:endParaRPr lang="en-GB" dirty="0"/>
              </a:p>
            </p:txBody>
          </p:sp>
          <p:sp>
            <p:nvSpPr>
              <p:cNvPr id="13" name="Freeform: Shape 42">
                <a:extLst>
                  <a:ext uri="{FF2B5EF4-FFF2-40B4-BE49-F238E27FC236}">
                    <a16:creationId xmlns:a16="http://schemas.microsoft.com/office/drawing/2014/main" id="{EADE7B7F-FA48-0032-75A0-DB246E124C90}"/>
                  </a:ext>
                </a:extLst>
              </p:cNvPr>
              <p:cNvSpPr/>
              <p:nvPr/>
            </p:nvSpPr>
            <p:spPr>
              <a:xfrm>
                <a:off x="752112" y="4336294"/>
                <a:ext cx="239062" cy="368167"/>
              </a:xfrm>
              <a:custGeom>
                <a:avLst/>
                <a:gdLst>
                  <a:gd name="connsiteX0" fmla="*/ 239062 w 239062"/>
                  <a:gd name="connsiteY0" fmla="*/ 96793 h 368167"/>
                  <a:gd name="connsiteX1" fmla="*/ 126919 w 239062"/>
                  <a:gd name="connsiteY1" fmla="*/ 0 h 368167"/>
                  <a:gd name="connsiteX2" fmla="*/ 14776 w 239062"/>
                  <a:gd name="connsiteY2" fmla="*/ 96793 h 368167"/>
                  <a:gd name="connsiteX3" fmla="*/ 57085 w 239062"/>
                  <a:gd name="connsiteY3" fmla="*/ 196257 h 368167"/>
                  <a:gd name="connsiteX4" fmla="*/ 76706 w 239062"/>
                  <a:gd name="connsiteY4" fmla="*/ 220896 h 368167"/>
                  <a:gd name="connsiteX5" fmla="*/ 2976 w 239062"/>
                  <a:gd name="connsiteY5" fmla="*/ 309508 h 368167"/>
                  <a:gd name="connsiteX6" fmla="*/ 3224 w 239062"/>
                  <a:gd name="connsiteY6" fmla="*/ 325751 h 368167"/>
                  <a:gd name="connsiteX7" fmla="*/ 36856 w 239062"/>
                  <a:gd name="connsiteY7" fmla="*/ 363987 h 368167"/>
                  <a:gd name="connsiteX8" fmla="*/ 56505 w 239062"/>
                  <a:gd name="connsiteY8" fmla="*/ 363796 h 368167"/>
                  <a:gd name="connsiteX9" fmla="*/ 128798 w 239062"/>
                  <a:gd name="connsiteY9" fmla="*/ 277737 h 368167"/>
                  <a:gd name="connsiteX10" fmla="*/ 177574 w 239062"/>
                  <a:gd name="connsiteY10" fmla="*/ 219656 h 368167"/>
                  <a:gd name="connsiteX11" fmla="*/ 177491 w 239062"/>
                  <a:gd name="connsiteY11" fmla="*/ 219561 h 368167"/>
                  <a:gd name="connsiteX12" fmla="*/ 239062 w 239062"/>
                  <a:gd name="connsiteY12" fmla="*/ 96793 h 368167"/>
                  <a:gd name="connsiteX13" fmla="*/ 126311 w 239062"/>
                  <a:gd name="connsiteY13" fmla="*/ 161289 h 368167"/>
                  <a:gd name="connsiteX14" fmla="*/ 124681 w 239062"/>
                  <a:gd name="connsiteY14" fmla="*/ 159095 h 368167"/>
                  <a:gd name="connsiteX15" fmla="*/ 94890 w 239062"/>
                  <a:gd name="connsiteY15" fmla="*/ 96793 h 368167"/>
                  <a:gd name="connsiteX16" fmla="*/ 126919 w 239062"/>
                  <a:gd name="connsiteY16" fmla="*/ 69148 h 368167"/>
                  <a:gd name="connsiteX17" fmla="*/ 158948 w 239062"/>
                  <a:gd name="connsiteY17" fmla="*/ 96793 h 368167"/>
                  <a:gd name="connsiteX18" fmla="*/ 126284 w 239062"/>
                  <a:gd name="connsiteY18" fmla="*/ 161289 h 36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9062" h="368167">
                    <a:moveTo>
                      <a:pt x="239062" y="96793"/>
                    </a:moveTo>
                    <a:cubicBezTo>
                      <a:pt x="239062" y="43411"/>
                      <a:pt x="188766" y="0"/>
                      <a:pt x="126919" y="0"/>
                    </a:cubicBezTo>
                    <a:cubicBezTo>
                      <a:pt x="65072" y="0"/>
                      <a:pt x="14776" y="43411"/>
                      <a:pt x="14776" y="96793"/>
                    </a:cubicBezTo>
                    <a:cubicBezTo>
                      <a:pt x="14776" y="124748"/>
                      <a:pt x="29008" y="158212"/>
                      <a:pt x="57085" y="196257"/>
                    </a:cubicBezTo>
                    <a:cubicBezTo>
                      <a:pt x="63911" y="205488"/>
                      <a:pt x="70709" y="213860"/>
                      <a:pt x="76706" y="220896"/>
                    </a:cubicBezTo>
                    <a:lnTo>
                      <a:pt x="2976" y="309508"/>
                    </a:lnTo>
                    <a:cubicBezTo>
                      <a:pt x="-1087" y="314374"/>
                      <a:pt x="-976" y="320957"/>
                      <a:pt x="3224" y="325751"/>
                    </a:cubicBezTo>
                    <a:lnTo>
                      <a:pt x="36856" y="363987"/>
                    </a:lnTo>
                    <a:cubicBezTo>
                      <a:pt x="41831" y="369640"/>
                      <a:pt x="51696" y="369544"/>
                      <a:pt x="56505" y="363796"/>
                    </a:cubicBezTo>
                    <a:lnTo>
                      <a:pt x="128798" y="277737"/>
                    </a:lnTo>
                    <a:lnTo>
                      <a:pt x="177574" y="219656"/>
                    </a:lnTo>
                    <a:lnTo>
                      <a:pt x="177491" y="219561"/>
                    </a:lnTo>
                    <a:cubicBezTo>
                      <a:pt x="202170" y="189531"/>
                      <a:pt x="239062" y="137819"/>
                      <a:pt x="239062" y="96793"/>
                    </a:cubicBezTo>
                    <a:close/>
                    <a:moveTo>
                      <a:pt x="126311" y="161289"/>
                    </a:moveTo>
                    <a:cubicBezTo>
                      <a:pt x="125758" y="160574"/>
                      <a:pt x="125206" y="159834"/>
                      <a:pt x="124681" y="159095"/>
                    </a:cubicBezTo>
                    <a:cubicBezTo>
                      <a:pt x="97819" y="122696"/>
                      <a:pt x="94890" y="103400"/>
                      <a:pt x="94890" y="96793"/>
                    </a:cubicBezTo>
                    <a:cubicBezTo>
                      <a:pt x="94890" y="81551"/>
                      <a:pt x="109260" y="69148"/>
                      <a:pt x="126919" y="69148"/>
                    </a:cubicBezTo>
                    <a:cubicBezTo>
                      <a:pt x="144578" y="69148"/>
                      <a:pt x="158948" y="81551"/>
                      <a:pt x="158948" y="96793"/>
                    </a:cubicBezTo>
                    <a:cubicBezTo>
                      <a:pt x="158948" y="110508"/>
                      <a:pt x="144688" y="136125"/>
                      <a:pt x="126284" y="161289"/>
                    </a:cubicBezTo>
                    <a:close/>
                  </a:path>
                </a:pathLst>
              </a:custGeom>
              <a:noFill/>
              <a:ln w="9525" cap="rnd">
                <a:solidFill>
                  <a:schemeClr val="bg1"/>
                </a:solidFill>
                <a:prstDash val="solid"/>
                <a:round/>
              </a:ln>
            </p:spPr>
            <p:txBody>
              <a:bodyPr rtlCol="0" anchor="ctr"/>
              <a:lstStyle/>
              <a:p>
                <a:endParaRPr lang="en-GB" dirty="0"/>
              </a:p>
            </p:txBody>
          </p:sp>
        </p:grpSp>
      </p:grpSp>
      <p:grpSp>
        <p:nvGrpSpPr>
          <p:cNvPr id="14" name="Group 13">
            <a:extLst>
              <a:ext uri="{FF2B5EF4-FFF2-40B4-BE49-F238E27FC236}">
                <a16:creationId xmlns:a16="http://schemas.microsoft.com/office/drawing/2014/main" id="{99A010DF-C2B2-076B-18A4-8AEE19406104}"/>
              </a:ext>
            </a:extLst>
          </p:cNvPr>
          <p:cNvGrpSpPr/>
          <p:nvPr/>
        </p:nvGrpSpPr>
        <p:grpSpPr>
          <a:xfrm>
            <a:off x="-2348709" y="1891915"/>
            <a:ext cx="372914" cy="405467"/>
            <a:chOff x="710973" y="5644705"/>
            <a:chExt cx="372914" cy="405467"/>
          </a:xfrm>
        </p:grpSpPr>
        <p:sp>
          <p:nvSpPr>
            <p:cNvPr id="15" name="Rectangle: Rounded Corners 52">
              <a:extLst>
                <a:ext uri="{FF2B5EF4-FFF2-40B4-BE49-F238E27FC236}">
                  <a16:creationId xmlns:a16="http://schemas.microsoft.com/office/drawing/2014/main" id="{2DBDD85E-317A-7481-FEE6-059DBD114F64}"/>
                </a:ext>
              </a:extLst>
            </p:cNvPr>
            <p:cNvSpPr/>
            <p:nvPr/>
          </p:nvSpPr>
          <p:spPr>
            <a:xfrm>
              <a:off x="710973" y="5644705"/>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6" name="Graphic 16">
              <a:extLst>
                <a:ext uri="{FF2B5EF4-FFF2-40B4-BE49-F238E27FC236}">
                  <a16:creationId xmlns:a16="http://schemas.microsoft.com/office/drawing/2014/main" id="{95D87B62-4260-A511-2268-6AC21BD46D09}"/>
                </a:ext>
              </a:extLst>
            </p:cNvPr>
            <p:cNvGrpSpPr/>
            <p:nvPr/>
          </p:nvGrpSpPr>
          <p:grpSpPr>
            <a:xfrm>
              <a:off x="790755" y="5726075"/>
              <a:ext cx="194327" cy="237963"/>
              <a:chOff x="701549" y="5632127"/>
              <a:chExt cx="300895" cy="368461"/>
            </a:xfrm>
            <a:noFill/>
          </p:grpSpPr>
          <p:sp>
            <p:nvSpPr>
              <p:cNvPr id="17" name="Freeform: Shape 26">
                <a:extLst>
                  <a:ext uri="{FF2B5EF4-FFF2-40B4-BE49-F238E27FC236}">
                    <a16:creationId xmlns:a16="http://schemas.microsoft.com/office/drawing/2014/main" id="{DED679B5-E0D6-321B-CEEC-A73CF1CA22CF}"/>
                  </a:ext>
                </a:extLst>
              </p:cNvPr>
              <p:cNvSpPr/>
              <p:nvPr/>
            </p:nvSpPr>
            <p:spPr>
              <a:xfrm>
                <a:off x="935104" y="5632127"/>
                <a:ext cx="51831" cy="45352"/>
              </a:xfrm>
              <a:custGeom>
                <a:avLst/>
                <a:gdLst>
                  <a:gd name="connsiteX0" fmla="*/ 51831 w 51831"/>
                  <a:gd name="connsiteY0" fmla="*/ 45352 h 45352"/>
                  <a:gd name="connsiteX1" fmla="*/ 0 w 51831"/>
                  <a:gd name="connsiteY1" fmla="*/ 0 h 45352"/>
                </a:gdLst>
                <a:ahLst/>
                <a:cxnLst>
                  <a:cxn ang="0">
                    <a:pos x="connsiteX0" y="connsiteY0"/>
                  </a:cxn>
                  <a:cxn ang="0">
                    <a:pos x="connsiteX1" y="connsiteY1"/>
                  </a:cxn>
                </a:cxnLst>
                <a:rect l="l" t="t" r="r" b="b"/>
                <a:pathLst>
                  <a:path w="51831" h="45352">
                    <a:moveTo>
                      <a:pt x="51831" y="45352"/>
                    </a:moveTo>
                    <a:lnTo>
                      <a:pt x="0" y="0"/>
                    </a:lnTo>
                  </a:path>
                </a:pathLst>
              </a:custGeom>
              <a:ln w="9525" cap="flat">
                <a:solidFill>
                  <a:schemeClr val="bg1"/>
                </a:solidFill>
                <a:prstDash val="solid"/>
                <a:miter/>
              </a:ln>
            </p:spPr>
            <p:txBody>
              <a:bodyPr rtlCol="0" anchor="ctr"/>
              <a:lstStyle/>
              <a:p>
                <a:endParaRPr lang="en-GB" dirty="0"/>
              </a:p>
            </p:txBody>
          </p:sp>
          <p:sp>
            <p:nvSpPr>
              <p:cNvPr id="18" name="Freeform: Shape 27">
                <a:extLst>
                  <a:ext uri="{FF2B5EF4-FFF2-40B4-BE49-F238E27FC236}">
                    <a16:creationId xmlns:a16="http://schemas.microsoft.com/office/drawing/2014/main" id="{0A619B9E-42B6-905E-5153-3054E2F9708B}"/>
                  </a:ext>
                </a:extLst>
              </p:cNvPr>
              <p:cNvSpPr/>
              <p:nvPr/>
            </p:nvSpPr>
            <p:spPr>
              <a:xfrm>
                <a:off x="851127" y="5915076"/>
                <a:ext cx="31649" cy="31649"/>
              </a:xfrm>
              <a:custGeom>
                <a:avLst/>
                <a:gdLst>
                  <a:gd name="connsiteX0" fmla="*/ 31649 w 31649"/>
                  <a:gd name="connsiteY0" fmla="*/ 15825 h 31649"/>
                  <a:gd name="connsiteX1" fmla="*/ 15825 w 31649"/>
                  <a:gd name="connsiteY1" fmla="*/ 0 h 31649"/>
                  <a:gd name="connsiteX2" fmla="*/ 0 w 31649"/>
                  <a:gd name="connsiteY2" fmla="*/ 15825 h 31649"/>
                  <a:gd name="connsiteX3" fmla="*/ 15825 w 31649"/>
                  <a:gd name="connsiteY3" fmla="*/ 31649 h 31649"/>
                  <a:gd name="connsiteX4" fmla="*/ 31649 w 31649"/>
                  <a:gd name="connsiteY4" fmla="*/ 15825 h 3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49" h="31649">
                    <a:moveTo>
                      <a:pt x="31649" y="15825"/>
                    </a:moveTo>
                    <a:cubicBezTo>
                      <a:pt x="31649" y="7088"/>
                      <a:pt x="24561" y="0"/>
                      <a:pt x="15825" y="0"/>
                    </a:cubicBezTo>
                    <a:cubicBezTo>
                      <a:pt x="7088" y="0"/>
                      <a:pt x="0" y="7088"/>
                      <a:pt x="0" y="15825"/>
                    </a:cubicBezTo>
                    <a:cubicBezTo>
                      <a:pt x="0" y="24561"/>
                      <a:pt x="7088" y="31649"/>
                      <a:pt x="15825" y="31649"/>
                    </a:cubicBezTo>
                    <a:cubicBezTo>
                      <a:pt x="24561" y="31649"/>
                      <a:pt x="31649" y="24561"/>
                      <a:pt x="31649" y="15825"/>
                    </a:cubicBezTo>
                    <a:close/>
                  </a:path>
                </a:pathLst>
              </a:custGeom>
              <a:noFill/>
              <a:ln w="9525" cap="flat">
                <a:solidFill>
                  <a:schemeClr val="bg1"/>
                </a:solidFill>
                <a:prstDash val="solid"/>
                <a:miter/>
              </a:ln>
            </p:spPr>
            <p:txBody>
              <a:bodyPr rtlCol="0" anchor="ctr"/>
              <a:lstStyle/>
              <a:p>
                <a:endParaRPr lang="en-GB" dirty="0"/>
              </a:p>
            </p:txBody>
          </p:sp>
          <p:sp>
            <p:nvSpPr>
              <p:cNvPr id="19" name="Freeform: Shape 28">
                <a:extLst>
                  <a:ext uri="{FF2B5EF4-FFF2-40B4-BE49-F238E27FC236}">
                    <a16:creationId xmlns:a16="http://schemas.microsoft.com/office/drawing/2014/main" id="{B63125E5-DA3B-F741-8703-F31C4C76026F}"/>
                  </a:ext>
                </a:extLst>
              </p:cNvPr>
              <p:cNvSpPr/>
              <p:nvPr/>
            </p:nvSpPr>
            <p:spPr>
              <a:xfrm>
                <a:off x="786959" y="5668551"/>
                <a:ext cx="165247" cy="176899"/>
              </a:xfrm>
              <a:custGeom>
                <a:avLst/>
                <a:gdLst>
                  <a:gd name="connsiteX0" fmla="*/ 161938 w 165247"/>
                  <a:gd name="connsiteY0" fmla="*/ 48389 h 176899"/>
                  <a:gd name="connsiteX1" fmla="*/ 150425 w 165247"/>
                  <a:gd name="connsiteY1" fmla="*/ 61527 h 176899"/>
                  <a:gd name="connsiteX2" fmla="*/ 130989 w 165247"/>
                  <a:gd name="connsiteY2" fmla="*/ 56515 h 176899"/>
                  <a:gd name="connsiteX3" fmla="*/ 109769 w 165247"/>
                  <a:gd name="connsiteY3" fmla="*/ 77487 h 176899"/>
                  <a:gd name="connsiteX4" fmla="*/ 117015 w 165247"/>
                  <a:gd name="connsiteY4" fmla="*/ 99723 h 176899"/>
                  <a:gd name="connsiteX5" fmla="*/ 111123 w 165247"/>
                  <a:gd name="connsiteY5" fmla="*/ 106495 h 176899"/>
                  <a:gd name="connsiteX6" fmla="*/ 73446 w 165247"/>
                  <a:gd name="connsiteY6" fmla="*/ 149545 h 176899"/>
                  <a:gd name="connsiteX7" fmla="*/ 73446 w 165247"/>
                  <a:gd name="connsiteY7" fmla="*/ 149590 h 176899"/>
                  <a:gd name="connsiteX8" fmla="*/ 53400 w 165247"/>
                  <a:gd name="connsiteY8" fmla="*/ 172436 h 176899"/>
                  <a:gd name="connsiteX9" fmla="*/ 34889 w 165247"/>
                  <a:gd name="connsiteY9" fmla="*/ 173655 h 176899"/>
                  <a:gd name="connsiteX10" fmla="*/ 33331 w 165247"/>
                  <a:gd name="connsiteY10" fmla="*/ 172300 h 176899"/>
                  <a:gd name="connsiteX11" fmla="*/ 6016 w 165247"/>
                  <a:gd name="connsiteY11" fmla="*/ 148371 h 176899"/>
                  <a:gd name="connsiteX12" fmla="*/ 4481 w 165247"/>
                  <a:gd name="connsiteY12" fmla="*/ 147017 h 176899"/>
                  <a:gd name="connsiteX13" fmla="*/ 3262 w 165247"/>
                  <a:gd name="connsiteY13" fmla="*/ 128483 h 176899"/>
                  <a:gd name="connsiteX14" fmla="*/ 23263 w 165247"/>
                  <a:gd name="connsiteY14" fmla="*/ 105660 h 176899"/>
                  <a:gd name="connsiteX15" fmla="*/ 23263 w 165247"/>
                  <a:gd name="connsiteY15" fmla="*/ 105615 h 176899"/>
                  <a:gd name="connsiteX16" fmla="*/ 111823 w 165247"/>
                  <a:gd name="connsiteY16" fmla="*/ 4481 h 176899"/>
                  <a:gd name="connsiteX17" fmla="*/ 130357 w 165247"/>
                  <a:gd name="connsiteY17" fmla="*/ 3262 h 176899"/>
                  <a:gd name="connsiteX18" fmla="*/ 136587 w 165247"/>
                  <a:gd name="connsiteY18" fmla="*/ 8703 h 176899"/>
                  <a:gd name="connsiteX19" fmla="*/ 156836 w 165247"/>
                  <a:gd name="connsiteY19" fmla="*/ 26401 h 176899"/>
                  <a:gd name="connsiteX20" fmla="*/ 160787 w 165247"/>
                  <a:gd name="connsiteY20" fmla="*/ 29877 h 176899"/>
                  <a:gd name="connsiteX21" fmla="*/ 161983 w 165247"/>
                  <a:gd name="connsiteY21" fmla="*/ 48389 h 17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5247" h="176899">
                    <a:moveTo>
                      <a:pt x="161938" y="48389"/>
                    </a:moveTo>
                    <a:lnTo>
                      <a:pt x="150425" y="61527"/>
                    </a:lnTo>
                    <a:cubicBezTo>
                      <a:pt x="145233" y="57509"/>
                      <a:pt x="138348" y="55387"/>
                      <a:pt x="130989" y="56515"/>
                    </a:cubicBezTo>
                    <a:cubicBezTo>
                      <a:pt x="120221" y="58141"/>
                      <a:pt x="111462" y="66742"/>
                      <a:pt x="109769" y="77487"/>
                    </a:cubicBezTo>
                    <a:cubicBezTo>
                      <a:pt x="108392" y="86156"/>
                      <a:pt x="111417" y="94283"/>
                      <a:pt x="117015" y="99723"/>
                    </a:cubicBezTo>
                    <a:cubicBezTo>
                      <a:pt x="115006" y="102026"/>
                      <a:pt x="113042" y="104283"/>
                      <a:pt x="111123" y="106495"/>
                    </a:cubicBezTo>
                    <a:lnTo>
                      <a:pt x="73446" y="149545"/>
                    </a:lnTo>
                    <a:lnTo>
                      <a:pt x="73446" y="149590"/>
                    </a:lnTo>
                    <a:lnTo>
                      <a:pt x="53400" y="172436"/>
                    </a:lnTo>
                    <a:cubicBezTo>
                      <a:pt x="48614" y="177876"/>
                      <a:pt x="40329" y="178418"/>
                      <a:pt x="34889" y="173655"/>
                    </a:cubicBezTo>
                    <a:lnTo>
                      <a:pt x="33331" y="172300"/>
                    </a:lnTo>
                    <a:lnTo>
                      <a:pt x="6016" y="148371"/>
                    </a:lnTo>
                    <a:lnTo>
                      <a:pt x="4481" y="147017"/>
                    </a:lnTo>
                    <a:cubicBezTo>
                      <a:pt x="-982" y="142231"/>
                      <a:pt x="-1524" y="133946"/>
                      <a:pt x="3262" y="128483"/>
                    </a:cubicBezTo>
                    <a:lnTo>
                      <a:pt x="23263" y="105660"/>
                    </a:lnTo>
                    <a:lnTo>
                      <a:pt x="23263" y="105615"/>
                    </a:lnTo>
                    <a:lnTo>
                      <a:pt x="111823" y="4481"/>
                    </a:lnTo>
                    <a:cubicBezTo>
                      <a:pt x="116609" y="-982"/>
                      <a:pt x="124894" y="-1524"/>
                      <a:pt x="130357" y="3262"/>
                    </a:cubicBezTo>
                    <a:lnTo>
                      <a:pt x="136587" y="8703"/>
                    </a:lnTo>
                    <a:lnTo>
                      <a:pt x="156836" y="26401"/>
                    </a:lnTo>
                    <a:lnTo>
                      <a:pt x="160787" y="29877"/>
                    </a:lnTo>
                    <a:cubicBezTo>
                      <a:pt x="166227" y="34663"/>
                      <a:pt x="166769" y="42948"/>
                      <a:pt x="161983" y="48389"/>
                    </a:cubicBezTo>
                    <a:close/>
                  </a:path>
                </a:pathLst>
              </a:custGeom>
              <a:noFill/>
              <a:ln w="9525" cap="flat">
                <a:solidFill>
                  <a:schemeClr val="bg1"/>
                </a:solidFill>
                <a:prstDash val="solid"/>
                <a:miter/>
              </a:ln>
            </p:spPr>
            <p:txBody>
              <a:bodyPr rtlCol="0" anchor="ctr"/>
              <a:lstStyle/>
              <a:p>
                <a:endParaRPr lang="en-GB" dirty="0"/>
              </a:p>
            </p:txBody>
          </p:sp>
          <p:sp>
            <p:nvSpPr>
              <p:cNvPr id="20" name="Freeform: Shape 29">
                <a:extLst>
                  <a:ext uri="{FF2B5EF4-FFF2-40B4-BE49-F238E27FC236}">
                    <a16:creationId xmlns:a16="http://schemas.microsoft.com/office/drawing/2014/main" id="{823FFDB3-103E-5624-4710-583686D686D4}"/>
                  </a:ext>
                </a:extLst>
              </p:cNvPr>
              <p:cNvSpPr/>
              <p:nvPr/>
            </p:nvSpPr>
            <p:spPr>
              <a:xfrm>
                <a:off x="921153" y="5644159"/>
                <a:ext cx="52711" cy="52892"/>
              </a:xfrm>
              <a:custGeom>
                <a:avLst/>
                <a:gdLst>
                  <a:gd name="connsiteX0" fmla="*/ 24990 w 52711"/>
                  <a:gd name="connsiteY0" fmla="*/ 52892 h 52892"/>
                  <a:gd name="connsiteX1" fmla="*/ 52711 w 52711"/>
                  <a:gd name="connsiteY1" fmla="*/ 21875 h 52892"/>
                  <a:gd name="connsiteX2" fmla="*/ 27721 w 52711"/>
                  <a:gd name="connsiteY2" fmla="*/ 0 h 52892"/>
                  <a:gd name="connsiteX3" fmla="*/ 0 w 52711"/>
                  <a:gd name="connsiteY3" fmla="*/ 31017 h 52892"/>
                </a:gdLst>
                <a:ahLst/>
                <a:cxnLst>
                  <a:cxn ang="0">
                    <a:pos x="connsiteX0" y="connsiteY0"/>
                  </a:cxn>
                  <a:cxn ang="0">
                    <a:pos x="connsiteX1" y="connsiteY1"/>
                  </a:cxn>
                  <a:cxn ang="0">
                    <a:pos x="connsiteX2" y="connsiteY2"/>
                  </a:cxn>
                  <a:cxn ang="0">
                    <a:pos x="connsiteX3" y="connsiteY3"/>
                  </a:cxn>
                </a:cxnLst>
                <a:rect l="l" t="t" r="r" b="b"/>
                <a:pathLst>
                  <a:path w="52711" h="52892">
                    <a:moveTo>
                      <a:pt x="24990" y="52892"/>
                    </a:moveTo>
                    <a:lnTo>
                      <a:pt x="52711" y="21875"/>
                    </a:lnTo>
                    <a:lnTo>
                      <a:pt x="27721" y="0"/>
                    </a:lnTo>
                    <a:lnTo>
                      <a:pt x="0" y="31017"/>
                    </a:lnTo>
                  </a:path>
                </a:pathLst>
              </a:custGeom>
              <a:noFill/>
              <a:ln w="9525" cap="flat">
                <a:solidFill>
                  <a:schemeClr val="bg1"/>
                </a:solidFill>
                <a:prstDash val="solid"/>
                <a:miter/>
              </a:ln>
            </p:spPr>
            <p:txBody>
              <a:bodyPr rtlCol="0" anchor="ctr"/>
              <a:lstStyle/>
              <a:p>
                <a:endParaRPr lang="en-GB" dirty="0"/>
              </a:p>
            </p:txBody>
          </p:sp>
          <p:sp>
            <p:nvSpPr>
              <p:cNvPr id="21" name="Freeform: Shape 30">
                <a:extLst>
                  <a:ext uri="{FF2B5EF4-FFF2-40B4-BE49-F238E27FC236}">
                    <a16:creationId xmlns:a16="http://schemas.microsoft.com/office/drawing/2014/main" id="{E0CF44AE-E3C9-477A-9F04-F4E786194EA4}"/>
                  </a:ext>
                </a:extLst>
              </p:cNvPr>
              <p:cNvSpPr/>
              <p:nvPr/>
            </p:nvSpPr>
            <p:spPr>
              <a:xfrm>
                <a:off x="776652" y="5816922"/>
                <a:ext cx="43615" cy="42870"/>
              </a:xfrm>
              <a:custGeom>
                <a:avLst/>
                <a:gdLst>
                  <a:gd name="connsiteX0" fmla="*/ 1514 w 43615"/>
                  <a:gd name="connsiteY0" fmla="*/ 16908 h 42870"/>
                  <a:gd name="connsiteX1" fmla="*/ 16301 w 43615"/>
                  <a:gd name="connsiteY1" fmla="*/ 0 h 42870"/>
                  <a:gd name="connsiteX2" fmla="*/ 43616 w 43615"/>
                  <a:gd name="connsiteY2" fmla="*/ 23906 h 42870"/>
                  <a:gd name="connsiteX3" fmla="*/ 28830 w 43615"/>
                  <a:gd name="connsiteY3" fmla="*/ 40815 h 42870"/>
                  <a:gd name="connsiteX4" fmla="*/ 20319 w 43615"/>
                  <a:gd name="connsiteY4" fmla="*/ 41379 h 42870"/>
                  <a:gd name="connsiteX5" fmla="*/ 2056 w 43615"/>
                  <a:gd name="connsiteY5" fmla="*/ 25396 h 42870"/>
                  <a:gd name="connsiteX6" fmla="*/ 1492 w 43615"/>
                  <a:gd name="connsiteY6" fmla="*/ 16886 h 4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15" h="42870">
                    <a:moveTo>
                      <a:pt x="1514" y="16908"/>
                    </a:moveTo>
                    <a:lnTo>
                      <a:pt x="16301" y="0"/>
                    </a:lnTo>
                    <a:lnTo>
                      <a:pt x="43616" y="23906"/>
                    </a:lnTo>
                    <a:lnTo>
                      <a:pt x="28830" y="40815"/>
                    </a:lnTo>
                    <a:cubicBezTo>
                      <a:pt x="26640" y="43321"/>
                      <a:pt x="22825" y="43569"/>
                      <a:pt x="20319" y="41379"/>
                    </a:cubicBezTo>
                    <a:lnTo>
                      <a:pt x="2056" y="25396"/>
                    </a:lnTo>
                    <a:cubicBezTo>
                      <a:pt x="-450" y="23207"/>
                      <a:pt x="-698" y="19392"/>
                      <a:pt x="1492" y="16886"/>
                    </a:cubicBezTo>
                    <a:close/>
                  </a:path>
                </a:pathLst>
              </a:custGeom>
              <a:noFill/>
              <a:ln w="9525" cap="flat">
                <a:solidFill>
                  <a:schemeClr val="bg1"/>
                </a:solidFill>
                <a:prstDash val="solid"/>
                <a:miter/>
              </a:ln>
            </p:spPr>
            <p:txBody>
              <a:bodyPr rtlCol="0" anchor="ctr"/>
              <a:lstStyle/>
              <a:p>
                <a:endParaRPr lang="en-GB" dirty="0"/>
              </a:p>
            </p:txBody>
          </p:sp>
          <p:sp>
            <p:nvSpPr>
              <p:cNvPr id="22" name="Freeform: Shape 31">
                <a:extLst>
                  <a:ext uri="{FF2B5EF4-FFF2-40B4-BE49-F238E27FC236}">
                    <a16:creationId xmlns:a16="http://schemas.microsoft.com/office/drawing/2014/main" id="{F4B62A78-923D-EE9A-D9F1-E3FAB3280A50}"/>
                  </a:ext>
                </a:extLst>
              </p:cNvPr>
              <p:cNvSpPr/>
              <p:nvPr/>
            </p:nvSpPr>
            <p:spPr>
              <a:xfrm>
                <a:off x="935104" y="5632127"/>
                <a:ext cx="51831" cy="45352"/>
              </a:xfrm>
              <a:custGeom>
                <a:avLst/>
                <a:gdLst>
                  <a:gd name="connsiteX0" fmla="*/ 51831 w 51831"/>
                  <a:gd name="connsiteY0" fmla="*/ 45352 h 45352"/>
                  <a:gd name="connsiteX1" fmla="*/ 0 w 51831"/>
                  <a:gd name="connsiteY1" fmla="*/ 0 h 45352"/>
                </a:gdLst>
                <a:ahLst/>
                <a:cxnLst>
                  <a:cxn ang="0">
                    <a:pos x="connsiteX0" y="connsiteY0"/>
                  </a:cxn>
                  <a:cxn ang="0">
                    <a:pos x="connsiteX1" y="connsiteY1"/>
                  </a:cxn>
                </a:cxnLst>
                <a:rect l="l" t="t" r="r" b="b"/>
                <a:pathLst>
                  <a:path w="51831" h="45352">
                    <a:moveTo>
                      <a:pt x="51831" y="45352"/>
                    </a:moveTo>
                    <a:lnTo>
                      <a:pt x="0" y="0"/>
                    </a:lnTo>
                  </a:path>
                </a:pathLst>
              </a:custGeom>
              <a:ln w="9525" cap="rnd">
                <a:solidFill>
                  <a:schemeClr val="bg1"/>
                </a:solidFill>
                <a:prstDash val="solid"/>
                <a:miter/>
              </a:ln>
            </p:spPr>
            <p:txBody>
              <a:bodyPr rtlCol="0" anchor="ctr"/>
              <a:lstStyle/>
              <a:p>
                <a:endParaRPr lang="en-GB" dirty="0"/>
              </a:p>
            </p:txBody>
          </p:sp>
          <p:sp>
            <p:nvSpPr>
              <p:cNvPr id="23" name="Freeform: Shape 32">
                <a:extLst>
                  <a:ext uri="{FF2B5EF4-FFF2-40B4-BE49-F238E27FC236}">
                    <a16:creationId xmlns:a16="http://schemas.microsoft.com/office/drawing/2014/main" id="{EC51A12A-A139-6E60-8C7B-2D499C5D46FE}"/>
                  </a:ext>
                </a:extLst>
              </p:cNvPr>
              <p:cNvSpPr/>
              <p:nvPr/>
            </p:nvSpPr>
            <p:spPr>
              <a:xfrm>
                <a:off x="828395" y="5890695"/>
                <a:ext cx="140210" cy="109892"/>
              </a:xfrm>
              <a:custGeom>
                <a:avLst/>
                <a:gdLst>
                  <a:gd name="connsiteX0" fmla="*/ 140210 w 140210"/>
                  <a:gd name="connsiteY0" fmla="*/ 109893 h 109892"/>
                  <a:gd name="connsiteX1" fmla="*/ 0 w 140210"/>
                  <a:gd name="connsiteY1" fmla="*/ 109893 h 109892"/>
                  <a:gd name="connsiteX2" fmla="*/ 0 w 140210"/>
                  <a:gd name="connsiteY2" fmla="*/ 37699 h 109892"/>
                  <a:gd name="connsiteX3" fmla="*/ 542 w 140210"/>
                  <a:gd name="connsiteY3" fmla="*/ 31537 h 109892"/>
                  <a:gd name="connsiteX4" fmla="*/ 37745 w 140210"/>
                  <a:gd name="connsiteY4" fmla="*/ 0 h 109892"/>
                  <a:gd name="connsiteX5" fmla="*/ 67769 w 140210"/>
                  <a:gd name="connsiteY5" fmla="*/ 14854 h 109892"/>
                  <a:gd name="connsiteX6" fmla="*/ 76618 w 140210"/>
                  <a:gd name="connsiteY6" fmla="*/ 26412 h 109892"/>
                  <a:gd name="connsiteX7" fmla="*/ 104136 w 140210"/>
                  <a:gd name="connsiteY7" fmla="*/ 62577 h 109892"/>
                  <a:gd name="connsiteX8" fmla="*/ 140210 w 140210"/>
                  <a:gd name="connsiteY8" fmla="*/ 109870 h 10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210" h="109892">
                    <a:moveTo>
                      <a:pt x="140210" y="109893"/>
                    </a:moveTo>
                    <a:lnTo>
                      <a:pt x="0" y="109893"/>
                    </a:lnTo>
                    <a:lnTo>
                      <a:pt x="0" y="37699"/>
                    </a:lnTo>
                    <a:cubicBezTo>
                      <a:pt x="0" y="35577"/>
                      <a:pt x="203" y="33523"/>
                      <a:pt x="542" y="31537"/>
                    </a:cubicBezTo>
                    <a:cubicBezTo>
                      <a:pt x="3454" y="13612"/>
                      <a:pt x="19053" y="0"/>
                      <a:pt x="37745" y="0"/>
                    </a:cubicBezTo>
                    <a:cubicBezTo>
                      <a:pt x="50002" y="0"/>
                      <a:pt x="60883" y="5802"/>
                      <a:pt x="67769" y="14854"/>
                    </a:cubicBezTo>
                    <a:lnTo>
                      <a:pt x="76618" y="26412"/>
                    </a:lnTo>
                    <a:lnTo>
                      <a:pt x="104136" y="62577"/>
                    </a:lnTo>
                    <a:lnTo>
                      <a:pt x="140210" y="109870"/>
                    </a:lnTo>
                    <a:close/>
                  </a:path>
                </a:pathLst>
              </a:custGeom>
              <a:noFill/>
              <a:ln w="9525" cap="flat">
                <a:solidFill>
                  <a:schemeClr val="bg1"/>
                </a:solidFill>
                <a:prstDash val="solid"/>
                <a:miter/>
              </a:ln>
            </p:spPr>
            <p:txBody>
              <a:bodyPr rtlCol="0" anchor="ctr"/>
              <a:lstStyle/>
              <a:p>
                <a:endParaRPr lang="en-GB" dirty="0"/>
              </a:p>
            </p:txBody>
          </p:sp>
          <p:sp>
            <p:nvSpPr>
              <p:cNvPr id="24" name="Freeform: Shape 33">
                <a:extLst>
                  <a:ext uri="{FF2B5EF4-FFF2-40B4-BE49-F238E27FC236}">
                    <a16:creationId xmlns:a16="http://schemas.microsoft.com/office/drawing/2014/main" id="{8EB7F2B2-A918-96E7-8AAA-B0E5C8451BAF}"/>
                  </a:ext>
                </a:extLst>
              </p:cNvPr>
              <p:cNvSpPr/>
              <p:nvPr/>
            </p:nvSpPr>
            <p:spPr>
              <a:xfrm>
                <a:off x="733469" y="6000588"/>
                <a:ext cx="268975" cy="2257"/>
              </a:xfrm>
              <a:custGeom>
                <a:avLst/>
                <a:gdLst>
                  <a:gd name="connsiteX0" fmla="*/ 268975 w 268975"/>
                  <a:gd name="connsiteY0" fmla="*/ 0 h 2257"/>
                  <a:gd name="connsiteX1" fmla="*/ 0 w 268975"/>
                  <a:gd name="connsiteY1" fmla="*/ 0 h 2257"/>
                </a:gdLst>
                <a:ahLst/>
                <a:cxnLst>
                  <a:cxn ang="0">
                    <a:pos x="connsiteX0" y="connsiteY0"/>
                  </a:cxn>
                  <a:cxn ang="0">
                    <a:pos x="connsiteX1" y="connsiteY1"/>
                  </a:cxn>
                </a:cxnLst>
                <a:rect l="l" t="t" r="r" b="b"/>
                <a:pathLst>
                  <a:path w="268975" h="2257">
                    <a:moveTo>
                      <a:pt x="268975" y="0"/>
                    </a:moveTo>
                    <a:lnTo>
                      <a:pt x="0" y="0"/>
                    </a:lnTo>
                  </a:path>
                </a:pathLst>
              </a:custGeom>
              <a:ln w="9525" cap="rnd">
                <a:solidFill>
                  <a:schemeClr val="bg1"/>
                </a:solidFill>
                <a:prstDash val="solid"/>
                <a:miter/>
              </a:ln>
            </p:spPr>
            <p:txBody>
              <a:bodyPr rtlCol="0" anchor="ctr"/>
              <a:lstStyle/>
              <a:p>
                <a:endParaRPr lang="en-GB" dirty="0"/>
              </a:p>
            </p:txBody>
          </p:sp>
          <p:sp>
            <p:nvSpPr>
              <p:cNvPr id="25" name="Freeform: Shape 34">
                <a:extLst>
                  <a:ext uri="{FF2B5EF4-FFF2-40B4-BE49-F238E27FC236}">
                    <a16:creationId xmlns:a16="http://schemas.microsoft.com/office/drawing/2014/main" id="{7FFC1E27-DEA0-BCA6-F64C-3D0F352D0AEB}"/>
                  </a:ext>
                </a:extLst>
              </p:cNvPr>
              <p:cNvSpPr/>
              <p:nvPr/>
            </p:nvSpPr>
            <p:spPr>
              <a:xfrm>
                <a:off x="701549" y="5922255"/>
                <a:ext cx="127387" cy="23387"/>
              </a:xfrm>
              <a:custGeom>
                <a:avLst/>
                <a:gdLst>
                  <a:gd name="connsiteX0" fmla="*/ 127365 w 127387"/>
                  <a:gd name="connsiteY0" fmla="*/ 0 h 23387"/>
                  <a:gd name="connsiteX1" fmla="*/ 126824 w 127387"/>
                  <a:gd name="connsiteY1" fmla="*/ 6163 h 23387"/>
                  <a:gd name="connsiteX2" fmla="*/ 126824 w 127387"/>
                  <a:gd name="connsiteY2" fmla="*/ 23387 h 23387"/>
                  <a:gd name="connsiteX3" fmla="*/ 11964 w 127387"/>
                  <a:gd name="connsiteY3" fmla="*/ 23387 h 23387"/>
                  <a:gd name="connsiteX4" fmla="*/ 0 w 127387"/>
                  <a:gd name="connsiteY4" fmla="*/ 11671 h 23387"/>
                  <a:gd name="connsiteX5" fmla="*/ 3499 w 127387"/>
                  <a:gd name="connsiteY5" fmla="*/ 3454 h 23387"/>
                  <a:gd name="connsiteX6" fmla="*/ 11964 w 127387"/>
                  <a:gd name="connsiteY6" fmla="*/ 0 h 23387"/>
                  <a:gd name="connsiteX7" fmla="*/ 127388 w 127387"/>
                  <a:gd name="connsiteY7" fmla="*/ 0 h 2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387" h="23387">
                    <a:moveTo>
                      <a:pt x="127365" y="0"/>
                    </a:moveTo>
                    <a:cubicBezTo>
                      <a:pt x="127027" y="1964"/>
                      <a:pt x="126824" y="4041"/>
                      <a:pt x="126824" y="6163"/>
                    </a:cubicBezTo>
                    <a:lnTo>
                      <a:pt x="126824" y="23387"/>
                    </a:lnTo>
                    <a:lnTo>
                      <a:pt x="11964" y="23387"/>
                    </a:lnTo>
                    <a:cubicBezTo>
                      <a:pt x="5328" y="23387"/>
                      <a:pt x="0" y="18172"/>
                      <a:pt x="0" y="11671"/>
                    </a:cubicBezTo>
                    <a:cubicBezTo>
                      <a:pt x="0" y="8511"/>
                      <a:pt x="1377" y="5508"/>
                      <a:pt x="3499" y="3454"/>
                    </a:cubicBezTo>
                    <a:cubicBezTo>
                      <a:pt x="5711" y="1287"/>
                      <a:pt x="8669" y="0"/>
                      <a:pt x="11964" y="0"/>
                    </a:cubicBezTo>
                    <a:lnTo>
                      <a:pt x="127388" y="0"/>
                    </a:lnTo>
                    <a:close/>
                  </a:path>
                </a:pathLst>
              </a:custGeom>
              <a:noFill/>
              <a:ln w="9525" cap="flat">
                <a:solidFill>
                  <a:schemeClr val="bg1"/>
                </a:solidFill>
                <a:prstDash val="solid"/>
                <a:miter/>
              </a:ln>
            </p:spPr>
            <p:txBody>
              <a:bodyPr rtlCol="0" anchor="ctr"/>
              <a:lstStyle/>
              <a:p>
                <a:endParaRPr lang="en-GB" dirty="0"/>
              </a:p>
            </p:txBody>
          </p:sp>
          <p:sp>
            <p:nvSpPr>
              <p:cNvPr id="26" name="Freeform: Shape 35">
                <a:extLst>
                  <a:ext uri="{FF2B5EF4-FFF2-40B4-BE49-F238E27FC236}">
                    <a16:creationId xmlns:a16="http://schemas.microsoft.com/office/drawing/2014/main" id="{7352A101-9293-B093-1B17-920B56D8B4CA}"/>
                  </a:ext>
                </a:extLst>
              </p:cNvPr>
              <p:cNvSpPr/>
              <p:nvPr/>
            </p:nvSpPr>
            <p:spPr>
              <a:xfrm>
                <a:off x="905013" y="5739762"/>
                <a:ext cx="92174" cy="213554"/>
              </a:xfrm>
              <a:custGeom>
                <a:avLst/>
                <a:gdLst>
                  <a:gd name="connsiteX0" fmla="*/ 91968 w 92174"/>
                  <a:gd name="connsiteY0" fmla="*/ 113866 h 213554"/>
                  <a:gd name="connsiteX1" fmla="*/ 51921 w 92174"/>
                  <a:gd name="connsiteY1" fmla="*/ 196895 h 213554"/>
                  <a:gd name="connsiteX2" fmla="*/ 27496 w 92174"/>
                  <a:gd name="connsiteY2" fmla="*/ 213555 h 213554"/>
                  <a:gd name="connsiteX3" fmla="*/ 0 w 92174"/>
                  <a:gd name="connsiteY3" fmla="*/ 177391 h 213554"/>
                  <a:gd name="connsiteX4" fmla="*/ 22620 w 92174"/>
                  <a:gd name="connsiteY4" fmla="*/ 163665 h 213554"/>
                  <a:gd name="connsiteX5" fmla="*/ 47790 w 92174"/>
                  <a:gd name="connsiteY5" fmla="*/ 111270 h 213554"/>
                  <a:gd name="connsiteX6" fmla="*/ 14290 w 92174"/>
                  <a:gd name="connsiteY6" fmla="*/ 35781 h 213554"/>
                  <a:gd name="connsiteX7" fmla="*/ 16841 w 92174"/>
                  <a:gd name="connsiteY7" fmla="*/ 35916 h 213554"/>
                  <a:gd name="connsiteX8" fmla="*/ 42305 w 92174"/>
                  <a:gd name="connsiteY8" fmla="*/ 10452 h 213554"/>
                  <a:gd name="connsiteX9" fmla="*/ 40025 w 92174"/>
                  <a:gd name="connsiteY9" fmla="*/ 0 h 213554"/>
                  <a:gd name="connsiteX10" fmla="*/ 91946 w 92174"/>
                  <a:gd name="connsiteY10" fmla="*/ 113888 h 21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174" h="213554">
                    <a:moveTo>
                      <a:pt x="91968" y="113866"/>
                    </a:moveTo>
                    <a:cubicBezTo>
                      <a:pt x="90072" y="146283"/>
                      <a:pt x="75828" y="175720"/>
                      <a:pt x="51921" y="196895"/>
                    </a:cubicBezTo>
                    <a:cubicBezTo>
                      <a:pt x="44494" y="203464"/>
                      <a:pt x="36255" y="209063"/>
                      <a:pt x="27496" y="213555"/>
                    </a:cubicBezTo>
                    <a:lnTo>
                      <a:pt x="0" y="177391"/>
                    </a:lnTo>
                    <a:cubicBezTo>
                      <a:pt x="8330" y="174230"/>
                      <a:pt x="15892" y="169535"/>
                      <a:pt x="22620" y="163665"/>
                    </a:cubicBezTo>
                    <a:cubicBezTo>
                      <a:pt x="37632" y="150414"/>
                      <a:pt x="46571" y="131813"/>
                      <a:pt x="47790" y="111270"/>
                    </a:cubicBezTo>
                    <a:cubicBezTo>
                      <a:pt x="49438" y="82532"/>
                      <a:pt x="36142" y="54563"/>
                      <a:pt x="14290" y="35781"/>
                    </a:cubicBezTo>
                    <a:cubicBezTo>
                      <a:pt x="15147" y="35871"/>
                      <a:pt x="15983" y="35916"/>
                      <a:pt x="16841" y="35916"/>
                    </a:cubicBezTo>
                    <a:cubicBezTo>
                      <a:pt x="30904" y="35916"/>
                      <a:pt x="42305" y="24516"/>
                      <a:pt x="42305" y="10452"/>
                    </a:cubicBezTo>
                    <a:cubicBezTo>
                      <a:pt x="42305" y="6705"/>
                      <a:pt x="41492" y="3160"/>
                      <a:pt x="40025" y="0"/>
                    </a:cubicBezTo>
                    <a:cubicBezTo>
                      <a:pt x="73773" y="27541"/>
                      <a:pt x="94610" y="70139"/>
                      <a:pt x="91946" y="113888"/>
                    </a:cubicBezTo>
                    <a:close/>
                  </a:path>
                </a:pathLst>
              </a:custGeom>
              <a:noFill/>
              <a:ln w="9525" cap="flat">
                <a:solidFill>
                  <a:schemeClr val="bg1"/>
                </a:solidFill>
                <a:prstDash val="solid"/>
                <a:miter/>
              </a:ln>
            </p:spPr>
            <p:txBody>
              <a:bodyPr rtlCol="0" anchor="ctr"/>
              <a:lstStyle/>
              <a:p>
                <a:endParaRPr lang="en-GB" dirty="0"/>
              </a:p>
            </p:txBody>
          </p:sp>
          <p:sp>
            <p:nvSpPr>
              <p:cNvPr id="27" name="Freeform: Shape 36">
                <a:extLst>
                  <a:ext uri="{FF2B5EF4-FFF2-40B4-BE49-F238E27FC236}">
                    <a16:creationId xmlns:a16="http://schemas.microsoft.com/office/drawing/2014/main" id="{E8EBBAED-5881-3ECD-2F01-8B77BEC9FCA0}"/>
                  </a:ext>
                </a:extLst>
              </p:cNvPr>
              <p:cNvSpPr/>
              <p:nvPr/>
            </p:nvSpPr>
            <p:spPr>
              <a:xfrm>
                <a:off x="896412" y="5724773"/>
                <a:ext cx="50950" cy="50882"/>
              </a:xfrm>
              <a:custGeom>
                <a:avLst/>
                <a:gdLst>
                  <a:gd name="connsiteX0" fmla="*/ 50905 w 50950"/>
                  <a:gd name="connsiteY0" fmla="*/ 25419 h 50882"/>
                  <a:gd name="connsiteX1" fmla="*/ 25441 w 50950"/>
                  <a:gd name="connsiteY1" fmla="*/ 50883 h 50882"/>
                  <a:gd name="connsiteX2" fmla="*/ 22891 w 50950"/>
                  <a:gd name="connsiteY2" fmla="*/ 50748 h 50882"/>
                  <a:gd name="connsiteX3" fmla="*/ 7562 w 50950"/>
                  <a:gd name="connsiteY3" fmla="*/ 43501 h 50882"/>
                  <a:gd name="connsiteX4" fmla="*/ 0 w 50950"/>
                  <a:gd name="connsiteY4" fmla="*/ 25419 h 50882"/>
                  <a:gd name="connsiteX5" fmla="*/ 25464 w 50950"/>
                  <a:gd name="connsiteY5" fmla="*/ 0 h 50882"/>
                  <a:gd name="connsiteX6" fmla="*/ 40995 w 50950"/>
                  <a:gd name="connsiteY6" fmla="*/ 5305 h 50882"/>
                  <a:gd name="connsiteX7" fmla="*/ 48671 w 50950"/>
                  <a:gd name="connsiteY7" fmla="*/ 14967 h 50882"/>
                  <a:gd name="connsiteX8" fmla="*/ 50951 w 50950"/>
                  <a:gd name="connsiteY8" fmla="*/ 25419 h 50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0" h="50882">
                    <a:moveTo>
                      <a:pt x="50905" y="25419"/>
                    </a:moveTo>
                    <a:cubicBezTo>
                      <a:pt x="50905" y="39483"/>
                      <a:pt x="39505" y="50883"/>
                      <a:pt x="25441" y="50883"/>
                    </a:cubicBezTo>
                    <a:cubicBezTo>
                      <a:pt x="24584" y="50883"/>
                      <a:pt x="23748" y="50838"/>
                      <a:pt x="22891" y="50748"/>
                    </a:cubicBezTo>
                    <a:cubicBezTo>
                      <a:pt x="16931" y="50183"/>
                      <a:pt x="11581" y="47519"/>
                      <a:pt x="7562" y="43501"/>
                    </a:cubicBezTo>
                    <a:cubicBezTo>
                      <a:pt x="2867" y="38918"/>
                      <a:pt x="0" y="32462"/>
                      <a:pt x="0" y="25419"/>
                    </a:cubicBezTo>
                    <a:cubicBezTo>
                      <a:pt x="0" y="11355"/>
                      <a:pt x="11400" y="0"/>
                      <a:pt x="25464" y="0"/>
                    </a:cubicBezTo>
                    <a:cubicBezTo>
                      <a:pt x="31333" y="0"/>
                      <a:pt x="36729" y="1987"/>
                      <a:pt x="40995" y="5305"/>
                    </a:cubicBezTo>
                    <a:cubicBezTo>
                      <a:pt x="44314" y="7811"/>
                      <a:pt x="46955" y="11129"/>
                      <a:pt x="48671" y="14967"/>
                    </a:cubicBezTo>
                    <a:cubicBezTo>
                      <a:pt x="50138" y="18127"/>
                      <a:pt x="50951" y="21694"/>
                      <a:pt x="50951" y="25419"/>
                    </a:cubicBezTo>
                    <a:close/>
                  </a:path>
                </a:pathLst>
              </a:custGeom>
              <a:noFill/>
              <a:ln w="9525" cap="flat">
                <a:solidFill>
                  <a:schemeClr val="bg1"/>
                </a:solidFill>
                <a:prstDash val="solid"/>
                <a:miter/>
              </a:ln>
            </p:spPr>
            <p:txBody>
              <a:bodyPr rtlCol="0" anchor="ctr"/>
              <a:lstStyle/>
              <a:p>
                <a:endParaRPr lang="en-GB" dirty="0"/>
              </a:p>
            </p:txBody>
          </p:sp>
          <p:sp>
            <p:nvSpPr>
              <p:cNvPr id="28" name="Freeform: Shape 37">
                <a:extLst>
                  <a:ext uri="{FF2B5EF4-FFF2-40B4-BE49-F238E27FC236}">
                    <a16:creationId xmlns:a16="http://schemas.microsoft.com/office/drawing/2014/main" id="{A202A974-5C9E-3547-4AF6-7D2E57A3D6D8}"/>
                  </a:ext>
                </a:extLst>
              </p:cNvPr>
              <p:cNvSpPr/>
              <p:nvPr/>
            </p:nvSpPr>
            <p:spPr>
              <a:xfrm>
                <a:off x="733469" y="5899680"/>
                <a:ext cx="57610" cy="22574"/>
              </a:xfrm>
              <a:custGeom>
                <a:avLst/>
                <a:gdLst>
                  <a:gd name="connsiteX0" fmla="*/ 49912 w 57610"/>
                  <a:gd name="connsiteY0" fmla="*/ 0 h 22574"/>
                  <a:gd name="connsiteX1" fmla="*/ 7698 w 57610"/>
                  <a:gd name="connsiteY1" fmla="*/ 0 h 22574"/>
                  <a:gd name="connsiteX2" fmla="*/ 0 w 57610"/>
                  <a:gd name="connsiteY2" fmla="*/ 7698 h 22574"/>
                  <a:gd name="connsiteX3" fmla="*/ 0 w 57610"/>
                  <a:gd name="connsiteY3" fmla="*/ 22575 h 22574"/>
                  <a:gd name="connsiteX4" fmla="*/ 57610 w 57610"/>
                  <a:gd name="connsiteY4" fmla="*/ 22575 h 22574"/>
                  <a:gd name="connsiteX5" fmla="*/ 57610 w 57610"/>
                  <a:gd name="connsiteY5" fmla="*/ 7698 h 22574"/>
                  <a:gd name="connsiteX6" fmla="*/ 49912 w 57610"/>
                  <a:gd name="connsiteY6" fmla="*/ 0 h 2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610" h="22574">
                    <a:moveTo>
                      <a:pt x="49912" y="0"/>
                    </a:moveTo>
                    <a:lnTo>
                      <a:pt x="7698" y="0"/>
                    </a:lnTo>
                    <a:cubicBezTo>
                      <a:pt x="3454" y="0"/>
                      <a:pt x="0" y="3454"/>
                      <a:pt x="0" y="7698"/>
                    </a:cubicBezTo>
                    <a:lnTo>
                      <a:pt x="0" y="22575"/>
                    </a:lnTo>
                    <a:lnTo>
                      <a:pt x="57610" y="22575"/>
                    </a:lnTo>
                    <a:lnTo>
                      <a:pt x="57610" y="7698"/>
                    </a:lnTo>
                    <a:cubicBezTo>
                      <a:pt x="57610" y="3454"/>
                      <a:pt x="54156" y="0"/>
                      <a:pt x="49912" y="0"/>
                    </a:cubicBezTo>
                    <a:close/>
                  </a:path>
                </a:pathLst>
              </a:custGeom>
              <a:noFill/>
              <a:ln w="9525" cap="flat">
                <a:solidFill>
                  <a:schemeClr val="bg1"/>
                </a:solidFill>
                <a:prstDash val="solid"/>
                <a:miter/>
              </a:ln>
            </p:spPr>
            <p:txBody>
              <a:bodyPr rtlCol="0" anchor="ctr"/>
              <a:lstStyle/>
              <a:p>
                <a:endParaRPr lang="en-GB" dirty="0"/>
              </a:p>
            </p:txBody>
          </p:sp>
        </p:grpSp>
      </p:grpSp>
      <p:grpSp>
        <p:nvGrpSpPr>
          <p:cNvPr id="29" name="Group 28">
            <a:extLst>
              <a:ext uri="{FF2B5EF4-FFF2-40B4-BE49-F238E27FC236}">
                <a16:creationId xmlns:a16="http://schemas.microsoft.com/office/drawing/2014/main" id="{CCDD5B18-BF30-BD39-3B2D-F756287E29EA}"/>
              </a:ext>
            </a:extLst>
          </p:cNvPr>
          <p:cNvGrpSpPr/>
          <p:nvPr/>
        </p:nvGrpSpPr>
        <p:grpSpPr>
          <a:xfrm>
            <a:off x="-2365608" y="852027"/>
            <a:ext cx="372914" cy="405467"/>
            <a:chOff x="710973" y="2778266"/>
            <a:chExt cx="372914" cy="405467"/>
          </a:xfrm>
        </p:grpSpPr>
        <p:sp>
          <p:nvSpPr>
            <p:cNvPr id="30" name="Rectangle: Rounded Corners 50">
              <a:extLst>
                <a:ext uri="{FF2B5EF4-FFF2-40B4-BE49-F238E27FC236}">
                  <a16:creationId xmlns:a16="http://schemas.microsoft.com/office/drawing/2014/main" id="{EDBB9795-E884-7675-4EF6-DA61829D51F7}"/>
                </a:ext>
              </a:extLst>
            </p:cNvPr>
            <p:cNvSpPr/>
            <p:nvPr/>
          </p:nvSpPr>
          <p:spPr>
            <a:xfrm>
              <a:off x="710973" y="2778266"/>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1" name="Graphic 18">
              <a:extLst>
                <a:ext uri="{FF2B5EF4-FFF2-40B4-BE49-F238E27FC236}">
                  <a16:creationId xmlns:a16="http://schemas.microsoft.com/office/drawing/2014/main" id="{DA329991-A386-9C09-56E5-FF65D4BE0087}"/>
                </a:ext>
              </a:extLst>
            </p:cNvPr>
            <p:cNvGrpSpPr/>
            <p:nvPr/>
          </p:nvGrpSpPr>
          <p:grpSpPr>
            <a:xfrm>
              <a:off x="805976" y="2845356"/>
              <a:ext cx="182908" cy="260414"/>
              <a:chOff x="751556" y="2633180"/>
              <a:chExt cx="281579" cy="400896"/>
            </a:xfrm>
            <a:noFill/>
          </p:grpSpPr>
          <p:sp>
            <p:nvSpPr>
              <p:cNvPr id="32" name="Freeform: Shape 44">
                <a:extLst>
                  <a:ext uri="{FF2B5EF4-FFF2-40B4-BE49-F238E27FC236}">
                    <a16:creationId xmlns:a16="http://schemas.microsoft.com/office/drawing/2014/main" id="{B6A5B39D-023A-60EC-BA38-191AD8F97445}"/>
                  </a:ext>
                </a:extLst>
              </p:cNvPr>
              <p:cNvSpPr/>
              <p:nvPr/>
            </p:nvSpPr>
            <p:spPr>
              <a:xfrm>
                <a:off x="802368" y="2633180"/>
                <a:ext cx="179982" cy="75410"/>
              </a:xfrm>
              <a:custGeom>
                <a:avLst/>
                <a:gdLst>
                  <a:gd name="connsiteX0" fmla="*/ 179957 w 179982"/>
                  <a:gd name="connsiteY0" fmla="*/ 43906 h 75410"/>
                  <a:gd name="connsiteX1" fmla="*/ 179957 w 179982"/>
                  <a:gd name="connsiteY1" fmla="*/ 60465 h 75410"/>
                  <a:gd name="connsiteX2" fmla="*/ 165011 w 179982"/>
                  <a:gd name="connsiteY2" fmla="*/ 75411 h 75410"/>
                  <a:gd name="connsiteX3" fmla="*/ 14946 w 179982"/>
                  <a:gd name="connsiteY3" fmla="*/ 75411 h 75410"/>
                  <a:gd name="connsiteX4" fmla="*/ 0 w 179982"/>
                  <a:gd name="connsiteY4" fmla="*/ 60465 h 75410"/>
                  <a:gd name="connsiteX5" fmla="*/ 0 w 179982"/>
                  <a:gd name="connsiteY5" fmla="*/ 43906 h 75410"/>
                  <a:gd name="connsiteX6" fmla="*/ 14946 w 179982"/>
                  <a:gd name="connsiteY6" fmla="*/ 28959 h 75410"/>
                  <a:gd name="connsiteX7" fmla="*/ 50433 w 179982"/>
                  <a:gd name="connsiteY7" fmla="*/ 28959 h 75410"/>
                  <a:gd name="connsiteX8" fmla="*/ 62380 w 179982"/>
                  <a:gd name="connsiteY8" fmla="*/ 20163 h 75410"/>
                  <a:gd name="connsiteX9" fmla="*/ 89978 w 179982"/>
                  <a:gd name="connsiteY9" fmla="*/ 0 h 75410"/>
                  <a:gd name="connsiteX10" fmla="*/ 117577 w 179982"/>
                  <a:gd name="connsiteY10" fmla="*/ 20138 h 75410"/>
                  <a:gd name="connsiteX11" fmla="*/ 129524 w 179982"/>
                  <a:gd name="connsiteY11" fmla="*/ 28959 h 75410"/>
                  <a:gd name="connsiteX12" fmla="*/ 165036 w 179982"/>
                  <a:gd name="connsiteY12" fmla="*/ 28959 h 75410"/>
                  <a:gd name="connsiteX13" fmla="*/ 179982 w 179982"/>
                  <a:gd name="connsiteY13" fmla="*/ 43906 h 7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9982" h="75410">
                    <a:moveTo>
                      <a:pt x="179957" y="43906"/>
                    </a:moveTo>
                    <a:lnTo>
                      <a:pt x="179957" y="60465"/>
                    </a:lnTo>
                    <a:cubicBezTo>
                      <a:pt x="179957" y="68732"/>
                      <a:pt x="173253" y="75411"/>
                      <a:pt x="165011" y="75411"/>
                    </a:cubicBezTo>
                    <a:lnTo>
                      <a:pt x="14946" y="75411"/>
                    </a:lnTo>
                    <a:cubicBezTo>
                      <a:pt x="6679" y="75411"/>
                      <a:pt x="0" y="68706"/>
                      <a:pt x="0" y="60465"/>
                    </a:cubicBezTo>
                    <a:lnTo>
                      <a:pt x="0" y="43906"/>
                    </a:lnTo>
                    <a:cubicBezTo>
                      <a:pt x="0" y="35639"/>
                      <a:pt x="6704" y="28959"/>
                      <a:pt x="14946" y="28959"/>
                    </a:cubicBezTo>
                    <a:lnTo>
                      <a:pt x="50433" y="28959"/>
                    </a:lnTo>
                    <a:cubicBezTo>
                      <a:pt x="55903" y="28959"/>
                      <a:pt x="60717" y="25381"/>
                      <a:pt x="62380" y="20163"/>
                    </a:cubicBezTo>
                    <a:cubicBezTo>
                      <a:pt x="66110" y="8469"/>
                      <a:pt x="77049" y="0"/>
                      <a:pt x="89978" y="0"/>
                    </a:cubicBezTo>
                    <a:cubicBezTo>
                      <a:pt x="102908" y="0"/>
                      <a:pt x="113847" y="8469"/>
                      <a:pt x="117577" y="20138"/>
                    </a:cubicBezTo>
                    <a:cubicBezTo>
                      <a:pt x="119240" y="25355"/>
                      <a:pt x="124029" y="28959"/>
                      <a:pt x="129524" y="28959"/>
                    </a:cubicBezTo>
                    <a:lnTo>
                      <a:pt x="165036" y="28959"/>
                    </a:lnTo>
                    <a:cubicBezTo>
                      <a:pt x="173303" y="28959"/>
                      <a:pt x="179982" y="35664"/>
                      <a:pt x="179982" y="43906"/>
                    </a:cubicBezTo>
                    <a:close/>
                  </a:path>
                </a:pathLst>
              </a:custGeom>
              <a:noFill/>
              <a:ln w="9525" cap="rnd">
                <a:solidFill>
                  <a:schemeClr val="bg1"/>
                </a:solidFill>
                <a:prstDash val="solid"/>
                <a:miter/>
              </a:ln>
            </p:spPr>
            <p:txBody>
              <a:bodyPr rtlCol="0" anchor="ctr"/>
              <a:lstStyle/>
              <a:p>
                <a:endParaRPr lang="en-GB" dirty="0"/>
              </a:p>
            </p:txBody>
          </p:sp>
          <p:sp>
            <p:nvSpPr>
              <p:cNvPr id="33" name="Freeform: Shape 45">
                <a:extLst>
                  <a:ext uri="{FF2B5EF4-FFF2-40B4-BE49-F238E27FC236}">
                    <a16:creationId xmlns:a16="http://schemas.microsoft.com/office/drawing/2014/main" id="{A4B2E884-6B87-F4C0-851C-06A21D9F2CD3}"/>
                  </a:ext>
                </a:extLst>
              </p:cNvPr>
              <p:cNvSpPr/>
              <p:nvPr/>
            </p:nvSpPr>
            <p:spPr>
              <a:xfrm>
                <a:off x="751556" y="2670356"/>
                <a:ext cx="281579" cy="363720"/>
              </a:xfrm>
              <a:custGeom>
                <a:avLst/>
                <a:gdLst>
                  <a:gd name="connsiteX0" fmla="*/ 229155 w 281579"/>
                  <a:gd name="connsiteY0" fmla="*/ 25 h 363720"/>
                  <a:gd name="connsiteX1" fmla="*/ 260408 w 281579"/>
                  <a:gd name="connsiteY1" fmla="*/ 25 h 363720"/>
                  <a:gd name="connsiteX2" fmla="*/ 281580 w 281579"/>
                  <a:gd name="connsiteY2" fmla="*/ 21197 h 363720"/>
                  <a:gd name="connsiteX3" fmla="*/ 281580 w 281579"/>
                  <a:gd name="connsiteY3" fmla="*/ 342524 h 363720"/>
                  <a:gd name="connsiteX4" fmla="*/ 260408 w 281579"/>
                  <a:gd name="connsiteY4" fmla="*/ 363720 h 363720"/>
                  <a:gd name="connsiteX5" fmla="*/ 21171 w 281579"/>
                  <a:gd name="connsiteY5" fmla="*/ 363720 h 363720"/>
                  <a:gd name="connsiteX6" fmla="*/ 0 w 281579"/>
                  <a:gd name="connsiteY6" fmla="*/ 342524 h 363720"/>
                  <a:gd name="connsiteX7" fmla="*/ 0 w 281579"/>
                  <a:gd name="connsiteY7" fmla="*/ 21171 h 363720"/>
                  <a:gd name="connsiteX8" fmla="*/ 21171 w 281579"/>
                  <a:gd name="connsiteY8" fmla="*/ 0 h 363720"/>
                  <a:gd name="connsiteX9" fmla="*/ 52424 w 281579"/>
                  <a:gd name="connsiteY9" fmla="*/ 0 h 363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579" h="363720">
                    <a:moveTo>
                      <a:pt x="229155" y="25"/>
                    </a:moveTo>
                    <a:lnTo>
                      <a:pt x="260408" y="25"/>
                    </a:lnTo>
                    <a:cubicBezTo>
                      <a:pt x="272103" y="25"/>
                      <a:pt x="281580" y="9502"/>
                      <a:pt x="281580" y="21197"/>
                    </a:cubicBezTo>
                    <a:lnTo>
                      <a:pt x="281580" y="342524"/>
                    </a:lnTo>
                    <a:cubicBezTo>
                      <a:pt x="281580" y="354243"/>
                      <a:pt x="272103" y="363720"/>
                      <a:pt x="260408" y="363720"/>
                    </a:cubicBezTo>
                    <a:lnTo>
                      <a:pt x="21171" y="363720"/>
                    </a:lnTo>
                    <a:cubicBezTo>
                      <a:pt x="9477" y="363720"/>
                      <a:pt x="0" y="354243"/>
                      <a:pt x="0" y="342524"/>
                    </a:cubicBezTo>
                    <a:lnTo>
                      <a:pt x="0" y="21171"/>
                    </a:lnTo>
                    <a:cubicBezTo>
                      <a:pt x="0" y="9477"/>
                      <a:pt x="9477" y="0"/>
                      <a:pt x="21171" y="0"/>
                    </a:cubicBezTo>
                    <a:lnTo>
                      <a:pt x="52424" y="0"/>
                    </a:lnTo>
                  </a:path>
                </a:pathLst>
              </a:custGeom>
              <a:noFill/>
              <a:ln w="9525" cap="rnd">
                <a:solidFill>
                  <a:schemeClr val="bg1"/>
                </a:solidFill>
                <a:prstDash val="solid"/>
                <a:miter/>
              </a:ln>
            </p:spPr>
            <p:txBody>
              <a:bodyPr rtlCol="0" anchor="ctr"/>
              <a:lstStyle/>
              <a:p>
                <a:endParaRPr lang="en-GB" dirty="0"/>
              </a:p>
            </p:txBody>
          </p:sp>
          <p:sp>
            <p:nvSpPr>
              <p:cNvPr id="34" name="Freeform: Shape 46">
                <a:extLst>
                  <a:ext uri="{FF2B5EF4-FFF2-40B4-BE49-F238E27FC236}">
                    <a16:creationId xmlns:a16="http://schemas.microsoft.com/office/drawing/2014/main" id="{575AF839-B252-C5F2-0F35-B7E913A8F202}"/>
                  </a:ext>
                </a:extLst>
              </p:cNvPr>
              <p:cNvSpPr/>
              <p:nvPr/>
            </p:nvSpPr>
            <p:spPr>
              <a:xfrm>
                <a:off x="783036" y="2697652"/>
                <a:ext cx="216704" cy="303936"/>
              </a:xfrm>
              <a:custGeom>
                <a:avLst/>
                <a:gdLst>
                  <a:gd name="connsiteX0" fmla="*/ 198734 w 216704"/>
                  <a:gd name="connsiteY0" fmla="*/ 25 h 303936"/>
                  <a:gd name="connsiteX1" fmla="*/ 199868 w 216704"/>
                  <a:gd name="connsiteY1" fmla="*/ 25 h 303936"/>
                  <a:gd name="connsiteX2" fmla="*/ 216704 w 216704"/>
                  <a:gd name="connsiteY2" fmla="*/ 16862 h 303936"/>
                  <a:gd name="connsiteX3" fmla="*/ 216704 w 216704"/>
                  <a:gd name="connsiteY3" fmla="*/ 287100 h 303936"/>
                  <a:gd name="connsiteX4" fmla="*/ 199868 w 216704"/>
                  <a:gd name="connsiteY4" fmla="*/ 303936 h 303936"/>
                  <a:gd name="connsiteX5" fmla="*/ 16836 w 216704"/>
                  <a:gd name="connsiteY5" fmla="*/ 303936 h 303936"/>
                  <a:gd name="connsiteX6" fmla="*/ 0 w 216704"/>
                  <a:gd name="connsiteY6" fmla="*/ 287100 h 303936"/>
                  <a:gd name="connsiteX7" fmla="*/ 0 w 216704"/>
                  <a:gd name="connsiteY7" fmla="*/ 16836 h 303936"/>
                  <a:gd name="connsiteX8" fmla="*/ 16836 w 216704"/>
                  <a:gd name="connsiteY8" fmla="*/ 0 h 303936"/>
                  <a:gd name="connsiteX9" fmla="*/ 19911 w 216704"/>
                  <a:gd name="connsiteY9" fmla="*/ 0 h 30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704" h="303936">
                    <a:moveTo>
                      <a:pt x="198734" y="25"/>
                    </a:moveTo>
                    <a:lnTo>
                      <a:pt x="199868" y="25"/>
                    </a:lnTo>
                    <a:cubicBezTo>
                      <a:pt x="209168" y="25"/>
                      <a:pt x="216704" y="7561"/>
                      <a:pt x="216704" y="16862"/>
                    </a:cubicBezTo>
                    <a:lnTo>
                      <a:pt x="216704" y="287100"/>
                    </a:lnTo>
                    <a:cubicBezTo>
                      <a:pt x="216704" y="296400"/>
                      <a:pt x="209168" y="303936"/>
                      <a:pt x="199868" y="303936"/>
                    </a:cubicBezTo>
                    <a:lnTo>
                      <a:pt x="16836" y="303936"/>
                    </a:lnTo>
                    <a:cubicBezTo>
                      <a:pt x="7536" y="303936"/>
                      <a:pt x="0" y="296400"/>
                      <a:pt x="0" y="287100"/>
                    </a:cubicBezTo>
                    <a:lnTo>
                      <a:pt x="0" y="16836"/>
                    </a:lnTo>
                    <a:cubicBezTo>
                      <a:pt x="0" y="7536"/>
                      <a:pt x="7536" y="0"/>
                      <a:pt x="16836" y="0"/>
                    </a:cubicBezTo>
                    <a:lnTo>
                      <a:pt x="19911" y="0"/>
                    </a:lnTo>
                  </a:path>
                </a:pathLst>
              </a:custGeom>
              <a:noFill/>
              <a:ln w="9525" cap="rnd">
                <a:solidFill>
                  <a:schemeClr val="bg1"/>
                </a:solidFill>
                <a:prstDash val="solid"/>
                <a:miter/>
              </a:ln>
            </p:spPr>
            <p:txBody>
              <a:bodyPr rtlCol="0" anchor="ctr"/>
              <a:lstStyle/>
              <a:p>
                <a:endParaRPr lang="en-GB" dirty="0"/>
              </a:p>
            </p:txBody>
          </p:sp>
          <p:sp>
            <p:nvSpPr>
              <p:cNvPr id="35" name="Freeform: Shape 47">
                <a:extLst>
                  <a:ext uri="{FF2B5EF4-FFF2-40B4-BE49-F238E27FC236}">
                    <a16:creationId xmlns:a16="http://schemas.microsoft.com/office/drawing/2014/main" id="{86C689DD-38E1-8CFC-BEC8-05443ADFD939}"/>
                  </a:ext>
                </a:extLst>
              </p:cNvPr>
              <p:cNvSpPr/>
              <p:nvPr/>
            </p:nvSpPr>
            <p:spPr>
              <a:xfrm rot="-796800">
                <a:off x="815986" y="2776670"/>
                <a:ext cx="151073" cy="151073"/>
              </a:xfrm>
              <a:custGeom>
                <a:avLst/>
                <a:gdLst>
                  <a:gd name="connsiteX0" fmla="*/ 151073 w 151073"/>
                  <a:gd name="connsiteY0" fmla="*/ 75537 h 151073"/>
                  <a:gd name="connsiteX1" fmla="*/ 75537 w 151073"/>
                  <a:gd name="connsiteY1" fmla="*/ 151073 h 151073"/>
                  <a:gd name="connsiteX2" fmla="*/ 0 w 151073"/>
                  <a:gd name="connsiteY2" fmla="*/ 75537 h 151073"/>
                  <a:gd name="connsiteX3" fmla="*/ 75537 w 151073"/>
                  <a:gd name="connsiteY3" fmla="*/ 0 h 151073"/>
                  <a:gd name="connsiteX4" fmla="*/ 151073 w 151073"/>
                  <a:gd name="connsiteY4" fmla="*/ 75537 h 151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73" h="151073">
                    <a:moveTo>
                      <a:pt x="151073" y="75537"/>
                    </a:moveTo>
                    <a:cubicBezTo>
                      <a:pt x="151073" y="117254"/>
                      <a:pt x="117254" y="151073"/>
                      <a:pt x="75537" y="151073"/>
                    </a:cubicBezTo>
                    <a:cubicBezTo>
                      <a:pt x="33819" y="151073"/>
                      <a:pt x="0" y="117254"/>
                      <a:pt x="0" y="75537"/>
                    </a:cubicBezTo>
                    <a:cubicBezTo>
                      <a:pt x="0" y="33819"/>
                      <a:pt x="33819" y="0"/>
                      <a:pt x="75537" y="0"/>
                    </a:cubicBezTo>
                    <a:cubicBezTo>
                      <a:pt x="117254" y="0"/>
                      <a:pt x="151073" y="33819"/>
                      <a:pt x="151073" y="75537"/>
                    </a:cubicBezTo>
                    <a:close/>
                  </a:path>
                </a:pathLst>
              </a:custGeom>
              <a:noFill/>
              <a:ln w="9525" cap="rnd">
                <a:solidFill>
                  <a:schemeClr val="bg1"/>
                </a:solidFill>
                <a:prstDash val="solid"/>
                <a:miter/>
              </a:ln>
            </p:spPr>
            <p:txBody>
              <a:bodyPr rtlCol="0" anchor="ctr"/>
              <a:lstStyle/>
              <a:p>
                <a:endParaRPr lang="en-GB" dirty="0"/>
              </a:p>
            </p:txBody>
          </p:sp>
          <p:sp>
            <p:nvSpPr>
              <p:cNvPr id="36" name="Freeform: Shape 48">
                <a:extLst>
                  <a:ext uri="{FF2B5EF4-FFF2-40B4-BE49-F238E27FC236}">
                    <a16:creationId xmlns:a16="http://schemas.microsoft.com/office/drawing/2014/main" id="{3CC221D9-4F9B-490A-8346-D7D1AC066830}"/>
                  </a:ext>
                </a:extLst>
              </p:cNvPr>
              <p:cNvSpPr/>
              <p:nvPr/>
            </p:nvSpPr>
            <p:spPr>
              <a:xfrm>
                <a:off x="854137" y="2827302"/>
                <a:ext cx="66916" cy="49805"/>
              </a:xfrm>
              <a:custGeom>
                <a:avLst/>
                <a:gdLst>
                  <a:gd name="connsiteX0" fmla="*/ 0 w 66916"/>
                  <a:gd name="connsiteY0" fmla="*/ 27573 h 49805"/>
                  <a:gd name="connsiteX1" fmla="*/ 21625 w 66916"/>
                  <a:gd name="connsiteY1" fmla="*/ 48518 h 49805"/>
                  <a:gd name="connsiteX2" fmla="*/ 28380 w 66916"/>
                  <a:gd name="connsiteY2" fmla="*/ 48089 h 49805"/>
                  <a:gd name="connsiteX3" fmla="*/ 66917 w 66916"/>
                  <a:gd name="connsiteY3" fmla="*/ 0 h 49805"/>
                </a:gdLst>
                <a:ahLst/>
                <a:cxnLst>
                  <a:cxn ang="0">
                    <a:pos x="connsiteX0" y="connsiteY0"/>
                  </a:cxn>
                  <a:cxn ang="0">
                    <a:pos x="connsiteX1" y="connsiteY1"/>
                  </a:cxn>
                  <a:cxn ang="0">
                    <a:pos x="connsiteX2" y="connsiteY2"/>
                  </a:cxn>
                  <a:cxn ang="0">
                    <a:pos x="connsiteX3" y="connsiteY3"/>
                  </a:cxn>
                </a:cxnLst>
                <a:rect l="l" t="t" r="r" b="b"/>
                <a:pathLst>
                  <a:path w="66916" h="49805">
                    <a:moveTo>
                      <a:pt x="0" y="27573"/>
                    </a:moveTo>
                    <a:lnTo>
                      <a:pt x="21625" y="48518"/>
                    </a:lnTo>
                    <a:cubicBezTo>
                      <a:pt x="23566" y="50383"/>
                      <a:pt x="26691" y="50207"/>
                      <a:pt x="28380" y="48089"/>
                    </a:cubicBezTo>
                    <a:lnTo>
                      <a:pt x="66917" y="0"/>
                    </a:lnTo>
                  </a:path>
                </a:pathLst>
              </a:custGeom>
              <a:noFill/>
              <a:ln w="9525" cap="rnd">
                <a:solidFill>
                  <a:schemeClr val="bg1"/>
                </a:solidFill>
                <a:prstDash val="solid"/>
                <a:miter/>
              </a:ln>
            </p:spPr>
            <p:txBody>
              <a:bodyPr rtlCol="0" anchor="ctr"/>
              <a:lstStyle/>
              <a:p>
                <a:endParaRPr lang="en-GB" dirty="0"/>
              </a:p>
            </p:txBody>
          </p:sp>
        </p:grpSp>
      </p:grpSp>
      <p:grpSp>
        <p:nvGrpSpPr>
          <p:cNvPr id="37" name="Group 36">
            <a:extLst>
              <a:ext uri="{FF2B5EF4-FFF2-40B4-BE49-F238E27FC236}">
                <a16:creationId xmlns:a16="http://schemas.microsoft.com/office/drawing/2014/main" id="{2AB48F4D-AD15-510D-9E9E-8FE97E9E8503}"/>
              </a:ext>
            </a:extLst>
          </p:cNvPr>
          <p:cNvGrpSpPr/>
          <p:nvPr/>
        </p:nvGrpSpPr>
        <p:grpSpPr>
          <a:xfrm>
            <a:off x="-2336344" y="1373630"/>
            <a:ext cx="372914" cy="405467"/>
            <a:chOff x="710973" y="1981480"/>
            <a:chExt cx="372914" cy="405467"/>
          </a:xfrm>
        </p:grpSpPr>
        <p:sp>
          <p:nvSpPr>
            <p:cNvPr id="38" name="Rectangle: Rounded Corners 51">
              <a:extLst>
                <a:ext uri="{FF2B5EF4-FFF2-40B4-BE49-F238E27FC236}">
                  <a16:creationId xmlns:a16="http://schemas.microsoft.com/office/drawing/2014/main" id="{93B96899-FD1C-F1C9-9A23-09013AB15D20}"/>
                </a:ext>
              </a:extLst>
            </p:cNvPr>
            <p:cNvSpPr/>
            <p:nvPr/>
          </p:nvSpPr>
          <p:spPr>
            <a:xfrm>
              <a:off x="710973" y="1981480"/>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9" name="Graphic 14">
              <a:extLst>
                <a:ext uri="{FF2B5EF4-FFF2-40B4-BE49-F238E27FC236}">
                  <a16:creationId xmlns:a16="http://schemas.microsoft.com/office/drawing/2014/main" id="{F704A82E-9C67-F667-1798-635C2A14476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69451" y="2072106"/>
              <a:ext cx="255958" cy="214675"/>
            </a:xfrm>
            <a:prstGeom prst="rect">
              <a:avLst/>
            </a:prstGeom>
            <a:effectLst/>
          </p:spPr>
        </p:pic>
      </p:grpSp>
      <p:grpSp>
        <p:nvGrpSpPr>
          <p:cNvPr id="40" name="Group 39">
            <a:extLst>
              <a:ext uri="{FF2B5EF4-FFF2-40B4-BE49-F238E27FC236}">
                <a16:creationId xmlns:a16="http://schemas.microsoft.com/office/drawing/2014/main" id="{0B2758D1-588F-A07D-473A-AE52EA2FD7A8}"/>
              </a:ext>
            </a:extLst>
          </p:cNvPr>
          <p:cNvGrpSpPr/>
          <p:nvPr/>
        </p:nvGrpSpPr>
        <p:grpSpPr>
          <a:xfrm>
            <a:off x="-2338342" y="4901491"/>
            <a:ext cx="372914" cy="405467"/>
            <a:chOff x="700900" y="5979724"/>
            <a:chExt cx="372914" cy="405467"/>
          </a:xfrm>
        </p:grpSpPr>
        <p:sp>
          <p:nvSpPr>
            <p:cNvPr id="41" name="Rectangle: Rounded Corners 24">
              <a:extLst>
                <a:ext uri="{FF2B5EF4-FFF2-40B4-BE49-F238E27FC236}">
                  <a16:creationId xmlns:a16="http://schemas.microsoft.com/office/drawing/2014/main" id="{D294136F-89AF-7121-BBD0-C34B75FE2597}"/>
                </a:ext>
              </a:extLst>
            </p:cNvPr>
            <p:cNvSpPr/>
            <p:nvPr/>
          </p:nvSpPr>
          <p:spPr>
            <a:xfrm>
              <a:off x="700900" y="5979724"/>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2" name="Graphic 49" descr="Checklist outline">
              <a:extLst>
                <a:ext uri="{FF2B5EF4-FFF2-40B4-BE49-F238E27FC236}">
                  <a16:creationId xmlns:a16="http://schemas.microsoft.com/office/drawing/2014/main" id="{87361298-DA84-D141-6A61-630F681360A1}"/>
                </a:ext>
              </a:extLst>
            </p:cNvPr>
            <p:cNvPicPr>
              <a:picLocks noChangeAspect="1"/>
            </p:cNvPicPr>
            <p:nvPr/>
          </p:nvPicPr>
          <p:blipFill>
            <a:blip r:embed="rId4">
              <a:extLst>
                <a:ext uri="{96DAC541-7B7A-43D3-8B79-37D633B846F1}">
                  <asvg:svgBlip xmlns="" xmlns:asvg="http://schemas.microsoft.com/office/drawing/2016/SVG/main" r:embed="rId7"/>
                </a:ext>
              </a:extLst>
            </a:blip>
            <a:srcRect/>
            <a:stretch/>
          </p:blipFill>
          <p:spPr>
            <a:xfrm>
              <a:off x="725472" y="6024514"/>
              <a:ext cx="323771" cy="323771"/>
            </a:xfrm>
            <a:prstGeom prst="rect">
              <a:avLst/>
            </a:prstGeom>
          </p:spPr>
        </p:pic>
      </p:grpSp>
      <p:grpSp>
        <p:nvGrpSpPr>
          <p:cNvPr id="43" name="Group 42">
            <a:extLst>
              <a:ext uri="{FF2B5EF4-FFF2-40B4-BE49-F238E27FC236}">
                <a16:creationId xmlns:a16="http://schemas.microsoft.com/office/drawing/2014/main" id="{D021EFFE-63DD-4074-676F-5F091D92FD69}"/>
              </a:ext>
            </a:extLst>
          </p:cNvPr>
          <p:cNvGrpSpPr/>
          <p:nvPr/>
        </p:nvGrpSpPr>
        <p:grpSpPr>
          <a:xfrm>
            <a:off x="-2338342" y="5436019"/>
            <a:ext cx="372914" cy="405467"/>
            <a:chOff x="700900" y="5979724"/>
            <a:chExt cx="372914" cy="405467"/>
          </a:xfrm>
        </p:grpSpPr>
        <p:sp>
          <p:nvSpPr>
            <p:cNvPr id="44" name="Rectangle: Rounded Corners 59">
              <a:extLst>
                <a:ext uri="{FF2B5EF4-FFF2-40B4-BE49-F238E27FC236}">
                  <a16:creationId xmlns:a16="http://schemas.microsoft.com/office/drawing/2014/main" id="{0C50BC1C-F0D0-7FDC-B537-3A9B1FA62F76}"/>
                </a:ext>
              </a:extLst>
            </p:cNvPr>
            <p:cNvSpPr/>
            <p:nvPr/>
          </p:nvSpPr>
          <p:spPr>
            <a:xfrm>
              <a:off x="700900" y="5979724"/>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Graphic 60" descr="Employee badge outline">
              <a:extLst>
                <a:ext uri="{FF2B5EF4-FFF2-40B4-BE49-F238E27FC236}">
                  <a16:creationId xmlns:a16="http://schemas.microsoft.com/office/drawing/2014/main" id="{205D171B-D869-9774-D1D7-774FB3B6BC6A}"/>
                </a:ext>
              </a:extLst>
            </p:cNvPr>
            <p:cNvPicPr>
              <a:picLocks noChangeAspect="1"/>
            </p:cNvPicPr>
            <p:nvPr/>
          </p:nvPicPr>
          <p:blipFill>
            <a:blip r:embed="rId8">
              <a:extLst>
                <a:ext uri="{96DAC541-7B7A-43D3-8B79-37D633B846F1}">
                  <asvg:svgBlip xmlns="" xmlns:asvg="http://schemas.microsoft.com/office/drawing/2016/SVG/main" r:embed="rId9"/>
                </a:ext>
              </a:extLst>
            </a:blip>
            <a:srcRect/>
            <a:stretch/>
          </p:blipFill>
          <p:spPr>
            <a:xfrm>
              <a:off x="741591" y="6038009"/>
              <a:ext cx="293366" cy="293366"/>
            </a:xfrm>
            <a:prstGeom prst="rect">
              <a:avLst/>
            </a:prstGeom>
          </p:spPr>
        </p:pic>
      </p:grpSp>
      <p:grpSp>
        <p:nvGrpSpPr>
          <p:cNvPr id="46" name="Group 45">
            <a:extLst>
              <a:ext uri="{FF2B5EF4-FFF2-40B4-BE49-F238E27FC236}">
                <a16:creationId xmlns:a16="http://schemas.microsoft.com/office/drawing/2014/main" id="{810647F7-35C0-A8D2-A9EF-55A31AF1F0C7}"/>
              </a:ext>
            </a:extLst>
          </p:cNvPr>
          <p:cNvGrpSpPr/>
          <p:nvPr/>
        </p:nvGrpSpPr>
        <p:grpSpPr>
          <a:xfrm>
            <a:off x="-2372346" y="6513015"/>
            <a:ext cx="372914" cy="405467"/>
            <a:chOff x="700900" y="5979724"/>
            <a:chExt cx="372914" cy="405467"/>
          </a:xfrm>
        </p:grpSpPr>
        <p:sp>
          <p:nvSpPr>
            <p:cNvPr id="47" name="Rectangle: Rounded Corners 62">
              <a:extLst>
                <a:ext uri="{FF2B5EF4-FFF2-40B4-BE49-F238E27FC236}">
                  <a16:creationId xmlns:a16="http://schemas.microsoft.com/office/drawing/2014/main" id="{1F5BC327-5C8D-36EB-6B4E-7C454392EB56}"/>
                </a:ext>
              </a:extLst>
            </p:cNvPr>
            <p:cNvSpPr/>
            <p:nvPr/>
          </p:nvSpPr>
          <p:spPr>
            <a:xfrm>
              <a:off x="700900" y="5979724"/>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8" name="Graphic 63" descr="Signal outline">
              <a:extLst>
                <a:ext uri="{FF2B5EF4-FFF2-40B4-BE49-F238E27FC236}">
                  <a16:creationId xmlns:a16="http://schemas.microsoft.com/office/drawing/2014/main" id="{3E389724-E523-9BE6-4E1A-4DE3EA3EA44C}"/>
                </a:ext>
              </a:extLst>
            </p:cNvPr>
            <p:cNvPicPr>
              <a:picLocks noChangeAspect="1"/>
            </p:cNvPicPr>
            <p:nvPr/>
          </p:nvPicPr>
          <p:blipFill>
            <a:blip r:embed="rId10">
              <a:extLst>
                <a:ext uri="{96DAC541-7B7A-43D3-8B79-37D633B846F1}">
                  <asvg:svgBlip xmlns="" xmlns:asvg="http://schemas.microsoft.com/office/drawing/2016/SVG/main" r:embed="rId11"/>
                </a:ext>
              </a:extLst>
            </a:blip>
            <a:srcRect/>
            <a:stretch/>
          </p:blipFill>
          <p:spPr>
            <a:xfrm>
              <a:off x="741591" y="6038009"/>
              <a:ext cx="293366" cy="293366"/>
            </a:xfrm>
            <a:prstGeom prst="rect">
              <a:avLst/>
            </a:prstGeom>
          </p:spPr>
        </p:pic>
      </p:grpSp>
      <p:grpSp>
        <p:nvGrpSpPr>
          <p:cNvPr id="49" name="Group 48">
            <a:extLst>
              <a:ext uri="{FF2B5EF4-FFF2-40B4-BE49-F238E27FC236}">
                <a16:creationId xmlns:a16="http://schemas.microsoft.com/office/drawing/2014/main" id="{027C3889-B0E3-83BE-C2B4-624CE70DCA2E}"/>
              </a:ext>
            </a:extLst>
          </p:cNvPr>
          <p:cNvGrpSpPr/>
          <p:nvPr/>
        </p:nvGrpSpPr>
        <p:grpSpPr>
          <a:xfrm>
            <a:off x="-2348709" y="3396703"/>
            <a:ext cx="372914" cy="405467"/>
            <a:chOff x="700900" y="5979724"/>
            <a:chExt cx="372914" cy="405467"/>
          </a:xfrm>
        </p:grpSpPr>
        <p:sp>
          <p:nvSpPr>
            <p:cNvPr id="50" name="Rectangle: Rounded Corners 65">
              <a:extLst>
                <a:ext uri="{FF2B5EF4-FFF2-40B4-BE49-F238E27FC236}">
                  <a16:creationId xmlns:a16="http://schemas.microsoft.com/office/drawing/2014/main" id="{EE4D3599-F088-D02E-CCE6-2E259514EC0C}"/>
                </a:ext>
              </a:extLst>
            </p:cNvPr>
            <p:cNvSpPr/>
            <p:nvPr/>
          </p:nvSpPr>
          <p:spPr>
            <a:xfrm>
              <a:off x="700900" y="5979724"/>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1" name="Graphic 66" descr="Cycle with people with solid fill">
              <a:extLst>
                <a:ext uri="{FF2B5EF4-FFF2-40B4-BE49-F238E27FC236}">
                  <a16:creationId xmlns:a16="http://schemas.microsoft.com/office/drawing/2014/main" id="{4D45AD49-3BD5-9F9D-DA8D-6AF21C341D57}"/>
                </a:ext>
              </a:extLst>
            </p:cNvPr>
            <p:cNvPicPr>
              <a:picLocks noChangeAspect="1"/>
            </p:cNvPicPr>
            <p:nvPr/>
          </p:nvPicPr>
          <p:blipFill>
            <a:blip r:embed="rId12">
              <a:extLst>
                <a:ext uri="{96DAC541-7B7A-43D3-8B79-37D633B846F1}">
                  <asvg:svgBlip xmlns="" xmlns:asvg="http://schemas.microsoft.com/office/drawing/2016/SVG/main" r:embed="rId13"/>
                </a:ext>
              </a:extLst>
            </a:blip>
            <a:srcRect/>
            <a:stretch/>
          </p:blipFill>
          <p:spPr>
            <a:xfrm>
              <a:off x="741591" y="6038009"/>
              <a:ext cx="293366" cy="293366"/>
            </a:xfrm>
            <a:prstGeom prst="rect">
              <a:avLst/>
            </a:prstGeom>
          </p:spPr>
        </p:pic>
      </p:grpSp>
      <p:grpSp>
        <p:nvGrpSpPr>
          <p:cNvPr id="52" name="Group 51">
            <a:extLst>
              <a:ext uri="{FF2B5EF4-FFF2-40B4-BE49-F238E27FC236}">
                <a16:creationId xmlns:a16="http://schemas.microsoft.com/office/drawing/2014/main" id="{D1BCC843-FE2B-AE2B-3AFE-249E2F725D5F}"/>
              </a:ext>
            </a:extLst>
          </p:cNvPr>
          <p:cNvGrpSpPr/>
          <p:nvPr/>
        </p:nvGrpSpPr>
        <p:grpSpPr>
          <a:xfrm>
            <a:off x="-2348709" y="3890055"/>
            <a:ext cx="372914" cy="405467"/>
            <a:chOff x="700900" y="5979724"/>
            <a:chExt cx="372914" cy="405467"/>
          </a:xfrm>
        </p:grpSpPr>
        <p:sp>
          <p:nvSpPr>
            <p:cNvPr id="53" name="Rectangle: Rounded Corners 68">
              <a:extLst>
                <a:ext uri="{FF2B5EF4-FFF2-40B4-BE49-F238E27FC236}">
                  <a16:creationId xmlns:a16="http://schemas.microsoft.com/office/drawing/2014/main" id="{7D8E73EB-D9BC-DC92-918A-2556644BFD31}"/>
                </a:ext>
              </a:extLst>
            </p:cNvPr>
            <p:cNvSpPr/>
            <p:nvPr/>
          </p:nvSpPr>
          <p:spPr>
            <a:xfrm>
              <a:off x="700900" y="5979724"/>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Graphic 69" descr="Modern architecture outline">
              <a:extLst>
                <a:ext uri="{FF2B5EF4-FFF2-40B4-BE49-F238E27FC236}">
                  <a16:creationId xmlns:a16="http://schemas.microsoft.com/office/drawing/2014/main" id="{DB3FACF8-CE89-8FAE-9D58-0476B9111A11}"/>
                </a:ext>
              </a:extLst>
            </p:cNvPr>
            <p:cNvPicPr>
              <a:picLocks noChangeAspect="1"/>
            </p:cNvPicPr>
            <p:nvPr/>
          </p:nvPicPr>
          <p:blipFill>
            <a:blip r:embed="rId14">
              <a:extLst>
                <a:ext uri="{96DAC541-7B7A-43D3-8B79-37D633B846F1}">
                  <asvg:svgBlip xmlns="" xmlns:asvg="http://schemas.microsoft.com/office/drawing/2016/SVG/main" r:embed="rId15"/>
                </a:ext>
              </a:extLst>
            </a:blip>
            <a:srcRect/>
            <a:stretch/>
          </p:blipFill>
          <p:spPr>
            <a:xfrm>
              <a:off x="741591" y="6038009"/>
              <a:ext cx="293366" cy="293366"/>
            </a:xfrm>
            <a:prstGeom prst="rect">
              <a:avLst/>
            </a:prstGeom>
          </p:spPr>
        </p:pic>
      </p:grpSp>
      <p:grpSp>
        <p:nvGrpSpPr>
          <p:cNvPr id="55" name="Group 54">
            <a:extLst>
              <a:ext uri="{FF2B5EF4-FFF2-40B4-BE49-F238E27FC236}">
                <a16:creationId xmlns:a16="http://schemas.microsoft.com/office/drawing/2014/main" id="{F032F7B9-0B31-790A-0671-2B3519F2F3E2}"/>
              </a:ext>
            </a:extLst>
          </p:cNvPr>
          <p:cNvGrpSpPr/>
          <p:nvPr/>
        </p:nvGrpSpPr>
        <p:grpSpPr>
          <a:xfrm>
            <a:off x="-2348709" y="4385617"/>
            <a:ext cx="372914" cy="405467"/>
            <a:chOff x="700900" y="5979724"/>
            <a:chExt cx="372914" cy="405467"/>
          </a:xfrm>
        </p:grpSpPr>
        <p:sp>
          <p:nvSpPr>
            <p:cNvPr id="56" name="Rectangle: Rounded Corners 71">
              <a:extLst>
                <a:ext uri="{FF2B5EF4-FFF2-40B4-BE49-F238E27FC236}">
                  <a16:creationId xmlns:a16="http://schemas.microsoft.com/office/drawing/2014/main" id="{3A33F2BC-955E-8114-6647-6C6EAE37B69C}"/>
                </a:ext>
              </a:extLst>
            </p:cNvPr>
            <p:cNvSpPr/>
            <p:nvPr/>
          </p:nvSpPr>
          <p:spPr>
            <a:xfrm>
              <a:off x="700900" y="5979724"/>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7" name="Graphic 72" descr="Cheers with solid fill">
              <a:extLst>
                <a:ext uri="{FF2B5EF4-FFF2-40B4-BE49-F238E27FC236}">
                  <a16:creationId xmlns:a16="http://schemas.microsoft.com/office/drawing/2014/main" id="{57EA9839-1386-8AE5-3F4D-A5E540903BA4}"/>
                </a:ext>
              </a:extLst>
            </p:cNvPr>
            <p:cNvPicPr>
              <a:picLocks noChangeAspect="1"/>
            </p:cNvPicPr>
            <p:nvPr/>
          </p:nvPicPr>
          <p:blipFill>
            <a:blip r:embed="rId16">
              <a:extLst>
                <a:ext uri="{96DAC541-7B7A-43D3-8B79-37D633B846F1}">
                  <asvg:svgBlip xmlns="" xmlns:asvg="http://schemas.microsoft.com/office/drawing/2016/SVG/main" r:embed="rId17"/>
                </a:ext>
              </a:extLst>
            </a:blip>
            <a:srcRect/>
            <a:stretch/>
          </p:blipFill>
          <p:spPr>
            <a:xfrm>
              <a:off x="741591" y="6038009"/>
              <a:ext cx="293366" cy="293366"/>
            </a:xfrm>
            <a:prstGeom prst="rect">
              <a:avLst/>
            </a:prstGeom>
          </p:spPr>
        </p:pic>
      </p:grpSp>
      <p:grpSp>
        <p:nvGrpSpPr>
          <p:cNvPr id="58" name="Group 57">
            <a:extLst>
              <a:ext uri="{FF2B5EF4-FFF2-40B4-BE49-F238E27FC236}">
                <a16:creationId xmlns:a16="http://schemas.microsoft.com/office/drawing/2014/main" id="{01DEED01-2AA7-48A8-109A-F67786A09FF1}"/>
              </a:ext>
            </a:extLst>
          </p:cNvPr>
          <p:cNvGrpSpPr/>
          <p:nvPr/>
        </p:nvGrpSpPr>
        <p:grpSpPr>
          <a:xfrm>
            <a:off x="-2336344" y="2879382"/>
            <a:ext cx="372914" cy="405467"/>
            <a:chOff x="700900" y="5979724"/>
            <a:chExt cx="372914" cy="405467"/>
          </a:xfrm>
        </p:grpSpPr>
        <p:sp>
          <p:nvSpPr>
            <p:cNvPr id="59" name="Rectangle: Rounded Corners 74">
              <a:extLst>
                <a:ext uri="{FF2B5EF4-FFF2-40B4-BE49-F238E27FC236}">
                  <a16:creationId xmlns:a16="http://schemas.microsoft.com/office/drawing/2014/main" id="{DB1633D7-42E8-EF2E-D9B8-9E50AE98706E}"/>
                </a:ext>
              </a:extLst>
            </p:cNvPr>
            <p:cNvSpPr/>
            <p:nvPr/>
          </p:nvSpPr>
          <p:spPr>
            <a:xfrm>
              <a:off x="700900" y="5979724"/>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0" name="Graphic 75" descr="Stethoscope with solid fill">
              <a:extLst>
                <a:ext uri="{FF2B5EF4-FFF2-40B4-BE49-F238E27FC236}">
                  <a16:creationId xmlns:a16="http://schemas.microsoft.com/office/drawing/2014/main" id="{E0EEA8A9-54C5-5E72-BBD7-C2075A8072BC}"/>
                </a:ext>
              </a:extLst>
            </p:cNvPr>
            <p:cNvPicPr>
              <a:picLocks noChangeAspect="1"/>
            </p:cNvPicPr>
            <p:nvPr/>
          </p:nvPicPr>
          <p:blipFill>
            <a:blip r:embed="rId18">
              <a:extLst>
                <a:ext uri="{96DAC541-7B7A-43D3-8B79-37D633B846F1}">
                  <asvg:svgBlip xmlns="" xmlns:asvg="http://schemas.microsoft.com/office/drawing/2016/SVG/main" r:embed="rId19"/>
                </a:ext>
              </a:extLst>
            </a:blip>
            <a:srcRect/>
            <a:stretch/>
          </p:blipFill>
          <p:spPr>
            <a:xfrm>
              <a:off x="741591" y="6038009"/>
              <a:ext cx="293366" cy="293366"/>
            </a:xfrm>
            <a:prstGeom prst="rect">
              <a:avLst/>
            </a:prstGeom>
          </p:spPr>
        </p:pic>
      </p:grpSp>
      <p:grpSp>
        <p:nvGrpSpPr>
          <p:cNvPr id="61" name="Group 60">
            <a:extLst>
              <a:ext uri="{FF2B5EF4-FFF2-40B4-BE49-F238E27FC236}">
                <a16:creationId xmlns:a16="http://schemas.microsoft.com/office/drawing/2014/main" id="{C88284D3-4C0A-6DD3-3980-4733DC8F43CA}"/>
              </a:ext>
            </a:extLst>
          </p:cNvPr>
          <p:cNvGrpSpPr/>
          <p:nvPr/>
        </p:nvGrpSpPr>
        <p:grpSpPr>
          <a:xfrm>
            <a:off x="-2348709" y="319801"/>
            <a:ext cx="372914" cy="405467"/>
            <a:chOff x="700900" y="5979724"/>
            <a:chExt cx="372914" cy="405467"/>
          </a:xfrm>
        </p:grpSpPr>
        <p:sp>
          <p:nvSpPr>
            <p:cNvPr id="62" name="Rectangle: Rounded Corners 77">
              <a:extLst>
                <a:ext uri="{FF2B5EF4-FFF2-40B4-BE49-F238E27FC236}">
                  <a16:creationId xmlns:a16="http://schemas.microsoft.com/office/drawing/2014/main" id="{A0CB9050-B3E8-BEAE-6433-EC0E02438A70}"/>
                </a:ext>
              </a:extLst>
            </p:cNvPr>
            <p:cNvSpPr/>
            <p:nvPr/>
          </p:nvSpPr>
          <p:spPr>
            <a:xfrm>
              <a:off x="700900" y="5979724"/>
              <a:ext cx="372914" cy="405467"/>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3" name="Graphic 78" descr="Care with solid fill">
              <a:extLst>
                <a:ext uri="{FF2B5EF4-FFF2-40B4-BE49-F238E27FC236}">
                  <a16:creationId xmlns:a16="http://schemas.microsoft.com/office/drawing/2014/main" id="{58CD929D-89A4-F117-EE44-E0A6670A14F0}"/>
                </a:ext>
              </a:extLst>
            </p:cNvPr>
            <p:cNvPicPr>
              <a:picLocks noChangeAspect="1"/>
            </p:cNvPicPr>
            <p:nvPr/>
          </p:nvPicPr>
          <p:blipFill>
            <a:blip r:embed="rId20">
              <a:extLst>
                <a:ext uri="{96DAC541-7B7A-43D3-8B79-37D633B846F1}">
                  <asvg:svgBlip xmlns="" xmlns:asvg="http://schemas.microsoft.com/office/drawing/2016/SVG/main" r:embed="rId21"/>
                </a:ext>
              </a:extLst>
            </a:blip>
            <a:srcRect/>
            <a:stretch/>
          </p:blipFill>
          <p:spPr>
            <a:xfrm>
              <a:off x="741591" y="6038009"/>
              <a:ext cx="293366" cy="293366"/>
            </a:xfrm>
            <a:prstGeom prst="rect">
              <a:avLst/>
            </a:prstGeom>
          </p:spPr>
        </p:pic>
      </p:grpSp>
      <p:grpSp>
        <p:nvGrpSpPr>
          <p:cNvPr id="64" name="Group 63">
            <a:extLst>
              <a:ext uri="{FF2B5EF4-FFF2-40B4-BE49-F238E27FC236}">
                <a16:creationId xmlns:a16="http://schemas.microsoft.com/office/drawing/2014/main" id="{F1800667-DC27-07B6-9514-195A2A52848E}"/>
              </a:ext>
            </a:extLst>
          </p:cNvPr>
          <p:cNvGrpSpPr/>
          <p:nvPr/>
        </p:nvGrpSpPr>
        <p:grpSpPr>
          <a:xfrm>
            <a:off x="-2328301" y="2416836"/>
            <a:ext cx="404848" cy="372441"/>
            <a:chOff x="754335" y="6306037"/>
            <a:chExt cx="252000" cy="252000"/>
          </a:xfrm>
        </p:grpSpPr>
        <p:sp>
          <p:nvSpPr>
            <p:cNvPr id="65" name="Rectangle: Rounded Corners 41">
              <a:extLst>
                <a:ext uri="{FF2B5EF4-FFF2-40B4-BE49-F238E27FC236}">
                  <a16:creationId xmlns:a16="http://schemas.microsoft.com/office/drawing/2014/main" id="{FA2D2093-AE22-2924-E876-2E9CE30CB779}"/>
                </a:ext>
              </a:extLst>
            </p:cNvPr>
            <p:cNvSpPr/>
            <p:nvPr/>
          </p:nvSpPr>
          <p:spPr>
            <a:xfrm>
              <a:off x="754335" y="6306037"/>
              <a:ext cx="252000" cy="252000"/>
            </a:xfrm>
            <a:prstGeom prst="roundRect">
              <a:avLst/>
            </a:prstGeom>
            <a:solidFill>
              <a:srgbClr val="0A2F6E"/>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6" name="Graphic 77">
              <a:extLst>
                <a:ext uri="{FF2B5EF4-FFF2-40B4-BE49-F238E27FC236}">
                  <a16:creationId xmlns:a16="http://schemas.microsoft.com/office/drawing/2014/main" id="{8C478491-7790-EDA1-BBB5-04CE80990599}"/>
                </a:ext>
              </a:extLst>
            </p:cNvPr>
            <p:cNvPicPr>
              <a:picLocks noChangeAspect="1"/>
            </p:cNvPicPr>
            <p:nvPr/>
          </p:nvPicPr>
          <p:blipFill>
            <a:blip r:embed="rId22">
              <a:extLst>
                <a:ext uri="{96DAC541-7B7A-43D3-8B79-37D633B846F1}">
                  <asvg:svgBlip xmlns="" xmlns:asvg="http://schemas.microsoft.com/office/drawing/2016/SVG/main" r:embed="rId23"/>
                </a:ext>
              </a:extLst>
            </a:blip>
            <a:stretch>
              <a:fillRect/>
            </a:stretch>
          </p:blipFill>
          <p:spPr>
            <a:xfrm>
              <a:off x="800687" y="6360359"/>
              <a:ext cx="166213" cy="151277"/>
            </a:xfrm>
            <a:prstGeom prst="rect">
              <a:avLst/>
            </a:prstGeom>
          </p:spPr>
        </p:pic>
      </p:grpSp>
      <p:graphicFrame>
        <p:nvGraphicFramePr>
          <p:cNvPr id="67" name="Table 66"/>
          <p:cNvGraphicFramePr>
            <a:graphicFrameLocks noGrp="1"/>
          </p:cNvGraphicFramePr>
          <p:nvPr>
            <p:extLst>
              <p:ext uri="{D42A27DB-BD31-4B8C-83A1-F6EECF244321}">
                <p14:modId xmlns:p14="http://schemas.microsoft.com/office/powerpoint/2010/main" val="183889868"/>
              </p:ext>
            </p:extLst>
          </p:nvPr>
        </p:nvGraphicFramePr>
        <p:xfrm>
          <a:off x="357101" y="1045215"/>
          <a:ext cx="11425324" cy="4937760"/>
        </p:xfrm>
        <a:graphic>
          <a:graphicData uri="http://schemas.openxmlformats.org/drawingml/2006/table">
            <a:tbl>
              <a:tblPr firstRow="1" bandRow="1">
                <a:tableStyleId>{93296810-A885-4BE3-A3E7-6D5BEEA58F35}</a:tableStyleId>
              </a:tblPr>
              <a:tblGrid>
                <a:gridCol w="614449">
                  <a:extLst>
                    <a:ext uri="{9D8B030D-6E8A-4147-A177-3AD203B41FA5}">
                      <a16:colId xmlns:a16="http://schemas.microsoft.com/office/drawing/2014/main" val="4129342638"/>
                    </a:ext>
                  </a:extLst>
                </a:gridCol>
                <a:gridCol w="10810875">
                  <a:extLst>
                    <a:ext uri="{9D8B030D-6E8A-4147-A177-3AD203B41FA5}">
                      <a16:colId xmlns:a16="http://schemas.microsoft.com/office/drawing/2014/main" val="3738125358"/>
                    </a:ext>
                  </a:extLst>
                </a:gridCol>
              </a:tblGrid>
              <a:tr h="353338">
                <a:tc>
                  <a:txBody>
                    <a:bodyPr/>
                    <a:lstStyle/>
                    <a:p>
                      <a:r>
                        <a:rPr lang="en-GB" sz="1000" b="0" dirty="0" smtClean="0">
                          <a:solidFill>
                            <a:srgbClr val="0A2F6E"/>
                          </a:solidFill>
                        </a:rPr>
                        <a:t>Page Number</a:t>
                      </a:r>
                      <a:endParaRPr lang="en-GB" sz="1000" b="0" dirty="0">
                        <a:solidFill>
                          <a:srgbClr val="0A2F6E"/>
                        </a:solidFill>
                      </a:endParaRPr>
                    </a:p>
                  </a:txBody>
                  <a:tcPr>
                    <a:lnB w="38100" cmpd="sng">
                      <a:noFill/>
                    </a:lnB>
                  </a:tcPr>
                </a:tc>
                <a:tc>
                  <a:txBody>
                    <a:bodyPr/>
                    <a:lstStyle/>
                    <a:p>
                      <a:r>
                        <a:rPr lang="en-GB" sz="1000" b="0" dirty="0" smtClean="0">
                          <a:solidFill>
                            <a:srgbClr val="0A2F6E"/>
                          </a:solidFill>
                        </a:rPr>
                        <a:t>Content</a:t>
                      </a:r>
                      <a:endParaRPr lang="en-GB" sz="1000" b="0" dirty="0">
                        <a:solidFill>
                          <a:srgbClr val="0A2F6E"/>
                        </a:solidFill>
                      </a:endParaRPr>
                    </a:p>
                  </a:txBody>
                  <a:tcPr/>
                </a:tc>
                <a:extLst>
                  <a:ext uri="{0D108BD9-81ED-4DB2-BD59-A6C34878D82A}">
                    <a16:rowId xmlns:a16="http://schemas.microsoft.com/office/drawing/2014/main" val="2959014585"/>
                  </a:ext>
                </a:extLst>
              </a:tr>
              <a:tr h="0">
                <a:tc>
                  <a:txBody>
                    <a:bodyPr/>
                    <a:lstStyle/>
                    <a:p>
                      <a:r>
                        <a:rPr lang="en-GB" sz="1000" b="0" dirty="0" smtClean="0">
                          <a:solidFill>
                            <a:srgbClr val="0A2F6E"/>
                          </a:solidFill>
                        </a:rPr>
                        <a:t>3</a:t>
                      </a:r>
                      <a:endParaRPr lang="en-GB" sz="1000" b="0" dirty="0">
                        <a:solidFill>
                          <a:srgbClr val="0A2F6E"/>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GB" sz="1000" b="0" dirty="0" smtClean="0">
                          <a:solidFill>
                            <a:srgbClr val="0A2F6E"/>
                          </a:solidFill>
                        </a:rPr>
                        <a:t>Introduction</a:t>
                      </a:r>
                      <a:endParaRPr lang="en-GB" sz="1000" b="0" dirty="0">
                        <a:solidFill>
                          <a:srgbClr val="0A2F6E"/>
                        </a:solidFill>
                      </a:endParaRPr>
                    </a:p>
                  </a:txBody>
                  <a:tcPr>
                    <a:lnL w="12700" cmpd="sng">
                      <a:noFill/>
                    </a:lnL>
                  </a:tcPr>
                </a:tc>
                <a:extLst>
                  <a:ext uri="{0D108BD9-81ED-4DB2-BD59-A6C34878D82A}">
                    <a16:rowId xmlns:a16="http://schemas.microsoft.com/office/drawing/2014/main" val="3131136381"/>
                  </a:ext>
                </a:extLst>
              </a:tr>
              <a:tr h="0">
                <a:tc>
                  <a:txBody>
                    <a:bodyPr/>
                    <a:lstStyle/>
                    <a:p>
                      <a:r>
                        <a:rPr lang="en-GB" sz="1000" b="0" dirty="0" smtClean="0">
                          <a:solidFill>
                            <a:srgbClr val="0A2F6E"/>
                          </a:solidFill>
                        </a:rPr>
                        <a:t>4</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b="0" dirty="0" smtClean="0">
                          <a:solidFill>
                            <a:srgbClr val="0A2F6E"/>
                          </a:solidFill>
                        </a:rPr>
                        <a:t>WDES</a:t>
                      </a:r>
                      <a:r>
                        <a:rPr lang="en-GB" sz="1000" b="0" baseline="0" dirty="0" smtClean="0">
                          <a:solidFill>
                            <a:srgbClr val="0A2F6E"/>
                          </a:solidFill>
                        </a:rPr>
                        <a:t> Metrics</a:t>
                      </a:r>
                      <a:endParaRPr lang="en-GB" sz="1000" b="0" dirty="0">
                        <a:solidFill>
                          <a:srgbClr val="0A2F6E"/>
                        </a:solidFill>
                      </a:endParaRPr>
                    </a:p>
                  </a:txBody>
                  <a:tcPr>
                    <a:lnL w="12700" cmpd="sng">
                      <a:noFill/>
                    </a:lnL>
                  </a:tcPr>
                </a:tc>
                <a:extLst>
                  <a:ext uri="{0D108BD9-81ED-4DB2-BD59-A6C34878D82A}">
                    <a16:rowId xmlns:a16="http://schemas.microsoft.com/office/drawing/2014/main" val="3776682885"/>
                  </a:ext>
                </a:extLst>
              </a:tr>
              <a:tr h="0">
                <a:tc>
                  <a:txBody>
                    <a:bodyPr/>
                    <a:lstStyle/>
                    <a:p>
                      <a:r>
                        <a:rPr lang="en-GB" sz="1000" b="0" dirty="0" smtClean="0">
                          <a:solidFill>
                            <a:srgbClr val="0A2F6E"/>
                          </a:solidFill>
                        </a:rPr>
                        <a:t>5</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b="0" dirty="0" smtClean="0">
                          <a:solidFill>
                            <a:srgbClr val="0A2F6E"/>
                          </a:solidFill>
                        </a:rPr>
                        <a:t>Data Limitations</a:t>
                      </a:r>
                      <a:endParaRPr lang="en-GB" sz="1000" b="0" dirty="0">
                        <a:solidFill>
                          <a:srgbClr val="0A2F6E"/>
                        </a:solidFill>
                      </a:endParaRPr>
                    </a:p>
                  </a:txBody>
                  <a:tcPr>
                    <a:lnL w="12700" cmpd="sng">
                      <a:noFill/>
                    </a:lnL>
                  </a:tcPr>
                </a:tc>
                <a:extLst>
                  <a:ext uri="{0D108BD9-81ED-4DB2-BD59-A6C34878D82A}">
                    <a16:rowId xmlns:a16="http://schemas.microsoft.com/office/drawing/2014/main" val="4032532746"/>
                  </a:ext>
                </a:extLst>
              </a:tr>
              <a:tr h="0">
                <a:tc>
                  <a:txBody>
                    <a:bodyPr/>
                    <a:lstStyle/>
                    <a:p>
                      <a:r>
                        <a:rPr lang="en-GB" sz="1000" b="0" dirty="0" smtClean="0">
                          <a:solidFill>
                            <a:srgbClr val="0A2F6E"/>
                          </a:solidFill>
                        </a:rPr>
                        <a:t>6</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b="0" dirty="0" smtClean="0">
                          <a:solidFill>
                            <a:srgbClr val="0A2F6E"/>
                          </a:solidFill>
                        </a:rPr>
                        <a:t>Definitions</a:t>
                      </a:r>
                      <a:endParaRPr lang="en-GB" sz="1000" b="0" dirty="0">
                        <a:solidFill>
                          <a:srgbClr val="0A2F6E"/>
                        </a:solidFill>
                      </a:endParaRPr>
                    </a:p>
                  </a:txBody>
                  <a:tcPr>
                    <a:lnL w="12700" cmpd="sng">
                      <a:noFill/>
                    </a:lnL>
                  </a:tcPr>
                </a:tc>
                <a:extLst>
                  <a:ext uri="{0D108BD9-81ED-4DB2-BD59-A6C34878D82A}">
                    <a16:rowId xmlns:a16="http://schemas.microsoft.com/office/drawing/2014/main" val="2144623161"/>
                  </a:ext>
                </a:extLst>
              </a:tr>
              <a:tr h="0">
                <a:tc>
                  <a:txBody>
                    <a:bodyPr/>
                    <a:lstStyle/>
                    <a:p>
                      <a:r>
                        <a:rPr lang="en-GB" sz="1000" b="0" dirty="0" smtClean="0">
                          <a:solidFill>
                            <a:srgbClr val="0A2F6E"/>
                          </a:solidFill>
                        </a:rPr>
                        <a:t>7</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b="0" dirty="0" smtClean="0">
                          <a:solidFill>
                            <a:srgbClr val="0A2F6E"/>
                          </a:solidFill>
                        </a:rPr>
                        <a:t>Year on Year Comparison</a:t>
                      </a:r>
                      <a:endParaRPr lang="en-GB" sz="1000" b="0" dirty="0">
                        <a:solidFill>
                          <a:srgbClr val="0A2F6E"/>
                        </a:solidFill>
                      </a:endParaRPr>
                    </a:p>
                  </a:txBody>
                  <a:tcPr>
                    <a:lnL w="12700" cmpd="sng">
                      <a:noFill/>
                    </a:lnL>
                  </a:tcPr>
                </a:tc>
                <a:extLst>
                  <a:ext uri="{0D108BD9-81ED-4DB2-BD59-A6C34878D82A}">
                    <a16:rowId xmlns:a16="http://schemas.microsoft.com/office/drawing/2014/main" val="1374385341"/>
                  </a:ext>
                </a:extLst>
              </a:tr>
              <a:tr h="0">
                <a:tc>
                  <a:txBody>
                    <a:bodyPr/>
                    <a:lstStyle/>
                    <a:p>
                      <a:r>
                        <a:rPr lang="en-GB" sz="1000" b="0" dirty="0" smtClean="0">
                          <a:solidFill>
                            <a:srgbClr val="0A2F6E"/>
                          </a:solidFill>
                        </a:rPr>
                        <a:t>9</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b="0" dirty="0" smtClean="0">
                          <a:solidFill>
                            <a:srgbClr val="0A2F6E"/>
                          </a:solidFill>
                        </a:rPr>
                        <a:t>Executive Summary</a:t>
                      </a:r>
                      <a:endParaRPr lang="en-GB" sz="1000" b="0" dirty="0">
                        <a:solidFill>
                          <a:srgbClr val="0A2F6E"/>
                        </a:solidFill>
                      </a:endParaRPr>
                    </a:p>
                  </a:txBody>
                  <a:tcPr>
                    <a:lnL w="12700" cmpd="sng">
                      <a:noFill/>
                    </a:lnL>
                  </a:tcPr>
                </a:tc>
                <a:extLst>
                  <a:ext uri="{0D108BD9-81ED-4DB2-BD59-A6C34878D82A}">
                    <a16:rowId xmlns:a16="http://schemas.microsoft.com/office/drawing/2014/main" val="2995361592"/>
                  </a:ext>
                </a:extLst>
              </a:tr>
              <a:tr h="0">
                <a:tc>
                  <a:txBody>
                    <a:bodyPr/>
                    <a:lstStyle/>
                    <a:p>
                      <a:r>
                        <a:rPr lang="en-GB" sz="1000" b="0" dirty="0" smtClean="0">
                          <a:solidFill>
                            <a:srgbClr val="0A2F6E"/>
                          </a:solidFill>
                        </a:rPr>
                        <a:t>10</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b="1" dirty="0" smtClean="0">
                          <a:solidFill>
                            <a:srgbClr val="0A2F6E"/>
                          </a:solidFill>
                          <a:latin typeface="+mn-lt"/>
                        </a:rPr>
                        <a:t>Metric 1</a:t>
                      </a:r>
                      <a:r>
                        <a:rPr lang="en-GB" sz="1000" b="0" dirty="0" smtClean="0">
                          <a:solidFill>
                            <a:srgbClr val="0A2F6E"/>
                          </a:solidFill>
                          <a:latin typeface="+mn-lt"/>
                        </a:rPr>
                        <a:t> </a:t>
                      </a:r>
                      <a:r>
                        <a:rPr lang="en-GB" sz="1000" b="0" kern="1200" dirty="0" smtClean="0">
                          <a:solidFill>
                            <a:srgbClr val="0A2F6E"/>
                          </a:solidFill>
                          <a:effectLst/>
                          <a:latin typeface="+mn-lt"/>
                          <a:ea typeface="+mn-ea"/>
                          <a:cs typeface="+mn-cs"/>
                        </a:rPr>
                        <a:t>Percentage of staff in </a:t>
                      </a:r>
                      <a:r>
                        <a:rPr lang="en-GB" sz="1000" b="0" kern="1200" dirty="0" err="1" smtClean="0">
                          <a:solidFill>
                            <a:srgbClr val="0A2F6E"/>
                          </a:solidFill>
                          <a:effectLst/>
                          <a:latin typeface="+mn-lt"/>
                          <a:ea typeface="+mn-ea"/>
                          <a:cs typeface="+mn-cs"/>
                        </a:rPr>
                        <a:t>AfC</a:t>
                      </a:r>
                      <a:r>
                        <a:rPr lang="en-GB" sz="1000" b="0" kern="1200" dirty="0" smtClean="0">
                          <a:solidFill>
                            <a:srgbClr val="0A2F6E"/>
                          </a:solidFill>
                          <a:effectLst/>
                          <a:latin typeface="+mn-lt"/>
                          <a:ea typeface="+mn-ea"/>
                          <a:cs typeface="+mn-cs"/>
                        </a:rPr>
                        <a:t> Bands 1-9 and VSM (including Executive Board members) compared with the percentage of staff in the overall workforce</a:t>
                      </a:r>
                      <a:endParaRPr lang="en-GB" sz="1000" b="0" dirty="0">
                        <a:solidFill>
                          <a:srgbClr val="0A2F6E"/>
                        </a:solidFill>
                        <a:latin typeface="+mn-lt"/>
                      </a:endParaRPr>
                    </a:p>
                  </a:txBody>
                  <a:tcPr>
                    <a:lnL w="12700" cmpd="sng">
                      <a:noFill/>
                    </a:lnL>
                  </a:tcPr>
                </a:tc>
                <a:extLst>
                  <a:ext uri="{0D108BD9-81ED-4DB2-BD59-A6C34878D82A}">
                    <a16:rowId xmlns:a16="http://schemas.microsoft.com/office/drawing/2014/main" val="524285344"/>
                  </a:ext>
                </a:extLst>
              </a:tr>
              <a:tr h="0">
                <a:tc>
                  <a:txBody>
                    <a:bodyPr/>
                    <a:lstStyle/>
                    <a:p>
                      <a:r>
                        <a:rPr lang="en-GB" sz="1000" b="0" dirty="0" smtClean="0">
                          <a:solidFill>
                            <a:srgbClr val="0A2F6E"/>
                          </a:solidFill>
                        </a:rPr>
                        <a:t>14</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b="1" kern="1200" dirty="0" smtClean="0">
                          <a:solidFill>
                            <a:srgbClr val="0A2F6E"/>
                          </a:solidFill>
                          <a:effectLst/>
                          <a:latin typeface="+mn-lt"/>
                          <a:ea typeface="+mn-ea"/>
                          <a:cs typeface="+mn-cs"/>
                        </a:rPr>
                        <a:t>Metric 2 </a:t>
                      </a:r>
                      <a:r>
                        <a:rPr lang="en-GB" sz="1000" b="0" kern="1200" dirty="0" smtClean="0">
                          <a:solidFill>
                            <a:srgbClr val="0A2F6E"/>
                          </a:solidFill>
                          <a:effectLst/>
                          <a:latin typeface="+mn-lt"/>
                          <a:ea typeface="+mn-ea"/>
                          <a:cs typeface="+mn-cs"/>
                        </a:rPr>
                        <a:t>Relative likelihood of non-disabled applicants compared to Disabled being appointed from shortlisting across all posts</a:t>
                      </a:r>
                      <a:endParaRPr lang="en-GB" sz="1000" b="0" kern="1200" dirty="0">
                        <a:solidFill>
                          <a:srgbClr val="0A2F6E"/>
                        </a:solidFill>
                        <a:effectLst/>
                        <a:latin typeface="+mn-lt"/>
                        <a:ea typeface="+mn-ea"/>
                        <a:cs typeface="+mn-cs"/>
                      </a:endParaRPr>
                    </a:p>
                  </a:txBody>
                  <a:tcPr>
                    <a:lnL w="12700" cmpd="sng">
                      <a:noFill/>
                    </a:lnL>
                  </a:tcPr>
                </a:tc>
                <a:extLst>
                  <a:ext uri="{0D108BD9-81ED-4DB2-BD59-A6C34878D82A}">
                    <a16:rowId xmlns:a16="http://schemas.microsoft.com/office/drawing/2014/main" val="3672653217"/>
                  </a:ext>
                </a:extLst>
              </a:tr>
              <a:tr h="0">
                <a:tc>
                  <a:txBody>
                    <a:bodyPr/>
                    <a:lstStyle/>
                    <a:p>
                      <a:r>
                        <a:rPr lang="en-GB" sz="1000" b="0" dirty="0" smtClean="0">
                          <a:solidFill>
                            <a:srgbClr val="0A2F6E"/>
                          </a:solidFill>
                        </a:rPr>
                        <a:t>15</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rgbClr val="0A2F6E"/>
                          </a:solidFill>
                          <a:effectLst/>
                          <a:latin typeface="+mn-lt"/>
                          <a:ea typeface="+mn-ea"/>
                          <a:cs typeface="+mn-cs"/>
                        </a:rPr>
                        <a:t>Metric 3</a:t>
                      </a:r>
                      <a:r>
                        <a:rPr lang="en-GB" sz="1000" b="0" kern="1200" dirty="0" smtClean="0">
                          <a:solidFill>
                            <a:srgbClr val="0A2F6E"/>
                          </a:solidFill>
                          <a:effectLst/>
                          <a:latin typeface="+mn-lt"/>
                          <a:ea typeface="+mn-ea"/>
                          <a:cs typeface="+mn-cs"/>
                        </a:rPr>
                        <a:t> Relative likelihood of Disabled staff compared to non-disabled staff entering the formal capability process, as measured by entry into a formal capability procedure</a:t>
                      </a:r>
                      <a:endParaRPr lang="en-GB" sz="1000" b="0" dirty="0">
                        <a:solidFill>
                          <a:srgbClr val="0A2F6E"/>
                        </a:solidFill>
                        <a:latin typeface="+mn-lt"/>
                      </a:endParaRPr>
                    </a:p>
                  </a:txBody>
                  <a:tcPr>
                    <a:lnL w="12700" cmpd="sng">
                      <a:noFill/>
                    </a:lnL>
                  </a:tcPr>
                </a:tc>
                <a:extLst>
                  <a:ext uri="{0D108BD9-81ED-4DB2-BD59-A6C34878D82A}">
                    <a16:rowId xmlns:a16="http://schemas.microsoft.com/office/drawing/2014/main" val="2813506879"/>
                  </a:ext>
                </a:extLst>
              </a:tr>
              <a:tr h="0">
                <a:tc>
                  <a:txBody>
                    <a:bodyPr/>
                    <a:lstStyle/>
                    <a:p>
                      <a:r>
                        <a:rPr lang="en-GB" sz="1000" b="0" dirty="0" smtClean="0">
                          <a:solidFill>
                            <a:srgbClr val="0A2F6E"/>
                          </a:solidFill>
                        </a:rPr>
                        <a:t>16</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000" b="1" kern="1200" dirty="0" smtClean="0">
                          <a:solidFill>
                            <a:srgbClr val="0A2F6E"/>
                          </a:solidFill>
                          <a:effectLst/>
                          <a:latin typeface="+mn-lt"/>
                          <a:ea typeface="+mn-ea"/>
                          <a:cs typeface="+mn-cs"/>
                        </a:rPr>
                        <a:t>Metric 4</a:t>
                      </a:r>
                      <a:r>
                        <a:rPr lang="en-GB" sz="1000" b="0" kern="1200" dirty="0" smtClean="0">
                          <a:solidFill>
                            <a:srgbClr val="0A2F6E"/>
                          </a:solidFill>
                          <a:effectLst/>
                          <a:latin typeface="+mn-lt"/>
                          <a:ea typeface="+mn-ea"/>
                          <a:cs typeface="+mn-cs"/>
                        </a:rPr>
                        <a:t> Percentage of disabled staff compared to non-disabled staff experiencing harassment, bullying or abuse from Patients or service users, their relatives or other members of the public, Managers and</a:t>
                      </a:r>
                      <a:r>
                        <a:rPr lang="en-GB" sz="1000" b="0" kern="1200" baseline="0" dirty="0" smtClean="0">
                          <a:solidFill>
                            <a:srgbClr val="0A2F6E"/>
                          </a:solidFill>
                          <a:effectLst/>
                          <a:latin typeface="+mn-lt"/>
                          <a:ea typeface="+mn-ea"/>
                          <a:cs typeface="+mn-cs"/>
                        </a:rPr>
                        <a:t> </a:t>
                      </a:r>
                      <a:r>
                        <a:rPr lang="en-GB" sz="1000" b="0" kern="1200" dirty="0" smtClean="0">
                          <a:solidFill>
                            <a:srgbClr val="0A2F6E"/>
                          </a:solidFill>
                          <a:effectLst/>
                          <a:latin typeface="+mn-lt"/>
                          <a:ea typeface="+mn-ea"/>
                          <a:cs typeface="+mn-cs"/>
                        </a:rPr>
                        <a:t>other colleagues</a:t>
                      </a:r>
                      <a:endParaRPr lang="en-GB" sz="1000" b="0" dirty="0">
                        <a:solidFill>
                          <a:srgbClr val="0A2F6E"/>
                        </a:solidFill>
                        <a:latin typeface="+mn-lt"/>
                      </a:endParaRPr>
                    </a:p>
                  </a:txBody>
                  <a:tcPr>
                    <a:lnL w="12700" cmpd="sng">
                      <a:noFill/>
                    </a:lnL>
                  </a:tcPr>
                </a:tc>
                <a:extLst>
                  <a:ext uri="{0D108BD9-81ED-4DB2-BD59-A6C34878D82A}">
                    <a16:rowId xmlns:a16="http://schemas.microsoft.com/office/drawing/2014/main" val="307526893"/>
                  </a:ext>
                </a:extLst>
              </a:tr>
              <a:tr h="0">
                <a:tc>
                  <a:txBody>
                    <a:bodyPr/>
                    <a:lstStyle/>
                    <a:p>
                      <a:r>
                        <a:rPr lang="en-GB" sz="1000" b="0" dirty="0" smtClean="0">
                          <a:solidFill>
                            <a:srgbClr val="0A2F6E"/>
                          </a:solidFill>
                        </a:rPr>
                        <a:t>20</a:t>
                      </a:r>
                      <a:endParaRPr lang="en-GB" sz="1000" b="0" dirty="0">
                        <a:solidFill>
                          <a:srgbClr val="0A2F6E"/>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rgbClr val="0A2F6E"/>
                          </a:solidFill>
                          <a:effectLst/>
                          <a:latin typeface="+mn-lt"/>
                          <a:ea typeface="+mn-ea"/>
                          <a:cs typeface="+mn-cs"/>
                        </a:rPr>
                        <a:t>Metric 5</a:t>
                      </a:r>
                      <a:r>
                        <a:rPr lang="en-GB" sz="1000" b="0" kern="1200" dirty="0" smtClean="0">
                          <a:solidFill>
                            <a:srgbClr val="0A2F6E"/>
                          </a:solidFill>
                          <a:effectLst/>
                          <a:latin typeface="+mn-lt"/>
                          <a:ea typeface="+mn-ea"/>
                          <a:cs typeface="+mn-cs"/>
                        </a:rPr>
                        <a:t> Percentage of disabled staff compared to non-disabled staff believing that their organisation provides equal opportunities for career progression or promotion</a:t>
                      </a:r>
                      <a:endParaRPr lang="en-GB" sz="1000" b="0" dirty="0">
                        <a:solidFill>
                          <a:srgbClr val="0A2F6E"/>
                        </a:solidFill>
                        <a:latin typeface="+mn-lt"/>
                      </a:endParaRPr>
                    </a:p>
                  </a:txBody>
                  <a:tcPr>
                    <a:lnL w="12700" cmpd="sng">
                      <a:noFill/>
                    </a:lnL>
                  </a:tcPr>
                </a:tc>
                <a:extLst>
                  <a:ext uri="{0D108BD9-81ED-4DB2-BD59-A6C34878D82A}">
                    <a16:rowId xmlns:a16="http://schemas.microsoft.com/office/drawing/2014/main" val="2243240924"/>
                  </a:ext>
                </a:extLst>
              </a:tr>
              <a:tr h="0">
                <a:tc>
                  <a:txBody>
                    <a:bodyPr/>
                    <a:lstStyle/>
                    <a:p>
                      <a:r>
                        <a:rPr lang="en-GB" sz="1000" b="0" dirty="0" smtClean="0">
                          <a:solidFill>
                            <a:srgbClr val="0A2F6E"/>
                          </a:solidFill>
                        </a:rPr>
                        <a:t>21</a:t>
                      </a:r>
                      <a:endParaRPr lang="en-GB" sz="1000" b="0" dirty="0">
                        <a:solidFill>
                          <a:srgbClr val="0A2F6E"/>
                        </a:solidFill>
                      </a:endParaRPr>
                    </a:p>
                  </a:txBody>
                  <a:tcPr>
                    <a:lnT w="12700" cmpd="sng">
                      <a:noFill/>
                    </a:lnT>
                    <a:lnB w="12700" cmpd="sng">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rgbClr val="0A2F6E"/>
                          </a:solidFill>
                          <a:effectLst/>
                          <a:latin typeface="+mn-lt"/>
                          <a:ea typeface="+mn-ea"/>
                          <a:cs typeface="+mn-cs"/>
                        </a:rPr>
                        <a:t>Metric 6</a:t>
                      </a:r>
                      <a:r>
                        <a:rPr lang="en-GB" sz="1000" b="0" kern="1200" dirty="0" smtClean="0">
                          <a:solidFill>
                            <a:srgbClr val="0A2F6E"/>
                          </a:solidFill>
                          <a:effectLst/>
                          <a:latin typeface="+mn-lt"/>
                          <a:ea typeface="+mn-ea"/>
                          <a:cs typeface="+mn-cs"/>
                        </a:rPr>
                        <a:t> Percentage of disabled staff compared to non-disabled staff saying that they have felt pressure from their manager to come to work, despite not feeling well enough to perform their duties </a:t>
                      </a:r>
                      <a:endParaRPr lang="en-GB" sz="1000" b="0" dirty="0">
                        <a:solidFill>
                          <a:srgbClr val="0A2F6E"/>
                        </a:solidFill>
                        <a:latin typeface="+mn-lt"/>
                      </a:endParaRPr>
                    </a:p>
                  </a:txBody>
                  <a:tcPr/>
                </a:tc>
                <a:extLst>
                  <a:ext uri="{0D108BD9-81ED-4DB2-BD59-A6C34878D82A}">
                    <a16:rowId xmlns:a16="http://schemas.microsoft.com/office/drawing/2014/main" val="1550571111"/>
                  </a:ext>
                </a:extLst>
              </a:tr>
              <a:tr h="0">
                <a:tc>
                  <a:txBody>
                    <a:bodyPr/>
                    <a:lstStyle/>
                    <a:p>
                      <a:r>
                        <a:rPr lang="en-GB" sz="1000" b="0" dirty="0" smtClean="0">
                          <a:solidFill>
                            <a:srgbClr val="0A2F6E"/>
                          </a:solidFill>
                        </a:rPr>
                        <a:t>22</a:t>
                      </a:r>
                      <a:endParaRPr lang="en-GB" sz="1000" b="0" dirty="0">
                        <a:solidFill>
                          <a:srgbClr val="0A2F6E"/>
                        </a:solidFill>
                      </a:endParaRPr>
                    </a:p>
                  </a:txBody>
                  <a:tcPr>
                    <a:lnT w="12700" cmpd="sng">
                      <a:noFill/>
                    </a:lnT>
                    <a:lnB w="12700" cmpd="sng">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rgbClr val="0A2F6E"/>
                          </a:solidFill>
                          <a:effectLst/>
                          <a:latin typeface="+mn-lt"/>
                          <a:ea typeface="+mn-ea"/>
                          <a:cs typeface="+mn-cs"/>
                        </a:rPr>
                        <a:t>Metric 7</a:t>
                      </a:r>
                      <a:r>
                        <a:rPr lang="en-GB" sz="1000" b="0" kern="1200" dirty="0" smtClean="0">
                          <a:solidFill>
                            <a:srgbClr val="0A2F6E"/>
                          </a:solidFill>
                          <a:effectLst/>
                          <a:latin typeface="+mn-lt"/>
                          <a:ea typeface="+mn-ea"/>
                          <a:cs typeface="+mn-cs"/>
                        </a:rPr>
                        <a:t> Percentage of disabled staff compared to non-disabled staff saying that they are satisfied with the extent to which their organisation values their work</a:t>
                      </a:r>
                      <a:endParaRPr lang="en-GB" sz="1000" b="0" dirty="0">
                        <a:solidFill>
                          <a:srgbClr val="0A2F6E"/>
                        </a:solidFill>
                        <a:latin typeface="+mn-lt"/>
                      </a:endParaRPr>
                    </a:p>
                  </a:txBody>
                  <a:tcPr/>
                </a:tc>
                <a:extLst>
                  <a:ext uri="{0D108BD9-81ED-4DB2-BD59-A6C34878D82A}">
                    <a16:rowId xmlns:a16="http://schemas.microsoft.com/office/drawing/2014/main" val="774702331"/>
                  </a:ext>
                </a:extLst>
              </a:tr>
              <a:tr h="0">
                <a:tc>
                  <a:txBody>
                    <a:bodyPr/>
                    <a:lstStyle/>
                    <a:p>
                      <a:r>
                        <a:rPr lang="en-GB" sz="1000" b="0" dirty="0" smtClean="0">
                          <a:solidFill>
                            <a:srgbClr val="0A2F6E"/>
                          </a:solidFill>
                        </a:rPr>
                        <a:t>23</a:t>
                      </a:r>
                      <a:endParaRPr lang="en-GB" sz="1000" b="0" dirty="0">
                        <a:solidFill>
                          <a:srgbClr val="0A2F6E"/>
                        </a:solidFill>
                      </a:endParaRPr>
                    </a:p>
                  </a:txBody>
                  <a:tcPr>
                    <a:lnT w="12700" cmpd="sng">
                      <a:noFill/>
                    </a:lnT>
                    <a:lnB w="12700" cmpd="sng">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rgbClr val="0A2F6E"/>
                          </a:solidFill>
                          <a:effectLst/>
                          <a:latin typeface="+mn-lt"/>
                          <a:ea typeface="+mn-ea"/>
                          <a:cs typeface="+mn-cs"/>
                        </a:rPr>
                        <a:t>Metric 8</a:t>
                      </a:r>
                      <a:r>
                        <a:rPr lang="en-GB" sz="1000" b="0" kern="1200" dirty="0" smtClean="0">
                          <a:solidFill>
                            <a:srgbClr val="0A2F6E"/>
                          </a:solidFill>
                          <a:effectLst/>
                          <a:latin typeface="+mn-lt"/>
                          <a:ea typeface="+mn-ea"/>
                          <a:cs typeface="+mn-cs"/>
                        </a:rPr>
                        <a:t> Percentage of disabled staff saying that their employer has made adequate adjustment(s) to enable them to carry out their work </a:t>
                      </a:r>
                      <a:endParaRPr lang="en-GB" sz="1000" b="0" dirty="0">
                        <a:solidFill>
                          <a:srgbClr val="0A2F6E"/>
                        </a:solidFill>
                        <a:latin typeface="+mn-lt"/>
                      </a:endParaRPr>
                    </a:p>
                  </a:txBody>
                  <a:tcPr/>
                </a:tc>
                <a:extLst>
                  <a:ext uri="{0D108BD9-81ED-4DB2-BD59-A6C34878D82A}">
                    <a16:rowId xmlns:a16="http://schemas.microsoft.com/office/drawing/2014/main" val="4027946711"/>
                  </a:ext>
                </a:extLst>
              </a:tr>
              <a:tr h="0">
                <a:tc>
                  <a:txBody>
                    <a:bodyPr/>
                    <a:lstStyle/>
                    <a:p>
                      <a:r>
                        <a:rPr lang="en-GB" sz="1000" b="0" dirty="0" smtClean="0">
                          <a:solidFill>
                            <a:srgbClr val="0A2F6E"/>
                          </a:solidFill>
                        </a:rPr>
                        <a:t>24</a:t>
                      </a:r>
                      <a:endParaRPr lang="en-GB" sz="1000" b="0" dirty="0">
                        <a:solidFill>
                          <a:srgbClr val="0A2F6E"/>
                        </a:solidFill>
                      </a:endParaRPr>
                    </a:p>
                  </a:txBody>
                  <a:tcPr>
                    <a:lnT w="12700" cmpd="sng">
                      <a:noFill/>
                    </a:lnT>
                    <a:lnB w="12700" cmpd="sng">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rgbClr val="0A2F6E"/>
                          </a:solidFill>
                          <a:effectLst/>
                          <a:latin typeface="+mn-lt"/>
                          <a:ea typeface="+mn-ea"/>
                          <a:cs typeface="+mn-cs"/>
                        </a:rPr>
                        <a:t>Metric 9</a:t>
                      </a:r>
                      <a:r>
                        <a:rPr lang="en-GB" sz="1000" b="0" kern="1200" dirty="0" smtClean="0">
                          <a:solidFill>
                            <a:srgbClr val="0A2F6E"/>
                          </a:solidFill>
                          <a:effectLst/>
                          <a:latin typeface="+mn-lt"/>
                          <a:ea typeface="+mn-ea"/>
                          <a:cs typeface="+mn-cs"/>
                        </a:rPr>
                        <a:t> The staff engagement score for disabled staff compared to non-disabled staff and the overall engagement score</a:t>
                      </a:r>
                      <a:endParaRPr lang="en-GB" sz="1000" b="0" dirty="0">
                        <a:solidFill>
                          <a:srgbClr val="0A2F6E"/>
                        </a:solidFill>
                        <a:latin typeface="+mn-lt"/>
                      </a:endParaRPr>
                    </a:p>
                  </a:txBody>
                  <a:tcPr/>
                </a:tc>
                <a:extLst>
                  <a:ext uri="{0D108BD9-81ED-4DB2-BD59-A6C34878D82A}">
                    <a16:rowId xmlns:a16="http://schemas.microsoft.com/office/drawing/2014/main" val="55069363"/>
                  </a:ext>
                </a:extLst>
              </a:tr>
              <a:tr h="0">
                <a:tc>
                  <a:txBody>
                    <a:bodyPr/>
                    <a:lstStyle/>
                    <a:p>
                      <a:r>
                        <a:rPr lang="en-GB" sz="1000" b="0" dirty="0" smtClean="0">
                          <a:solidFill>
                            <a:srgbClr val="0A2F6E"/>
                          </a:solidFill>
                        </a:rPr>
                        <a:t>25</a:t>
                      </a:r>
                      <a:endParaRPr lang="en-GB" sz="1000" b="0" dirty="0">
                        <a:solidFill>
                          <a:srgbClr val="0A2F6E"/>
                        </a:solidFill>
                      </a:endParaRPr>
                    </a:p>
                  </a:txBody>
                  <a:tcPr>
                    <a:lnT w="12700" cmpd="sng">
                      <a:noFill/>
                    </a:lnT>
                    <a:lnB w="12700" cmpd="sng">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kern="1200" dirty="0" smtClean="0">
                          <a:solidFill>
                            <a:srgbClr val="0A2F6E"/>
                          </a:solidFill>
                          <a:effectLst/>
                          <a:latin typeface="+mn-lt"/>
                          <a:ea typeface="+mn-ea"/>
                          <a:cs typeface="+mn-cs"/>
                        </a:rPr>
                        <a:t>Metric 10</a:t>
                      </a:r>
                      <a:r>
                        <a:rPr lang="en-GB" sz="1000" b="0" kern="1200" dirty="0" smtClean="0">
                          <a:solidFill>
                            <a:srgbClr val="0A2F6E"/>
                          </a:solidFill>
                          <a:effectLst/>
                          <a:latin typeface="+mn-lt"/>
                          <a:ea typeface="+mn-ea"/>
                          <a:cs typeface="+mn-cs"/>
                        </a:rPr>
                        <a:t> Percentage difference between the organisation’s Board voting membership and its organisation’s overall workforce, disaggregated</a:t>
                      </a:r>
                      <a:endParaRPr lang="en-GB" sz="1000" b="0" dirty="0">
                        <a:solidFill>
                          <a:srgbClr val="0A2F6E"/>
                        </a:solidFill>
                        <a:latin typeface="+mn-lt"/>
                      </a:endParaRPr>
                    </a:p>
                  </a:txBody>
                  <a:tcPr/>
                </a:tc>
                <a:extLst>
                  <a:ext uri="{0D108BD9-81ED-4DB2-BD59-A6C34878D82A}">
                    <a16:rowId xmlns:a16="http://schemas.microsoft.com/office/drawing/2014/main" val="1289811259"/>
                  </a:ext>
                </a:extLst>
              </a:tr>
              <a:tr h="0">
                <a:tc>
                  <a:txBody>
                    <a:bodyPr/>
                    <a:lstStyle/>
                    <a:p>
                      <a:r>
                        <a:rPr lang="en-GB" sz="1000" b="0" dirty="0" smtClean="0">
                          <a:solidFill>
                            <a:srgbClr val="0A2F6E"/>
                          </a:solidFill>
                        </a:rPr>
                        <a:t>26</a:t>
                      </a:r>
                      <a:endParaRPr lang="en-GB" sz="1000" b="0" dirty="0">
                        <a:solidFill>
                          <a:srgbClr val="0A2F6E"/>
                        </a:solidFill>
                      </a:endParaRPr>
                    </a:p>
                  </a:txBody>
                  <a:tcPr>
                    <a:lnT w="12700" cmpd="sng">
                      <a:noFill/>
                    </a:lnT>
                    <a:lnB w="12700" cmpd="sng">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rgbClr val="0A2F6E"/>
                          </a:solidFill>
                          <a:latin typeface="+mn-lt"/>
                        </a:rPr>
                        <a:t>Key Areas </a:t>
                      </a:r>
                      <a:r>
                        <a:rPr lang="en-GB" sz="1000" b="0" dirty="0" smtClean="0">
                          <a:solidFill>
                            <a:srgbClr val="0A2F6E"/>
                          </a:solidFill>
                          <a:latin typeface="+mn-lt"/>
                        </a:rPr>
                        <a:t>of Progress and Actions for next 12 months</a:t>
                      </a:r>
                      <a:endParaRPr lang="en-GB" sz="1000" b="0" dirty="0">
                        <a:solidFill>
                          <a:srgbClr val="0A2F6E"/>
                        </a:solidFill>
                        <a:latin typeface="+mn-lt"/>
                      </a:endParaRPr>
                    </a:p>
                  </a:txBody>
                  <a:tcPr/>
                </a:tc>
                <a:extLst>
                  <a:ext uri="{0D108BD9-81ED-4DB2-BD59-A6C34878D82A}">
                    <a16:rowId xmlns:a16="http://schemas.microsoft.com/office/drawing/2014/main" val="4047472452"/>
                  </a:ext>
                </a:extLst>
              </a:tr>
              <a:tr h="0">
                <a:tc>
                  <a:txBody>
                    <a:bodyPr/>
                    <a:lstStyle/>
                    <a:p>
                      <a:r>
                        <a:rPr lang="en-GB" sz="1000" b="0" dirty="0" smtClean="0">
                          <a:solidFill>
                            <a:srgbClr val="0A2F6E"/>
                          </a:solidFill>
                        </a:rPr>
                        <a:t>28</a:t>
                      </a:r>
                      <a:endParaRPr lang="en-GB" sz="1000" b="0" dirty="0">
                        <a:solidFill>
                          <a:srgbClr val="0A2F6E"/>
                        </a:solidFill>
                      </a:endParaRPr>
                    </a:p>
                  </a:txBody>
                  <a:tcPr>
                    <a:lnT w="12700" cmpd="sng">
                      <a:noFill/>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smtClean="0">
                          <a:solidFill>
                            <a:srgbClr val="0A2F6E"/>
                          </a:solidFill>
                          <a:latin typeface="+mn-lt"/>
                        </a:rPr>
                        <a:t>Actions</a:t>
                      </a:r>
                      <a:r>
                        <a:rPr lang="en-GB" sz="1000" b="0" baseline="0" dirty="0" smtClean="0">
                          <a:solidFill>
                            <a:srgbClr val="0A2F6E"/>
                          </a:solidFill>
                          <a:latin typeface="+mn-lt"/>
                        </a:rPr>
                        <a:t> for the next 12 months</a:t>
                      </a:r>
                      <a:endParaRPr lang="en-GB" sz="1000" b="0" dirty="0">
                        <a:solidFill>
                          <a:srgbClr val="0A2F6E"/>
                        </a:solidFill>
                        <a:latin typeface="+mn-lt"/>
                      </a:endParaRPr>
                    </a:p>
                  </a:txBody>
                  <a:tcPr/>
                </a:tc>
                <a:extLst>
                  <a:ext uri="{0D108BD9-81ED-4DB2-BD59-A6C34878D82A}">
                    <a16:rowId xmlns:a16="http://schemas.microsoft.com/office/drawing/2014/main" val="1399093030"/>
                  </a:ext>
                </a:extLst>
              </a:tr>
            </a:tbl>
          </a:graphicData>
        </a:graphic>
      </p:graphicFrame>
    </p:spTree>
    <p:extLst>
      <p:ext uri="{BB962C8B-B14F-4D97-AF65-F5344CB8AC3E}">
        <p14:creationId xmlns:p14="http://schemas.microsoft.com/office/powerpoint/2010/main" val="563982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303" y="1001711"/>
            <a:ext cx="11286308" cy="1107996"/>
          </a:xfrm>
          <a:prstGeom prst="rect">
            <a:avLst/>
          </a:prstGeom>
        </p:spPr>
        <p:txBody>
          <a:bodyPr wrap="square">
            <a:spAutoFit/>
          </a:bodyPr>
          <a:lstStyle/>
          <a:p>
            <a:r>
              <a:rPr lang="en-GB" sz="1200" dirty="0">
                <a:solidFill>
                  <a:srgbClr val="173379"/>
                </a:solidFill>
              </a:rPr>
              <a:t>WDES </a:t>
            </a:r>
            <a:r>
              <a:rPr lang="en-GB" sz="1200" dirty="0" smtClean="0">
                <a:solidFill>
                  <a:srgbClr val="173379"/>
                </a:solidFill>
              </a:rPr>
              <a:t>Metric 5</a:t>
            </a:r>
            <a:endParaRPr lang="en-GB" sz="1200" dirty="0">
              <a:solidFill>
                <a:srgbClr val="173379"/>
              </a:solidFill>
            </a:endParaRPr>
          </a:p>
          <a:p>
            <a:r>
              <a:rPr lang="en-GB" sz="2400" b="1" dirty="0" smtClean="0">
                <a:solidFill>
                  <a:srgbClr val="173379"/>
                </a:solidFill>
              </a:rPr>
              <a:t>Career Progression</a:t>
            </a:r>
            <a:endParaRPr lang="en-GB" sz="2400" b="1" dirty="0">
              <a:solidFill>
                <a:srgbClr val="173379"/>
              </a:solidFill>
            </a:endParaRPr>
          </a:p>
          <a:p>
            <a:endParaRPr lang="en-GB" b="1" dirty="0">
              <a:solidFill>
                <a:srgbClr val="173379"/>
              </a:solidFill>
            </a:endParaRPr>
          </a:p>
          <a:p>
            <a:r>
              <a:rPr lang="en-US" sz="1200" dirty="0">
                <a:solidFill>
                  <a:srgbClr val="173379"/>
                </a:solidFill>
              </a:rPr>
              <a:t>Percentage of disabled staff compared to non-disabled staff believing that the </a:t>
            </a:r>
            <a:r>
              <a:rPr lang="en-US" sz="1200" dirty="0" err="1">
                <a:solidFill>
                  <a:srgbClr val="173379"/>
                </a:solidFill>
              </a:rPr>
              <a:t>organisation</a:t>
            </a:r>
            <a:r>
              <a:rPr lang="en-US" sz="1200" dirty="0">
                <a:solidFill>
                  <a:srgbClr val="173379"/>
                </a:solidFill>
              </a:rPr>
              <a:t> provides equal opportunities for career progression or promotion</a:t>
            </a:r>
            <a:endParaRPr lang="en-GB" sz="1200" b="1" dirty="0">
              <a:solidFill>
                <a:srgbClr val="17337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3942193"/>
              </p:ext>
            </p:extLst>
          </p:nvPr>
        </p:nvGraphicFramePr>
        <p:xfrm>
          <a:off x="545919" y="2415518"/>
          <a:ext cx="4533900" cy="1238250"/>
        </p:xfrm>
        <a:graphic>
          <a:graphicData uri="http://schemas.openxmlformats.org/drawingml/2006/table">
            <a:tbl>
              <a:tblPr/>
              <a:tblGrid>
                <a:gridCol w="876300">
                  <a:extLst>
                    <a:ext uri="{9D8B030D-6E8A-4147-A177-3AD203B41FA5}">
                      <a16:colId xmlns:a16="http://schemas.microsoft.com/office/drawing/2014/main" val="246904136"/>
                    </a:ext>
                  </a:extLst>
                </a:gridCol>
                <a:gridCol w="609600">
                  <a:extLst>
                    <a:ext uri="{9D8B030D-6E8A-4147-A177-3AD203B41FA5}">
                      <a16:colId xmlns:a16="http://schemas.microsoft.com/office/drawing/2014/main" val="1646266651"/>
                    </a:ext>
                  </a:extLst>
                </a:gridCol>
                <a:gridCol w="609600">
                  <a:extLst>
                    <a:ext uri="{9D8B030D-6E8A-4147-A177-3AD203B41FA5}">
                      <a16:colId xmlns:a16="http://schemas.microsoft.com/office/drawing/2014/main" val="1199605831"/>
                    </a:ext>
                  </a:extLst>
                </a:gridCol>
                <a:gridCol w="609600">
                  <a:extLst>
                    <a:ext uri="{9D8B030D-6E8A-4147-A177-3AD203B41FA5}">
                      <a16:colId xmlns:a16="http://schemas.microsoft.com/office/drawing/2014/main" val="1117785268"/>
                    </a:ext>
                  </a:extLst>
                </a:gridCol>
                <a:gridCol w="609600">
                  <a:extLst>
                    <a:ext uri="{9D8B030D-6E8A-4147-A177-3AD203B41FA5}">
                      <a16:colId xmlns:a16="http://schemas.microsoft.com/office/drawing/2014/main" val="285479683"/>
                    </a:ext>
                  </a:extLst>
                </a:gridCol>
                <a:gridCol w="609600">
                  <a:extLst>
                    <a:ext uri="{9D8B030D-6E8A-4147-A177-3AD203B41FA5}">
                      <a16:colId xmlns:a16="http://schemas.microsoft.com/office/drawing/2014/main" val="2366171343"/>
                    </a:ext>
                  </a:extLst>
                </a:gridCol>
                <a:gridCol w="609600">
                  <a:extLst>
                    <a:ext uri="{9D8B030D-6E8A-4147-A177-3AD203B41FA5}">
                      <a16:colId xmlns:a16="http://schemas.microsoft.com/office/drawing/2014/main" val="3807090801"/>
                    </a:ext>
                  </a:extLst>
                </a:gridCol>
              </a:tblGrid>
              <a:tr h="190500">
                <a:tc rowSpan="2">
                  <a:txBody>
                    <a:bodyPr/>
                    <a:lstStyle/>
                    <a:p>
                      <a:pPr algn="ctr" fontAlgn="b"/>
                      <a:r>
                        <a:rPr lang="en-GB" sz="1100" b="1" i="0" u="none" strike="noStrike" dirty="0">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gridSpan="6">
                  <a:txBody>
                    <a:bodyPr/>
                    <a:lstStyle/>
                    <a:p>
                      <a:pPr algn="ctr" fontAlgn="b"/>
                      <a:r>
                        <a:rPr lang="en-GB" sz="1100" b="1" i="0" u="none" strike="noStrike">
                          <a:solidFill>
                            <a:srgbClr val="FFFFFF"/>
                          </a:solidFill>
                          <a:effectLst/>
                          <a:latin typeface="Calibri" panose="020F0502020204030204"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23060994"/>
                  </a:ext>
                </a:extLst>
              </a:tr>
              <a:tr h="190500">
                <a:tc vMerge="1">
                  <a:txBody>
                    <a:bodyPr/>
                    <a:lstStyle/>
                    <a:p>
                      <a:endParaRPr lang="en-GB"/>
                    </a:p>
                  </a:txBody>
                  <a:tcPr/>
                </a:tc>
                <a:tc>
                  <a:txBody>
                    <a:bodyPr/>
                    <a:lstStyle/>
                    <a:p>
                      <a:pPr algn="ctr" fontAlgn="ctr"/>
                      <a:r>
                        <a:rPr lang="en-GB" sz="1100" b="1" i="0" u="none" strike="noStrike">
                          <a:solidFill>
                            <a:srgbClr val="FFFFFF"/>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390440848"/>
                  </a:ext>
                </a:extLst>
              </a:tr>
              <a:tr h="409575">
                <a:tc>
                  <a:txBody>
                    <a:bodyPr/>
                    <a:lstStyle/>
                    <a:p>
                      <a:pPr algn="l" fontAlgn="ctr"/>
                      <a:r>
                        <a:rPr lang="en-GB" sz="1100" b="0" i="0" u="none" strike="noStrike">
                          <a:solidFill>
                            <a:srgbClr val="305496"/>
                          </a:solidFill>
                          <a:effectLst/>
                          <a:latin typeface="Calibri" panose="020F0502020204030204" pitchFamily="34" charset="0"/>
                        </a:rPr>
                        <a:t>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61.3%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55.4%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30958520"/>
                  </a:ext>
                </a:extLst>
              </a:tr>
              <a:tr h="447675">
                <a:tc>
                  <a:txBody>
                    <a:bodyPr/>
                    <a:lstStyle/>
                    <a:p>
                      <a:pPr algn="l" fontAlgn="ctr"/>
                      <a:r>
                        <a:rPr lang="en-GB" sz="1100" b="0" i="0" u="none" strike="noStrike">
                          <a:solidFill>
                            <a:srgbClr val="305496"/>
                          </a:solidFill>
                          <a:effectLst/>
                          <a:latin typeface="Calibri" panose="020F0502020204030204" pitchFamily="34" charset="0"/>
                        </a:rPr>
                        <a:t>Non-disabled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56.1%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58.1%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305496"/>
                          </a:solidFill>
                          <a:effectLst/>
                          <a:latin typeface="Calibri" panose="020F0502020204030204" pitchFamily="34" charset="0"/>
                        </a:rPr>
                        <a:t>60.7%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637911692"/>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180062782"/>
              </p:ext>
            </p:extLst>
          </p:nvPr>
        </p:nvGraphicFramePr>
        <p:xfrm>
          <a:off x="409303" y="3868783"/>
          <a:ext cx="5524501"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744891" y="5769292"/>
            <a:ext cx="2327881" cy="861774"/>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Staff Survey Benchmark report 2022</a:t>
            </a:r>
          </a:p>
          <a:p>
            <a:endParaRPr lang="en-GB" sz="1000" dirty="0" smtClean="0"/>
          </a:p>
          <a:p>
            <a:pPr algn="r"/>
            <a:r>
              <a:rPr lang="en-GB" sz="1000" dirty="0" smtClean="0"/>
              <a:t>National Average</a:t>
            </a:r>
          </a:p>
          <a:p>
            <a:pPr algn="r"/>
            <a:r>
              <a:rPr lang="en-GB" sz="1000" dirty="0" smtClean="0"/>
              <a:t>Disabled: 51.4%</a:t>
            </a:r>
          </a:p>
          <a:p>
            <a:pPr algn="r"/>
            <a:r>
              <a:rPr lang="en-GB" sz="1000" dirty="0" smtClean="0"/>
              <a:t>Non-Disabled: 57.3%</a:t>
            </a:r>
            <a:endParaRPr lang="en-GB" sz="1000" dirty="0"/>
          </a:p>
        </p:txBody>
      </p:sp>
      <p:sp>
        <p:nvSpPr>
          <p:cNvPr id="8" name="TextBox 7"/>
          <p:cNvSpPr txBox="1"/>
          <p:nvPr/>
        </p:nvSpPr>
        <p:spPr>
          <a:xfrm>
            <a:off x="7027818" y="3074126"/>
            <a:ext cx="2717074" cy="1938992"/>
          </a:xfrm>
          <a:prstGeom prst="rect">
            <a:avLst/>
          </a:prstGeom>
          <a:noFill/>
        </p:spPr>
        <p:txBody>
          <a:bodyPr wrap="square" rtlCol="0">
            <a:spAutoFit/>
          </a:bodyPr>
          <a:lstStyle/>
          <a:p>
            <a:r>
              <a:rPr lang="en-GB" sz="1200" dirty="0" smtClean="0">
                <a:solidFill>
                  <a:srgbClr val="0A2F6E"/>
                </a:solidFill>
              </a:rPr>
              <a:t>61.1% of disabled staff believe the Trust provides equal opportunities compared to 60.7% of non-disabled staff.</a:t>
            </a:r>
          </a:p>
          <a:p>
            <a:endParaRPr lang="en-GB" sz="1200" dirty="0">
              <a:solidFill>
                <a:srgbClr val="0A2F6E"/>
              </a:solidFill>
            </a:endParaRPr>
          </a:p>
          <a:p>
            <a:r>
              <a:rPr lang="en-GB" sz="1200" dirty="0" smtClean="0">
                <a:solidFill>
                  <a:srgbClr val="0A2F6E"/>
                </a:solidFill>
              </a:rPr>
              <a:t>This represents an increase for both disabled (5.7%) and non disabled (3.3%) staff from 2023</a:t>
            </a:r>
          </a:p>
          <a:p>
            <a:endParaRPr lang="en-GB" sz="1200" dirty="0">
              <a:solidFill>
                <a:srgbClr val="0A2F6E"/>
              </a:solidFill>
            </a:endParaRPr>
          </a:p>
          <a:p>
            <a:r>
              <a:rPr lang="en-GB" sz="1200" dirty="0" smtClean="0">
                <a:solidFill>
                  <a:srgbClr val="0A2F6E"/>
                </a:solidFill>
              </a:rPr>
              <a:t>QVH are 10% above the national average for disabled staff </a:t>
            </a:r>
            <a:endParaRPr lang="en-GB" sz="1200" dirty="0">
              <a:solidFill>
                <a:srgbClr val="0A2F6E"/>
              </a:solidFill>
            </a:endParaRPr>
          </a:p>
        </p:txBody>
      </p:sp>
    </p:spTree>
    <p:extLst>
      <p:ext uri="{BB962C8B-B14F-4D97-AF65-F5344CB8AC3E}">
        <p14:creationId xmlns:p14="http://schemas.microsoft.com/office/powerpoint/2010/main" val="1887707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303" y="1001711"/>
            <a:ext cx="11286308" cy="1292662"/>
          </a:xfrm>
          <a:prstGeom prst="rect">
            <a:avLst/>
          </a:prstGeom>
        </p:spPr>
        <p:txBody>
          <a:bodyPr wrap="square">
            <a:spAutoFit/>
          </a:bodyPr>
          <a:lstStyle/>
          <a:p>
            <a:r>
              <a:rPr lang="en-GB" sz="1200" dirty="0">
                <a:solidFill>
                  <a:srgbClr val="173379"/>
                </a:solidFill>
              </a:rPr>
              <a:t>WDES </a:t>
            </a:r>
            <a:r>
              <a:rPr lang="en-GB" sz="1200" dirty="0" smtClean="0">
                <a:solidFill>
                  <a:srgbClr val="173379"/>
                </a:solidFill>
              </a:rPr>
              <a:t>Metric 6</a:t>
            </a:r>
            <a:endParaRPr lang="en-GB" sz="1200" dirty="0">
              <a:solidFill>
                <a:srgbClr val="173379"/>
              </a:solidFill>
            </a:endParaRPr>
          </a:p>
          <a:p>
            <a:r>
              <a:rPr lang="en-GB" sz="2400" b="1" dirty="0" err="1" smtClean="0">
                <a:solidFill>
                  <a:srgbClr val="173379"/>
                </a:solidFill>
              </a:rPr>
              <a:t>Presenteeism</a:t>
            </a:r>
            <a:endParaRPr lang="en-GB" sz="2400" b="1" dirty="0">
              <a:solidFill>
                <a:srgbClr val="173379"/>
              </a:solidFill>
            </a:endParaRPr>
          </a:p>
          <a:p>
            <a:endParaRPr lang="en-GB" b="1" dirty="0">
              <a:solidFill>
                <a:srgbClr val="173379"/>
              </a:solidFill>
            </a:endParaRPr>
          </a:p>
          <a:p>
            <a:r>
              <a:rPr lang="en-US" sz="1200" dirty="0">
                <a:solidFill>
                  <a:srgbClr val="173379"/>
                </a:solidFill>
              </a:rPr>
              <a:t>Percentage of disabled staff compared to non-disabled staff saying that they have felt pressure from their manager to come to work, despite not feeling well enough to perform their duties</a:t>
            </a:r>
            <a:endParaRPr lang="en-GB" sz="1200" b="1" dirty="0">
              <a:solidFill>
                <a:srgbClr val="17337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30033013"/>
              </p:ext>
            </p:extLst>
          </p:nvPr>
        </p:nvGraphicFramePr>
        <p:xfrm>
          <a:off x="519793" y="2479471"/>
          <a:ext cx="4533900" cy="762000"/>
        </p:xfrm>
        <a:graphic>
          <a:graphicData uri="http://schemas.openxmlformats.org/drawingml/2006/table">
            <a:tbl>
              <a:tblPr/>
              <a:tblGrid>
                <a:gridCol w="876300">
                  <a:extLst>
                    <a:ext uri="{9D8B030D-6E8A-4147-A177-3AD203B41FA5}">
                      <a16:colId xmlns:a16="http://schemas.microsoft.com/office/drawing/2014/main" val="2958838321"/>
                    </a:ext>
                  </a:extLst>
                </a:gridCol>
                <a:gridCol w="609600">
                  <a:extLst>
                    <a:ext uri="{9D8B030D-6E8A-4147-A177-3AD203B41FA5}">
                      <a16:colId xmlns:a16="http://schemas.microsoft.com/office/drawing/2014/main" val="3287351146"/>
                    </a:ext>
                  </a:extLst>
                </a:gridCol>
                <a:gridCol w="609600">
                  <a:extLst>
                    <a:ext uri="{9D8B030D-6E8A-4147-A177-3AD203B41FA5}">
                      <a16:colId xmlns:a16="http://schemas.microsoft.com/office/drawing/2014/main" val="3114331608"/>
                    </a:ext>
                  </a:extLst>
                </a:gridCol>
                <a:gridCol w="609600">
                  <a:extLst>
                    <a:ext uri="{9D8B030D-6E8A-4147-A177-3AD203B41FA5}">
                      <a16:colId xmlns:a16="http://schemas.microsoft.com/office/drawing/2014/main" val="1191151325"/>
                    </a:ext>
                  </a:extLst>
                </a:gridCol>
                <a:gridCol w="609600">
                  <a:extLst>
                    <a:ext uri="{9D8B030D-6E8A-4147-A177-3AD203B41FA5}">
                      <a16:colId xmlns:a16="http://schemas.microsoft.com/office/drawing/2014/main" val="2887693657"/>
                    </a:ext>
                  </a:extLst>
                </a:gridCol>
                <a:gridCol w="609600">
                  <a:extLst>
                    <a:ext uri="{9D8B030D-6E8A-4147-A177-3AD203B41FA5}">
                      <a16:colId xmlns:a16="http://schemas.microsoft.com/office/drawing/2014/main" val="3549136779"/>
                    </a:ext>
                  </a:extLst>
                </a:gridCol>
                <a:gridCol w="609600">
                  <a:extLst>
                    <a:ext uri="{9D8B030D-6E8A-4147-A177-3AD203B41FA5}">
                      <a16:colId xmlns:a16="http://schemas.microsoft.com/office/drawing/2014/main" val="1850928376"/>
                    </a:ext>
                  </a:extLst>
                </a:gridCol>
              </a:tblGrid>
              <a:tr h="190500">
                <a:tc rowSpan="2">
                  <a:txBody>
                    <a:bodyPr/>
                    <a:lstStyle/>
                    <a:p>
                      <a:pPr algn="ctr" fontAlgn="b"/>
                      <a:r>
                        <a:rPr lang="en-GB" sz="1100" b="1" i="0" u="none" strike="noStrike">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gridSpan="6">
                  <a:txBody>
                    <a:bodyPr/>
                    <a:lstStyle/>
                    <a:p>
                      <a:pPr algn="ctr" fontAlgn="b"/>
                      <a:r>
                        <a:rPr lang="en-GB" sz="1100" b="1" i="0" u="none" strike="noStrike">
                          <a:solidFill>
                            <a:srgbClr val="FFFFFF"/>
                          </a:solidFill>
                          <a:effectLst/>
                          <a:latin typeface="Calibri" panose="020F0502020204030204"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16872912"/>
                  </a:ext>
                </a:extLst>
              </a:tr>
              <a:tr h="190500">
                <a:tc vMerge="1">
                  <a:txBody>
                    <a:bodyPr/>
                    <a:lstStyle/>
                    <a:p>
                      <a:endParaRPr lang="en-GB"/>
                    </a:p>
                  </a:txBody>
                  <a:tcPr/>
                </a:tc>
                <a:tc>
                  <a:txBody>
                    <a:bodyPr/>
                    <a:lstStyle/>
                    <a:p>
                      <a:pPr algn="ctr" fontAlgn="ctr"/>
                      <a:r>
                        <a:rPr lang="en-GB" sz="1100" b="1" i="0" u="none" strike="noStrike">
                          <a:solidFill>
                            <a:srgbClr val="FFFFFF"/>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947614476"/>
                  </a:ext>
                </a:extLst>
              </a:tr>
              <a:tr h="190500">
                <a:tc>
                  <a:txBody>
                    <a:bodyPr/>
                    <a:lstStyle/>
                    <a:p>
                      <a:pPr algn="l" fontAlgn="ctr"/>
                      <a:r>
                        <a:rPr lang="en-GB" sz="1100" b="0" i="0" u="none" strike="noStrike" dirty="0">
                          <a:solidFill>
                            <a:srgbClr val="305496"/>
                          </a:solidFill>
                          <a:effectLst/>
                          <a:latin typeface="Calibri" panose="020F0502020204030204" pitchFamily="34" charset="0"/>
                        </a:rPr>
                        <a:t>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38.0%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a:solidFill>
                            <a:srgbClr val="305496"/>
                          </a:solidFill>
                          <a:effectLst/>
                          <a:latin typeface="Calibri" panose="020F0502020204030204" pitchFamily="34" charset="0"/>
                        </a:rPr>
                        <a:t>31.8%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a:solidFill>
                            <a:srgbClr val="305496"/>
                          </a:solidFill>
                          <a:effectLst/>
                          <a:latin typeface="Calibri" panose="020F0502020204030204" pitchFamily="34" charset="0"/>
                        </a:rPr>
                        <a:t>22.0%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a:solidFill>
                            <a:srgbClr val="305496"/>
                          </a:solidFill>
                          <a:effectLst/>
                          <a:latin typeface="Calibri" panose="020F0502020204030204" pitchFamily="34" charset="0"/>
                        </a:rPr>
                        <a:t>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09442596"/>
                  </a:ext>
                </a:extLst>
              </a:tr>
              <a:tr h="190500">
                <a:tc>
                  <a:txBody>
                    <a:bodyPr/>
                    <a:lstStyle/>
                    <a:p>
                      <a:pPr algn="l" fontAlgn="ctr"/>
                      <a:r>
                        <a:rPr lang="en-GB" sz="1100" b="0" i="0" u="none" strike="noStrike">
                          <a:solidFill>
                            <a:srgbClr val="305496"/>
                          </a:solidFill>
                          <a:effectLst/>
                          <a:latin typeface="Calibri" panose="020F0502020204030204" pitchFamily="34" charset="0"/>
                        </a:rPr>
                        <a:t>Non-disabled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a:solidFill>
                            <a:srgbClr val="305496"/>
                          </a:solidFill>
                          <a:effectLst/>
                          <a:latin typeface="Calibri" panose="020F0502020204030204" pitchFamily="34" charset="0"/>
                        </a:rPr>
                        <a:t>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a:solidFill>
                            <a:srgbClr val="305496"/>
                          </a:solidFill>
                          <a:effectLst/>
                          <a:latin typeface="Calibri" panose="020F0502020204030204" pitchFamily="34" charset="0"/>
                        </a:rPr>
                        <a:t>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25.5%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625061474"/>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3712946272"/>
              </p:ext>
            </p:extLst>
          </p:nvPr>
        </p:nvGraphicFramePr>
        <p:xfrm>
          <a:off x="409303" y="3509282"/>
          <a:ext cx="4924425" cy="28003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9744891" y="5769292"/>
            <a:ext cx="2327881" cy="861774"/>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Staff Survey Benchmark report 2022</a:t>
            </a:r>
          </a:p>
          <a:p>
            <a:endParaRPr lang="en-GB" sz="1000" dirty="0" smtClean="0"/>
          </a:p>
          <a:p>
            <a:pPr algn="r"/>
            <a:r>
              <a:rPr lang="en-GB" sz="1000" dirty="0" smtClean="0"/>
              <a:t>National Average</a:t>
            </a:r>
          </a:p>
          <a:p>
            <a:pPr algn="r"/>
            <a:r>
              <a:rPr lang="en-GB" sz="1000" dirty="0" smtClean="0"/>
              <a:t>Disabled: 30.0%</a:t>
            </a:r>
          </a:p>
          <a:p>
            <a:pPr algn="r"/>
            <a:r>
              <a:rPr lang="en-GB" sz="1000" dirty="0" smtClean="0"/>
              <a:t>Non-Disabled: 20.8%</a:t>
            </a:r>
            <a:endParaRPr lang="en-GB" sz="1000" dirty="0"/>
          </a:p>
        </p:txBody>
      </p:sp>
      <p:sp>
        <p:nvSpPr>
          <p:cNvPr id="4" name="TextBox 3"/>
          <p:cNvSpPr txBox="1"/>
          <p:nvPr/>
        </p:nvSpPr>
        <p:spPr>
          <a:xfrm>
            <a:off x="6696891" y="3082834"/>
            <a:ext cx="3048000" cy="1754326"/>
          </a:xfrm>
          <a:prstGeom prst="rect">
            <a:avLst/>
          </a:prstGeom>
          <a:noFill/>
        </p:spPr>
        <p:txBody>
          <a:bodyPr wrap="square" rtlCol="0">
            <a:spAutoFit/>
          </a:bodyPr>
          <a:lstStyle/>
          <a:p>
            <a:r>
              <a:rPr lang="en-GB" sz="1200" dirty="0" smtClean="0">
                <a:solidFill>
                  <a:srgbClr val="0A2F6E"/>
                </a:solidFill>
              </a:rPr>
              <a:t>22.7% (1 in 4.5) of QVH disabled staff have felt pressure from their manager to come to work when not feeling well enough to perform their duties.</a:t>
            </a:r>
          </a:p>
          <a:p>
            <a:endParaRPr lang="en-GB" sz="1200" dirty="0">
              <a:solidFill>
                <a:srgbClr val="0A2F6E"/>
              </a:solidFill>
            </a:endParaRPr>
          </a:p>
          <a:p>
            <a:r>
              <a:rPr lang="en-GB" sz="1200" dirty="0" smtClean="0">
                <a:solidFill>
                  <a:srgbClr val="0A2F6E"/>
                </a:solidFill>
              </a:rPr>
              <a:t>This has marginally increased since 2023, however has significantly reduced since 2022</a:t>
            </a:r>
          </a:p>
          <a:p>
            <a:endParaRPr lang="en-GB" sz="1200" dirty="0">
              <a:solidFill>
                <a:srgbClr val="0A2F6E"/>
              </a:solidFill>
            </a:endParaRPr>
          </a:p>
          <a:p>
            <a:r>
              <a:rPr lang="en-GB" sz="1200" dirty="0" smtClean="0">
                <a:solidFill>
                  <a:srgbClr val="0A2F6E"/>
                </a:solidFill>
              </a:rPr>
              <a:t>QVH remains below the national average</a:t>
            </a:r>
            <a:endParaRPr lang="en-GB" sz="1200" dirty="0">
              <a:solidFill>
                <a:srgbClr val="0A2F6E"/>
              </a:solidFill>
            </a:endParaRPr>
          </a:p>
        </p:txBody>
      </p:sp>
    </p:spTree>
    <p:extLst>
      <p:ext uri="{BB962C8B-B14F-4D97-AF65-F5344CB8AC3E}">
        <p14:creationId xmlns:p14="http://schemas.microsoft.com/office/powerpoint/2010/main" val="2496807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303" y="1001711"/>
            <a:ext cx="11286308" cy="1107996"/>
          </a:xfrm>
          <a:prstGeom prst="rect">
            <a:avLst/>
          </a:prstGeom>
        </p:spPr>
        <p:txBody>
          <a:bodyPr wrap="square">
            <a:spAutoFit/>
          </a:bodyPr>
          <a:lstStyle/>
          <a:p>
            <a:r>
              <a:rPr lang="en-GB" sz="1200" dirty="0">
                <a:solidFill>
                  <a:srgbClr val="173379"/>
                </a:solidFill>
              </a:rPr>
              <a:t>WDES </a:t>
            </a:r>
            <a:r>
              <a:rPr lang="en-GB" sz="1200" dirty="0" smtClean="0">
                <a:solidFill>
                  <a:srgbClr val="173379"/>
                </a:solidFill>
              </a:rPr>
              <a:t>Metric 7</a:t>
            </a:r>
            <a:endParaRPr lang="en-GB" sz="1200" dirty="0">
              <a:solidFill>
                <a:srgbClr val="173379"/>
              </a:solidFill>
            </a:endParaRPr>
          </a:p>
          <a:p>
            <a:r>
              <a:rPr lang="en-GB" sz="2400" b="1" dirty="0" smtClean="0">
                <a:solidFill>
                  <a:srgbClr val="173379"/>
                </a:solidFill>
              </a:rPr>
              <a:t>Feeling Valued</a:t>
            </a:r>
            <a:endParaRPr lang="en-GB" sz="2400" b="1" dirty="0">
              <a:solidFill>
                <a:srgbClr val="173379"/>
              </a:solidFill>
            </a:endParaRPr>
          </a:p>
          <a:p>
            <a:endParaRPr lang="en-GB" b="1" dirty="0">
              <a:solidFill>
                <a:srgbClr val="173379"/>
              </a:solidFill>
            </a:endParaRPr>
          </a:p>
          <a:p>
            <a:r>
              <a:rPr lang="en-US" sz="1200" dirty="0">
                <a:solidFill>
                  <a:srgbClr val="173379"/>
                </a:solidFill>
              </a:rPr>
              <a:t>Percentage of disabled staff compared to non-disabled staff saying that they are satisfied with the extent to which their </a:t>
            </a:r>
            <a:r>
              <a:rPr lang="en-US" sz="1200" dirty="0" err="1">
                <a:solidFill>
                  <a:srgbClr val="173379"/>
                </a:solidFill>
              </a:rPr>
              <a:t>organisation</a:t>
            </a:r>
            <a:r>
              <a:rPr lang="en-US" sz="1200" dirty="0">
                <a:solidFill>
                  <a:srgbClr val="173379"/>
                </a:solidFill>
              </a:rPr>
              <a:t> values their work</a:t>
            </a:r>
            <a:endParaRPr lang="en-GB" sz="1200" b="1" dirty="0">
              <a:solidFill>
                <a:srgbClr val="17337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25099836"/>
              </p:ext>
            </p:extLst>
          </p:nvPr>
        </p:nvGraphicFramePr>
        <p:xfrm>
          <a:off x="409303" y="2470762"/>
          <a:ext cx="4533900" cy="762000"/>
        </p:xfrm>
        <a:graphic>
          <a:graphicData uri="http://schemas.openxmlformats.org/drawingml/2006/table">
            <a:tbl>
              <a:tblPr/>
              <a:tblGrid>
                <a:gridCol w="876300">
                  <a:extLst>
                    <a:ext uri="{9D8B030D-6E8A-4147-A177-3AD203B41FA5}">
                      <a16:colId xmlns:a16="http://schemas.microsoft.com/office/drawing/2014/main" val="1110664282"/>
                    </a:ext>
                  </a:extLst>
                </a:gridCol>
                <a:gridCol w="609600">
                  <a:extLst>
                    <a:ext uri="{9D8B030D-6E8A-4147-A177-3AD203B41FA5}">
                      <a16:colId xmlns:a16="http://schemas.microsoft.com/office/drawing/2014/main" val="1907603517"/>
                    </a:ext>
                  </a:extLst>
                </a:gridCol>
                <a:gridCol w="609600">
                  <a:extLst>
                    <a:ext uri="{9D8B030D-6E8A-4147-A177-3AD203B41FA5}">
                      <a16:colId xmlns:a16="http://schemas.microsoft.com/office/drawing/2014/main" val="3425583173"/>
                    </a:ext>
                  </a:extLst>
                </a:gridCol>
                <a:gridCol w="609600">
                  <a:extLst>
                    <a:ext uri="{9D8B030D-6E8A-4147-A177-3AD203B41FA5}">
                      <a16:colId xmlns:a16="http://schemas.microsoft.com/office/drawing/2014/main" val="1710596137"/>
                    </a:ext>
                  </a:extLst>
                </a:gridCol>
                <a:gridCol w="609600">
                  <a:extLst>
                    <a:ext uri="{9D8B030D-6E8A-4147-A177-3AD203B41FA5}">
                      <a16:colId xmlns:a16="http://schemas.microsoft.com/office/drawing/2014/main" val="3571787698"/>
                    </a:ext>
                  </a:extLst>
                </a:gridCol>
                <a:gridCol w="609600">
                  <a:extLst>
                    <a:ext uri="{9D8B030D-6E8A-4147-A177-3AD203B41FA5}">
                      <a16:colId xmlns:a16="http://schemas.microsoft.com/office/drawing/2014/main" val="891395990"/>
                    </a:ext>
                  </a:extLst>
                </a:gridCol>
                <a:gridCol w="609600">
                  <a:extLst>
                    <a:ext uri="{9D8B030D-6E8A-4147-A177-3AD203B41FA5}">
                      <a16:colId xmlns:a16="http://schemas.microsoft.com/office/drawing/2014/main" val="4177968211"/>
                    </a:ext>
                  </a:extLst>
                </a:gridCol>
              </a:tblGrid>
              <a:tr h="190500">
                <a:tc rowSpan="2">
                  <a:txBody>
                    <a:bodyPr/>
                    <a:lstStyle/>
                    <a:p>
                      <a:pPr algn="ctr" fontAlgn="b"/>
                      <a:r>
                        <a:rPr lang="en-GB" sz="1100" b="1" i="0" u="none" strike="noStrike">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gridSpan="6">
                  <a:txBody>
                    <a:bodyPr/>
                    <a:lstStyle/>
                    <a:p>
                      <a:pPr algn="ctr" fontAlgn="b"/>
                      <a:r>
                        <a:rPr lang="en-GB" sz="1100" b="1" i="0" u="none" strike="noStrike">
                          <a:solidFill>
                            <a:srgbClr val="FFFFFF"/>
                          </a:solidFill>
                          <a:effectLst/>
                          <a:latin typeface="Calibri" panose="020F0502020204030204"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28427977"/>
                  </a:ext>
                </a:extLst>
              </a:tr>
              <a:tr h="190500">
                <a:tc vMerge="1">
                  <a:txBody>
                    <a:bodyPr/>
                    <a:lstStyle/>
                    <a:p>
                      <a:endParaRPr lang="en-GB"/>
                    </a:p>
                  </a:txBody>
                  <a:tcPr/>
                </a:tc>
                <a:tc>
                  <a:txBody>
                    <a:bodyPr/>
                    <a:lstStyle/>
                    <a:p>
                      <a:pPr algn="ctr" fontAlgn="ctr"/>
                      <a:r>
                        <a:rPr lang="en-GB" sz="1100" b="1" i="0" u="none" strike="noStrike">
                          <a:solidFill>
                            <a:srgbClr val="FFFFFF"/>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494265014"/>
                  </a:ext>
                </a:extLst>
              </a:tr>
              <a:tr h="190500">
                <a:tc>
                  <a:txBody>
                    <a:bodyPr/>
                    <a:lstStyle/>
                    <a:p>
                      <a:pPr algn="l" fontAlgn="ctr"/>
                      <a:r>
                        <a:rPr lang="en-GB" sz="1100" b="0" i="0" u="none" strike="noStrike">
                          <a:solidFill>
                            <a:srgbClr val="305496"/>
                          </a:solidFill>
                          <a:effectLst/>
                          <a:latin typeface="Calibri" panose="020F0502020204030204" pitchFamily="34" charset="0"/>
                        </a:rPr>
                        <a:t>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39.3%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43.2%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41.9%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40.7%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45.3%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156299915"/>
                  </a:ext>
                </a:extLst>
              </a:tr>
              <a:tr h="190500">
                <a:tc>
                  <a:txBody>
                    <a:bodyPr/>
                    <a:lstStyle/>
                    <a:p>
                      <a:pPr algn="l" fontAlgn="ctr"/>
                      <a:r>
                        <a:rPr lang="en-GB" sz="1100" b="0" i="0" u="none" strike="noStrike">
                          <a:solidFill>
                            <a:srgbClr val="305496"/>
                          </a:solidFill>
                          <a:effectLst/>
                          <a:latin typeface="Calibri" panose="020F0502020204030204" pitchFamily="34" charset="0"/>
                        </a:rPr>
                        <a:t>Non-disabled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52.0%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57.1%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55.9%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305496"/>
                          </a:solidFill>
                          <a:effectLst/>
                          <a:latin typeface="Calibri" panose="020F0502020204030204" pitchFamily="34" charset="0"/>
                        </a:rPr>
                        <a:t>57.1%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16984565"/>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554433341"/>
              </p:ext>
            </p:extLst>
          </p:nvPr>
        </p:nvGraphicFramePr>
        <p:xfrm>
          <a:off x="409303" y="3593817"/>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9744891" y="5769292"/>
            <a:ext cx="2327881" cy="861774"/>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Staff Survey Benchmark report 2022</a:t>
            </a:r>
          </a:p>
          <a:p>
            <a:endParaRPr lang="en-GB" sz="1000" dirty="0" smtClean="0"/>
          </a:p>
          <a:p>
            <a:pPr algn="r"/>
            <a:r>
              <a:rPr lang="en-GB" sz="1000" dirty="0" smtClean="0"/>
              <a:t>National Average</a:t>
            </a:r>
          </a:p>
          <a:p>
            <a:pPr algn="r"/>
            <a:r>
              <a:rPr lang="en-GB" sz="1000" dirty="0" smtClean="0"/>
              <a:t>Disabled: 32.5%</a:t>
            </a:r>
          </a:p>
          <a:p>
            <a:pPr algn="r"/>
            <a:r>
              <a:rPr lang="en-GB" sz="1000" dirty="0" smtClean="0"/>
              <a:t>Non-Disabled: 43.6%</a:t>
            </a:r>
            <a:endParaRPr lang="en-GB" sz="1000" dirty="0"/>
          </a:p>
        </p:txBody>
      </p:sp>
      <p:sp>
        <p:nvSpPr>
          <p:cNvPr id="6" name="TextBox 5"/>
          <p:cNvSpPr txBox="1"/>
          <p:nvPr/>
        </p:nvSpPr>
        <p:spPr>
          <a:xfrm>
            <a:off x="6426926" y="3091543"/>
            <a:ext cx="3317965" cy="1569660"/>
          </a:xfrm>
          <a:prstGeom prst="rect">
            <a:avLst/>
          </a:prstGeom>
          <a:noFill/>
        </p:spPr>
        <p:txBody>
          <a:bodyPr wrap="square" rtlCol="0">
            <a:spAutoFit/>
          </a:bodyPr>
          <a:lstStyle/>
          <a:p>
            <a:r>
              <a:rPr lang="en-GB" sz="1200" dirty="0" smtClean="0">
                <a:solidFill>
                  <a:srgbClr val="0A2F6E"/>
                </a:solidFill>
              </a:rPr>
              <a:t>45.3% of disabled staff feel the Trust values their work compared to 57.1% of non-disabled staff.</a:t>
            </a:r>
          </a:p>
          <a:p>
            <a:endParaRPr lang="en-GB" sz="1200" dirty="0">
              <a:solidFill>
                <a:srgbClr val="0A2F6E"/>
              </a:solidFill>
            </a:endParaRPr>
          </a:p>
          <a:p>
            <a:r>
              <a:rPr lang="en-GB" sz="1200" dirty="0" smtClean="0">
                <a:solidFill>
                  <a:srgbClr val="0A2F6E"/>
                </a:solidFill>
              </a:rPr>
              <a:t>This percentage has gradually increased over the years since 2019 for disabled staff, and constant for non-disabled staff</a:t>
            </a:r>
          </a:p>
          <a:p>
            <a:endParaRPr lang="en-GB" sz="1200" dirty="0">
              <a:solidFill>
                <a:srgbClr val="0A2F6E"/>
              </a:solidFill>
            </a:endParaRPr>
          </a:p>
          <a:p>
            <a:r>
              <a:rPr lang="en-GB" sz="1200" dirty="0" smtClean="0">
                <a:solidFill>
                  <a:srgbClr val="0A2F6E"/>
                </a:solidFill>
              </a:rPr>
              <a:t>QVH remain above the national average</a:t>
            </a:r>
            <a:endParaRPr lang="en-GB" sz="1200" dirty="0">
              <a:solidFill>
                <a:srgbClr val="0A2F6E"/>
              </a:solidFill>
            </a:endParaRPr>
          </a:p>
        </p:txBody>
      </p:sp>
    </p:spTree>
    <p:extLst>
      <p:ext uri="{BB962C8B-B14F-4D97-AF65-F5344CB8AC3E}">
        <p14:creationId xmlns:p14="http://schemas.microsoft.com/office/powerpoint/2010/main" val="1465202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303" y="1001711"/>
            <a:ext cx="11286308" cy="1107996"/>
          </a:xfrm>
          <a:prstGeom prst="rect">
            <a:avLst/>
          </a:prstGeom>
        </p:spPr>
        <p:txBody>
          <a:bodyPr wrap="square">
            <a:spAutoFit/>
          </a:bodyPr>
          <a:lstStyle/>
          <a:p>
            <a:r>
              <a:rPr lang="en-GB" sz="1200" dirty="0">
                <a:solidFill>
                  <a:srgbClr val="173379"/>
                </a:solidFill>
              </a:rPr>
              <a:t>WDES </a:t>
            </a:r>
            <a:r>
              <a:rPr lang="en-GB" sz="1200" dirty="0" smtClean="0">
                <a:solidFill>
                  <a:srgbClr val="173379"/>
                </a:solidFill>
              </a:rPr>
              <a:t>Metric 8</a:t>
            </a:r>
            <a:endParaRPr lang="en-GB" sz="1200" dirty="0">
              <a:solidFill>
                <a:srgbClr val="173379"/>
              </a:solidFill>
            </a:endParaRPr>
          </a:p>
          <a:p>
            <a:r>
              <a:rPr lang="en-GB" sz="2400" b="1" dirty="0" smtClean="0">
                <a:solidFill>
                  <a:srgbClr val="173379"/>
                </a:solidFill>
              </a:rPr>
              <a:t>Workplace Adjustments</a:t>
            </a:r>
            <a:endParaRPr lang="en-GB" sz="2400" b="1" dirty="0">
              <a:solidFill>
                <a:srgbClr val="173379"/>
              </a:solidFill>
            </a:endParaRPr>
          </a:p>
          <a:p>
            <a:endParaRPr lang="en-GB" b="1" dirty="0">
              <a:solidFill>
                <a:srgbClr val="173379"/>
              </a:solidFill>
            </a:endParaRPr>
          </a:p>
          <a:p>
            <a:r>
              <a:rPr lang="en-US" sz="1200" dirty="0">
                <a:solidFill>
                  <a:srgbClr val="173379"/>
                </a:solidFill>
              </a:rPr>
              <a:t>Percentage of disabled staff saying that their employer has made reasonable adjustment(s) to enable them to carry out their work</a:t>
            </a:r>
            <a:endParaRPr lang="en-GB" sz="1200" b="1" dirty="0">
              <a:solidFill>
                <a:srgbClr val="17337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80429788"/>
              </p:ext>
            </p:extLst>
          </p:nvPr>
        </p:nvGraphicFramePr>
        <p:xfrm>
          <a:off x="618308" y="2644389"/>
          <a:ext cx="3657600" cy="571500"/>
        </p:xfrm>
        <a:graphic>
          <a:graphicData uri="http://schemas.openxmlformats.org/drawingml/2006/table">
            <a:tbl>
              <a:tblPr/>
              <a:tblGrid>
                <a:gridCol w="609600">
                  <a:extLst>
                    <a:ext uri="{9D8B030D-6E8A-4147-A177-3AD203B41FA5}">
                      <a16:colId xmlns:a16="http://schemas.microsoft.com/office/drawing/2014/main" val="3251709306"/>
                    </a:ext>
                  </a:extLst>
                </a:gridCol>
                <a:gridCol w="609600">
                  <a:extLst>
                    <a:ext uri="{9D8B030D-6E8A-4147-A177-3AD203B41FA5}">
                      <a16:colId xmlns:a16="http://schemas.microsoft.com/office/drawing/2014/main" val="2963831649"/>
                    </a:ext>
                  </a:extLst>
                </a:gridCol>
                <a:gridCol w="609600">
                  <a:extLst>
                    <a:ext uri="{9D8B030D-6E8A-4147-A177-3AD203B41FA5}">
                      <a16:colId xmlns:a16="http://schemas.microsoft.com/office/drawing/2014/main" val="3158910928"/>
                    </a:ext>
                  </a:extLst>
                </a:gridCol>
                <a:gridCol w="609600">
                  <a:extLst>
                    <a:ext uri="{9D8B030D-6E8A-4147-A177-3AD203B41FA5}">
                      <a16:colId xmlns:a16="http://schemas.microsoft.com/office/drawing/2014/main" val="2780762668"/>
                    </a:ext>
                  </a:extLst>
                </a:gridCol>
                <a:gridCol w="609600">
                  <a:extLst>
                    <a:ext uri="{9D8B030D-6E8A-4147-A177-3AD203B41FA5}">
                      <a16:colId xmlns:a16="http://schemas.microsoft.com/office/drawing/2014/main" val="3038396078"/>
                    </a:ext>
                  </a:extLst>
                </a:gridCol>
                <a:gridCol w="609600">
                  <a:extLst>
                    <a:ext uri="{9D8B030D-6E8A-4147-A177-3AD203B41FA5}">
                      <a16:colId xmlns:a16="http://schemas.microsoft.com/office/drawing/2014/main" val="278302056"/>
                    </a:ext>
                  </a:extLst>
                </a:gridCol>
              </a:tblGrid>
              <a:tr h="190500">
                <a:tc gridSpan="6">
                  <a:txBody>
                    <a:bodyPr/>
                    <a:lstStyle/>
                    <a:p>
                      <a:pPr algn="ctr" fontAlgn="b"/>
                      <a:r>
                        <a:rPr lang="en-GB" sz="1100" b="1" i="0" u="none" strike="noStrike">
                          <a:solidFill>
                            <a:srgbClr val="FFFFFF"/>
                          </a:solidFill>
                          <a:effectLst/>
                          <a:latin typeface="Calibri" panose="020F0502020204030204"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42808551"/>
                  </a:ext>
                </a:extLst>
              </a:tr>
              <a:tr h="190500">
                <a:tc>
                  <a:txBody>
                    <a:bodyPr/>
                    <a:lstStyle/>
                    <a:p>
                      <a:pPr algn="ctr" fontAlgn="ctr"/>
                      <a:r>
                        <a:rPr lang="en-GB" sz="1100" b="1" i="0" u="none" strike="noStrike" dirty="0">
                          <a:solidFill>
                            <a:srgbClr val="FFFFFF"/>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dirty="0">
                          <a:solidFill>
                            <a:srgbClr val="FFFFFF"/>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dirty="0">
                          <a:solidFill>
                            <a:srgbClr val="FFFFFF"/>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dirty="0">
                          <a:solidFill>
                            <a:srgbClr val="FFFFFF"/>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dirty="0">
                          <a:solidFill>
                            <a:srgbClr val="FFFFFF"/>
                          </a:solidFill>
                          <a:effectLst/>
                          <a:latin typeface="Calibri" panose="020F050202020403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dirty="0">
                          <a:solidFill>
                            <a:srgbClr val="FFFFFF"/>
                          </a:solidFill>
                          <a:effectLst/>
                          <a:latin typeface="Calibri" panose="020F0502020204030204" pitchFamily="34" charset="0"/>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810093664"/>
                  </a:ext>
                </a:extLst>
              </a:tr>
              <a:tr h="190500">
                <a:tc>
                  <a:txBody>
                    <a:bodyPr/>
                    <a:lstStyle/>
                    <a:p>
                      <a:pPr algn="ctr" fontAlgn="ctr"/>
                      <a:r>
                        <a:rPr lang="en-GB" sz="1100" b="0" i="0" u="none" strike="noStrike" dirty="0">
                          <a:solidFill>
                            <a:srgbClr val="305496"/>
                          </a:solidFill>
                          <a:effectLst/>
                          <a:latin typeface="Calibri" panose="020F0502020204030204" pitchFamily="34" charset="0"/>
                        </a:rPr>
                        <a:t>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73.7%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82.4%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80.7%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84.8%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ctr"/>
                      <a:r>
                        <a:rPr lang="en-GB" sz="1100" b="0" i="0" u="none" strike="noStrike" dirty="0">
                          <a:solidFill>
                            <a:srgbClr val="305496"/>
                          </a:solidFill>
                          <a:effectLst/>
                          <a:latin typeface="Calibri" panose="020F0502020204030204" pitchFamily="34" charset="0"/>
                        </a:rPr>
                        <a:t>84.6%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04449124"/>
                  </a:ext>
                </a:extLst>
              </a:tr>
            </a:tbl>
          </a:graphicData>
        </a:graphic>
      </p:graphicFrame>
      <p:graphicFrame>
        <p:nvGraphicFramePr>
          <p:cNvPr id="6" name="Chart 5"/>
          <p:cNvGraphicFramePr>
            <a:graphicFrameLocks/>
          </p:cNvGraphicFramePr>
          <p:nvPr>
            <p:extLst>
              <p:ext uri="{D42A27DB-BD31-4B8C-83A1-F6EECF244321}">
                <p14:modId xmlns:p14="http://schemas.microsoft.com/office/powerpoint/2010/main" val="538423610"/>
              </p:ext>
            </p:extLst>
          </p:nvPr>
        </p:nvGraphicFramePr>
        <p:xfrm>
          <a:off x="518160" y="3511732"/>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9744891" y="5769292"/>
            <a:ext cx="2350323" cy="707886"/>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Staff Survey Benchmark report 2022</a:t>
            </a:r>
          </a:p>
          <a:p>
            <a:endParaRPr lang="en-GB" sz="1000" dirty="0" smtClean="0"/>
          </a:p>
          <a:p>
            <a:pPr algn="r"/>
            <a:r>
              <a:rPr lang="en-GB" sz="1000" dirty="0" smtClean="0"/>
              <a:t>National Average</a:t>
            </a:r>
          </a:p>
          <a:p>
            <a:pPr algn="r"/>
            <a:r>
              <a:rPr lang="en-GB" sz="1000" dirty="0" smtClean="0"/>
              <a:t>71.8%</a:t>
            </a:r>
            <a:endParaRPr lang="en-GB" sz="1000" dirty="0"/>
          </a:p>
        </p:txBody>
      </p:sp>
      <p:sp>
        <p:nvSpPr>
          <p:cNvPr id="4" name="TextBox 3"/>
          <p:cNvSpPr txBox="1"/>
          <p:nvPr/>
        </p:nvSpPr>
        <p:spPr>
          <a:xfrm>
            <a:off x="6035040" y="3405051"/>
            <a:ext cx="3709851" cy="1384995"/>
          </a:xfrm>
          <a:prstGeom prst="rect">
            <a:avLst/>
          </a:prstGeom>
          <a:noFill/>
        </p:spPr>
        <p:txBody>
          <a:bodyPr wrap="square" rtlCol="0">
            <a:spAutoFit/>
          </a:bodyPr>
          <a:lstStyle/>
          <a:p>
            <a:r>
              <a:rPr lang="en-GB" sz="1200" dirty="0" smtClean="0">
                <a:solidFill>
                  <a:srgbClr val="0A2F6E"/>
                </a:solidFill>
              </a:rPr>
              <a:t>84.6 % of disabled staff say that the Trust has made reasonable adjustments, which is above the national average.</a:t>
            </a:r>
          </a:p>
          <a:p>
            <a:endParaRPr lang="en-GB" sz="1200" dirty="0">
              <a:solidFill>
                <a:srgbClr val="0A2F6E"/>
              </a:solidFill>
            </a:endParaRPr>
          </a:p>
          <a:p>
            <a:r>
              <a:rPr lang="en-GB" sz="1200" dirty="0" smtClean="0">
                <a:solidFill>
                  <a:srgbClr val="0A2F6E"/>
                </a:solidFill>
              </a:rPr>
              <a:t>This has reduced very slightly since 2023, however has remained consistently over the current national average since 2019</a:t>
            </a:r>
            <a:endParaRPr lang="en-GB" sz="1200" dirty="0">
              <a:solidFill>
                <a:srgbClr val="0A2F6E"/>
              </a:solidFill>
            </a:endParaRPr>
          </a:p>
        </p:txBody>
      </p:sp>
    </p:spTree>
    <p:extLst>
      <p:ext uri="{BB962C8B-B14F-4D97-AF65-F5344CB8AC3E}">
        <p14:creationId xmlns:p14="http://schemas.microsoft.com/office/powerpoint/2010/main" val="2680972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303" y="1001711"/>
            <a:ext cx="11286308" cy="1107996"/>
          </a:xfrm>
          <a:prstGeom prst="rect">
            <a:avLst/>
          </a:prstGeom>
        </p:spPr>
        <p:txBody>
          <a:bodyPr wrap="square">
            <a:spAutoFit/>
          </a:bodyPr>
          <a:lstStyle/>
          <a:p>
            <a:r>
              <a:rPr lang="en-GB" sz="1200" dirty="0">
                <a:solidFill>
                  <a:srgbClr val="173379"/>
                </a:solidFill>
              </a:rPr>
              <a:t>WDES </a:t>
            </a:r>
            <a:r>
              <a:rPr lang="en-GB" sz="1200" dirty="0" smtClean="0">
                <a:solidFill>
                  <a:srgbClr val="173379"/>
                </a:solidFill>
              </a:rPr>
              <a:t>Metric 9</a:t>
            </a:r>
            <a:endParaRPr lang="en-GB" sz="1200" dirty="0">
              <a:solidFill>
                <a:srgbClr val="173379"/>
              </a:solidFill>
            </a:endParaRPr>
          </a:p>
          <a:p>
            <a:r>
              <a:rPr lang="en-GB" sz="2400" b="1" dirty="0" smtClean="0">
                <a:solidFill>
                  <a:srgbClr val="173379"/>
                </a:solidFill>
              </a:rPr>
              <a:t>Staff Engagement</a:t>
            </a:r>
            <a:endParaRPr lang="en-GB" sz="2400" b="1" dirty="0">
              <a:solidFill>
                <a:srgbClr val="173379"/>
              </a:solidFill>
            </a:endParaRPr>
          </a:p>
          <a:p>
            <a:endParaRPr lang="en-GB" b="1" dirty="0">
              <a:solidFill>
                <a:srgbClr val="173379"/>
              </a:solidFill>
            </a:endParaRPr>
          </a:p>
          <a:p>
            <a:r>
              <a:rPr lang="en-US" sz="1200" dirty="0">
                <a:solidFill>
                  <a:srgbClr val="173379"/>
                </a:solidFill>
              </a:rPr>
              <a:t>NHS Staff Survey and the engagement of disabled staff For part a</a:t>
            </a:r>
            <a:r>
              <a:rPr lang="en-US" sz="1200" dirty="0" smtClean="0">
                <a:solidFill>
                  <a:srgbClr val="173379"/>
                </a:solidFill>
              </a:rPr>
              <a:t>) compare </a:t>
            </a:r>
            <a:r>
              <a:rPr lang="en-US" sz="1200" dirty="0">
                <a:solidFill>
                  <a:srgbClr val="173379"/>
                </a:solidFill>
              </a:rPr>
              <a:t>the staff engagement scores for Disabled, non-disabled staff</a:t>
            </a:r>
            <a:endParaRPr lang="en-GB" sz="1200" b="1" dirty="0">
              <a:solidFill>
                <a:srgbClr val="173379"/>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36772988"/>
              </p:ext>
            </p:extLst>
          </p:nvPr>
        </p:nvGraphicFramePr>
        <p:xfrm>
          <a:off x="476250" y="2374969"/>
          <a:ext cx="4533900" cy="762000"/>
        </p:xfrm>
        <a:graphic>
          <a:graphicData uri="http://schemas.openxmlformats.org/drawingml/2006/table">
            <a:tbl>
              <a:tblPr/>
              <a:tblGrid>
                <a:gridCol w="876300">
                  <a:extLst>
                    <a:ext uri="{9D8B030D-6E8A-4147-A177-3AD203B41FA5}">
                      <a16:colId xmlns:a16="http://schemas.microsoft.com/office/drawing/2014/main" val="2006012144"/>
                    </a:ext>
                  </a:extLst>
                </a:gridCol>
                <a:gridCol w="609600">
                  <a:extLst>
                    <a:ext uri="{9D8B030D-6E8A-4147-A177-3AD203B41FA5}">
                      <a16:colId xmlns:a16="http://schemas.microsoft.com/office/drawing/2014/main" val="2613672329"/>
                    </a:ext>
                  </a:extLst>
                </a:gridCol>
                <a:gridCol w="609600">
                  <a:extLst>
                    <a:ext uri="{9D8B030D-6E8A-4147-A177-3AD203B41FA5}">
                      <a16:colId xmlns:a16="http://schemas.microsoft.com/office/drawing/2014/main" val="2764682852"/>
                    </a:ext>
                  </a:extLst>
                </a:gridCol>
                <a:gridCol w="609600">
                  <a:extLst>
                    <a:ext uri="{9D8B030D-6E8A-4147-A177-3AD203B41FA5}">
                      <a16:colId xmlns:a16="http://schemas.microsoft.com/office/drawing/2014/main" val="279900637"/>
                    </a:ext>
                  </a:extLst>
                </a:gridCol>
                <a:gridCol w="609600">
                  <a:extLst>
                    <a:ext uri="{9D8B030D-6E8A-4147-A177-3AD203B41FA5}">
                      <a16:colId xmlns:a16="http://schemas.microsoft.com/office/drawing/2014/main" val="395979606"/>
                    </a:ext>
                  </a:extLst>
                </a:gridCol>
                <a:gridCol w="609600">
                  <a:extLst>
                    <a:ext uri="{9D8B030D-6E8A-4147-A177-3AD203B41FA5}">
                      <a16:colId xmlns:a16="http://schemas.microsoft.com/office/drawing/2014/main" val="1240987294"/>
                    </a:ext>
                  </a:extLst>
                </a:gridCol>
                <a:gridCol w="609600">
                  <a:extLst>
                    <a:ext uri="{9D8B030D-6E8A-4147-A177-3AD203B41FA5}">
                      <a16:colId xmlns:a16="http://schemas.microsoft.com/office/drawing/2014/main" val="3689456012"/>
                    </a:ext>
                  </a:extLst>
                </a:gridCol>
              </a:tblGrid>
              <a:tr h="190500">
                <a:tc rowSpan="2">
                  <a:txBody>
                    <a:bodyPr/>
                    <a:lstStyle/>
                    <a:p>
                      <a:pPr algn="ctr" fontAlgn="b"/>
                      <a:r>
                        <a:rPr lang="en-GB" sz="1100" b="1" i="0" u="none" strike="noStrike" dirty="0">
                          <a:solidFill>
                            <a:srgbClr val="FFFFFF"/>
                          </a:solidFill>
                          <a:effectLst/>
                          <a:latin typeface="Calibri" panose="020F0502020204030204" pitchFamily="34" charset="0"/>
                        </a:rPr>
                        <a:t> </a:t>
                      </a:r>
                    </a:p>
                    <a:p>
                      <a:pPr algn="ctr" fontAlgn="b"/>
                      <a:r>
                        <a:rPr lang="en-GB" sz="1100" b="1" i="0" u="none" strike="noStrike" dirty="0">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gridSpan="6">
                  <a:txBody>
                    <a:bodyPr/>
                    <a:lstStyle/>
                    <a:p>
                      <a:pPr algn="ctr" fontAlgn="b"/>
                      <a:r>
                        <a:rPr lang="en-GB" sz="1100" b="1" i="0" u="none" strike="noStrike">
                          <a:solidFill>
                            <a:srgbClr val="FFFFFF"/>
                          </a:solidFill>
                          <a:effectLst/>
                          <a:latin typeface="Calibri" panose="020F0502020204030204"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6825153"/>
                  </a:ext>
                </a:extLst>
              </a:tr>
              <a:tr h="190500">
                <a:tc vMerge="1">
                  <a:txBody>
                    <a:bodyPr/>
                    <a:lstStyle/>
                    <a:p>
                      <a:pPr algn="ctr" fontAlgn="b"/>
                      <a:endParaRPr lang="en-GB" sz="1100" b="1" i="0" u="none" strike="noStrike" dirty="0">
                        <a:solidFill>
                          <a:srgbClr val="FFFFFF"/>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tc>
                  <a:txBody>
                    <a:bodyPr/>
                    <a:lstStyle/>
                    <a:p>
                      <a:pPr algn="ctr" fontAlgn="ctr"/>
                      <a:r>
                        <a:rPr lang="en-GB" sz="1100" b="1" i="0" u="none" strike="noStrike">
                          <a:solidFill>
                            <a:srgbClr val="FFFFFF"/>
                          </a:solidFill>
                          <a:effectLst/>
                          <a:latin typeface="Calibri" panose="020F0502020204030204" pitchFamily="34" charset="0"/>
                        </a:rPr>
                        <a:t>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4065987375"/>
                  </a:ext>
                </a:extLst>
              </a:tr>
              <a:tr h="190500">
                <a:tc>
                  <a:txBody>
                    <a:bodyPr/>
                    <a:lstStyle/>
                    <a:p>
                      <a:pPr algn="l" fontAlgn="ctr"/>
                      <a:r>
                        <a:rPr lang="en-GB" sz="1100" b="0" i="0" u="none" strike="noStrike">
                          <a:solidFill>
                            <a:srgbClr val="305496"/>
                          </a:solidFill>
                          <a:effectLst/>
                          <a:latin typeface="Calibri" panose="020F0502020204030204" pitchFamily="34" charset="0"/>
                        </a:rPr>
                        <a:t>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10626906"/>
                  </a:ext>
                </a:extLst>
              </a:tr>
              <a:tr h="190500">
                <a:tc>
                  <a:txBody>
                    <a:bodyPr/>
                    <a:lstStyle/>
                    <a:p>
                      <a:pPr algn="l" fontAlgn="ctr"/>
                      <a:r>
                        <a:rPr lang="en-GB" sz="1100" b="0" i="0" u="none" strike="noStrike">
                          <a:solidFill>
                            <a:srgbClr val="305496"/>
                          </a:solidFill>
                          <a:effectLst/>
                          <a:latin typeface="Calibri" panose="020F0502020204030204" pitchFamily="34" charset="0"/>
                        </a:rPr>
                        <a:t>Non-disabled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a:solidFill>
                            <a:srgbClr val="305496"/>
                          </a:solidFill>
                          <a:effectLst/>
                          <a:latin typeface="Calibri" panose="020F050202020403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GB" sz="1100" b="0" i="0" u="none" strike="noStrike" dirty="0">
                          <a:solidFill>
                            <a:srgbClr val="305496"/>
                          </a:solidFill>
                          <a:effectLst/>
                          <a:latin typeface="Calibri" panose="020F050202020403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55641740"/>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3381721222"/>
              </p:ext>
            </p:extLst>
          </p:nvPr>
        </p:nvGraphicFramePr>
        <p:xfrm>
          <a:off x="622663" y="3537857"/>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9744891" y="5769292"/>
            <a:ext cx="2327881" cy="861774"/>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GB" sz="1000" dirty="0" smtClean="0"/>
              <a:t>NHS Staff Survey Benchmark report 2022</a:t>
            </a:r>
          </a:p>
          <a:p>
            <a:endParaRPr lang="en-GB" sz="1000" dirty="0" smtClean="0"/>
          </a:p>
          <a:p>
            <a:pPr algn="r"/>
            <a:r>
              <a:rPr lang="en-GB" sz="1000" dirty="0" smtClean="0"/>
              <a:t>National Average</a:t>
            </a:r>
          </a:p>
          <a:p>
            <a:pPr algn="r"/>
            <a:r>
              <a:rPr lang="en-GB" sz="1000" dirty="0" smtClean="0"/>
              <a:t>Disabled: 6.4</a:t>
            </a:r>
          </a:p>
          <a:p>
            <a:pPr algn="r"/>
            <a:r>
              <a:rPr lang="en-GB" sz="1000" dirty="0" smtClean="0"/>
              <a:t>Non-Disabled: 6.9</a:t>
            </a:r>
            <a:endParaRPr lang="en-GB" sz="1000" dirty="0"/>
          </a:p>
        </p:txBody>
      </p:sp>
      <p:sp>
        <p:nvSpPr>
          <p:cNvPr id="9" name="TextBox 8"/>
          <p:cNvSpPr txBox="1"/>
          <p:nvPr/>
        </p:nvSpPr>
        <p:spPr>
          <a:xfrm>
            <a:off x="6339840" y="3283131"/>
            <a:ext cx="3405051" cy="1569660"/>
          </a:xfrm>
          <a:prstGeom prst="rect">
            <a:avLst/>
          </a:prstGeom>
          <a:noFill/>
        </p:spPr>
        <p:txBody>
          <a:bodyPr wrap="square" rtlCol="0">
            <a:spAutoFit/>
          </a:bodyPr>
          <a:lstStyle/>
          <a:p>
            <a:r>
              <a:rPr lang="en-GB" sz="1200" dirty="0" smtClean="0">
                <a:solidFill>
                  <a:srgbClr val="0A2F6E"/>
                </a:solidFill>
              </a:rPr>
              <a:t>The staff engagement score for disabled staff (7.2) is lower than non-disabled staff (7.6) however has improved since 2023.</a:t>
            </a:r>
          </a:p>
          <a:p>
            <a:endParaRPr lang="en-GB" sz="1200" dirty="0">
              <a:solidFill>
                <a:srgbClr val="0A2F6E"/>
              </a:solidFill>
            </a:endParaRPr>
          </a:p>
          <a:p>
            <a:r>
              <a:rPr lang="en-GB" sz="1200" dirty="0" smtClean="0">
                <a:solidFill>
                  <a:srgbClr val="0A2F6E"/>
                </a:solidFill>
              </a:rPr>
              <a:t>The gap between disabled and non-disabled has narrowed slightly, however engagement for both disabled and non disabled is higher than the national average</a:t>
            </a:r>
            <a:endParaRPr lang="en-GB" sz="1200" dirty="0">
              <a:solidFill>
                <a:srgbClr val="0A2F6E"/>
              </a:solidFill>
            </a:endParaRPr>
          </a:p>
        </p:txBody>
      </p:sp>
    </p:spTree>
    <p:extLst>
      <p:ext uri="{BB962C8B-B14F-4D97-AF65-F5344CB8AC3E}">
        <p14:creationId xmlns:p14="http://schemas.microsoft.com/office/powerpoint/2010/main" val="3314136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303" y="1001711"/>
            <a:ext cx="11286308" cy="1107996"/>
          </a:xfrm>
          <a:prstGeom prst="rect">
            <a:avLst/>
          </a:prstGeom>
        </p:spPr>
        <p:txBody>
          <a:bodyPr wrap="square">
            <a:spAutoFit/>
          </a:bodyPr>
          <a:lstStyle/>
          <a:p>
            <a:r>
              <a:rPr lang="en-GB" sz="1200" dirty="0">
                <a:solidFill>
                  <a:srgbClr val="173379"/>
                </a:solidFill>
              </a:rPr>
              <a:t>WDES </a:t>
            </a:r>
            <a:r>
              <a:rPr lang="en-GB" sz="1200" dirty="0" smtClean="0">
                <a:solidFill>
                  <a:srgbClr val="173379"/>
                </a:solidFill>
              </a:rPr>
              <a:t>Metric 10</a:t>
            </a:r>
            <a:endParaRPr lang="en-GB" sz="1200" dirty="0">
              <a:solidFill>
                <a:srgbClr val="173379"/>
              </a:solidFill>
            </a:endParaRPr>
          </a:p>
          <a:p>
            <a:r>
              <a:rPr lang="en-GB" sz="2400" b="1" dirty="0" smtClean="0">
                <a:solidFill>
                  <a:srgbClr val="173379"/>
                </a:solidFill>
              </a:rPr>
              <a:t>Board Representation</a:t>
            </a:r>
            <a:endParaRPr lang="en-GB" sz="2400" b="1" dirty="0">
              <a:solidFill>
                <a:srgbClr val="173379"/>
              </a:solidFill>
            </a:endParaRPr>
          </a:p>
          <a:p>
            <a:endParaRPr lang="en-GB" b="1" dirty="0">
              <a:solidFill>
                <a:srgbClr val="173379"/>
              </a:solidFill>
            </a:endParaRPr>
          </a:p>
          <a:p>
            <a:r>
              <a:rPr lang="en-US" sz="1200" dirty="0">
                <a:solidFill>
                  <a:srgbClr val="173379"/>
                </a:solidFill>
              </a:rPr>
              <a:t>Percentage difference between the </a:t>
            </a:r>
            <a:r>
              <a:rPr lang="en-US" sz="1200" dirty="0" err="1">
                <a:solidFill>
                  <a:srgbClr val="173379"/>
                </a:solidFill>
              </a:rPr>
              <a:t>organisation’s</a:t>
            </a:r>
            <a:r>
              <a:rPr lang="en-US" sz="1200" dirty="0">
                <a:solidFill>
                  <a:srgbClr val="173379"/>
                </a:solidFill>
              </a:rPr>
              <a:t> Board voting membership and its </a:t>
            </a:r>
            <a:r>
              <a:rPr lang="en-US" sz="1200" dirty="0" err="1">
                <a:solidFill>
                  <a:srgbClr val="173379"/>
                </a:solidFill>
              </a:rPr>
              <a:t>organisation’s</a:t>
            </a:r>
            <a:r>
              <a:rPr lang="en-US" sz="1200" dirty="0">
                <a:solidFill>
                  <a:srgbClr val="173379"/>
                </a:solidFill>
              </a:rPr>
              <a:t> overall workforce, disaggregated</a:t>
            </a:r>
            <a:endParaRPr lang="en-GB" sz="1200" b="1" dirty="0">
              <a:solidFill>
                <a:srgbClr val="173379"/>
              </a:solidFill>
            </a:endParaRPr>
          </a:p>
        </p:txBody>
      </p:sp>
      <p:sp>
        <p:nvSpPr>
          <p:cNvPr id="16" name="TextBox 15"/>
          <p:cNvSpPr txBox="1"/>
          <p:nvPr/>
        </p:nvSpPr>
        <p:spPr>
          <a:xfrm>
            <a:off x="548641" y="5651863"/>
            <a:ext cx="6008914" cy="1200329"/>
          </a:xfrm>
          <a:prstGeom prst="rect">
            <a:avLst/>
          </a:prstGeom>
          <a:noFill/>
        </p:spPr>
        <p:txBody>
          <a:bodyPr wrap="square" rtlCol="0">
            <a:spAutoFit/>
          </a:bodyPr>
          <a:lstStyle/>
          <a:p>
            <a:r>
              <a:rPr lang="en-GB" sz="1200" dirty="0" smtClean="0">
                <a:solidFill>
                  <a:srgbClr val="0A2F6E"/>
                </a:solidFill>
              </a:rPr>
              <a:t>6.3% of Trust board membership has a declaration of a disability, which is broadly reflective of the overall workforce of 6.7%. This is a reduction from last year as the Trust board has grown as of 31</a:t>
            </a:r>
            <a:r>
              <a:rPr lang="en-GB" sz="1200" baseline="30000" dirty="0" smtClean="0">
                <a:solidFill>
                  <a:srgbClr val="0A2F6E"/>
                </a:solidFill>
              </a:rPr>
              <a:t>st</a:t>
            </a:r>
            <a:r>
              <a:rPr lang="en-GB" sz="1200" dirty="0" smtClean="0">
                <a:solidFill>
                  <a:srgbClr val="0A2F6E"/>
                </a:solidFill>
              </a:rPr>
              <a:t> March 2023 and there has been a reduction in members who have declared a disability.</a:t>
            </a:r>
          </a:p>
          <a:p>
            <a:endParaRPr lang="en-GB" sz="1200" dirty="0">
              <a:solidFill>
                <a:srgbClr val="0A2F6E"/>
              </a:solidFill>
            </a:endParaRPr>
          </a:p>
          <a:p>
            <a:r>
              <a:rPr lang="en-GB" sz="1200" dirty="0" smtClean="0">
                <a:solidFill>
                  <a:srgbClr val="0A2F6E"/>
                </a:solidFill>
              </a:rPr>
              <a:t>The national average is 5.7% </a:t>
            </a:r>
            <a:endParaRPr lang="en-GB" sz="1200" dirty="0">
              <a:solidFill>
                <a:srgbClr val="0A2F6E"/>
              </a:solidFill>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884006747"/>
              </p:ext>
            </p:extLst>
          </p:nvPr>
        </p:nvGraphicFramePr>
        <p:xfrm>
          <a:off x="548641" y="2187666"/>
          <a:ext cx="8002768" cy="1173844"/>
        </p:xfrm>
        <a:graphic>
          <a:graphicData uri="http://schemas.openxmlformats.org/presentationml/2006/ole">
            <mc:AlternateContent xmlns:mc="http://schemas.openxmlformats.org/markup-compatibility/2006">
              <mc:Choice xmlns:v="urn:schemas-microsoft-com:vml" Requires="v">
                <p:oleObj spid="_x0000_s20628" name="Worksheet" r:id="rId3" imgW="12401485" imgH="1819339" progId="Excel.Sheet.12">
                  <p:embed/>
                </p:oleObj>
              </mc:Choice>
              <mc:Fallback>
                <p:oleObj name="Worksheet" r:id="rId3" imgW="12401485" imgH="1819339" progId="Excel.Sheet.12">
                  <p:embed/>
                  <p:pic>
                    <p:nvPicPr>
                      <p:cNvPr id="0" name=""/>
                      <p:cNvPicPr/>
                      <p:nvPr/>
                    </p:nvPicPr>
                    <p:blipFill>
                      <a:blip r:embed="rId4"/>
                      <a:stretch>
                        <a:fillRect/>
                      </a:stretch>
                    </p:blipFill>
                    <p:spPr>
                      <a:xfrm>
                        <a:off x="548641" y="2187666"/>
                        <a:ext cx="8002768" cy="1173844"/>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714639078"/>
              </p:ext>
            </p:extLst>
          </p:nvPr>
        </p:nvGraphicFramePr>
        <p:xfrm>
          <a:off x="548641" y="3457836"/>
          <a:ext cx="6610416" cy="1706347"/>
        </p:xfrm>
        <a:graphic>
          <a:graphicData uri="http://schemas.openxmlformats.org/presentationml/2006/ole">
            <mc:AlternateContent xmlns:mc="http://schemas.openxmlformats.org/markup-compatibility/2006">
              <mc:Choice xmlns:v="urn:schemas-microsoft-com:vml" Requires="v">
                <p:oleObj spid="_x0000_s20629" name="Worksheet" r:id="rId5" imgW="9372687" imgH="2419183" progId="Excel.Sheet.12">
                  <p:embed/>
                </p:oleObj>
              </mc:Choice>
              <mc:Fallback>
                <p:oleObj name="Worksheet" r:id="rId5" imgW="9372687" imgH="2419183" progId="Excel.Sheet.12">
                  <p:embed/>
                  <p:pic>
                    <p:nvPicPr>
                      <p:cNvPr id="0" name=""/>
                      <p:cNvPicPr/>
                      <p:nvPr/>
                    </p:nvPicPr>
                    <p:blipFill>
                      <a:blip r:embed="rId6"/>
                      <a:stretch>
                        <a:fillRect/>
                      </a:stretch>
                    </p:blipFill>
                    <p:spPr>
                      <a:xfrm>
                        <a:off x="548641" y="3457836"/>
                        <a:ext cx="6610416" cy="1706347"/>
                      </a:xfrm>
                      <a:prstGeom prst="rect">
                        <a:avLst/>
                      </a:prstGeom>
                    </p:spPr>
                  </p:pic>
                </p:oleObj>
              </mc:Fallback>
            </mc:AlternateContent>
          </a:graphicData>
        </a:graphic>
      </p:graphicFrame>
      <p:graphicFrame>
        <p:nvGraphicFramePr>
          <p:cNvPr id="19" name="Chart 18"/>
          <p:cNvGraphicFramePr>
            <a:graphicFrameLocks/>
          </p:cNvGraphicFramePr>
          <p:nvPr>
            <p:extLst>
              <p:ext uri="{D42A27DB-BD31-4B8C-83A1-F6EECF244321}">
                <p14:modId xmlns:p14="http://schemas.microsoft.com/office/powerpoint/2010/main" val="3106933912"/>
              </p:ext>
            </p:extLst>
          </p:nvPr>
        </p:nvGraphicFramePr>
        <p:xfrm>
          <a:off x="7159057" y="3457835"/>
          <a:ext cx="4902314" cy="289942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71537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303" y="1001711"/>
            <a:ext cx="11286308" cy="461665"/>
          </a:xfrm>
          <a:prstGeom prst="rect">
            <a:avLst/>
          </a:prstGeom>
        </p:spPr>
        <p:txBody>
          <a:bodyPr wrap="square">
            <a:spAutoFit/>
          </a:bodyPr>
          <a:lstStyle/>
          <a:p>
            <a:r>
              <a:rPr lang="en-GB" sz="2400" b="1" dirty="0" smtClean="0">
                <a:solidFill>
                  <a:srgbClr val="173379"/>
                </a:solidFill>
              </a:rPr>
              <a:t>Key Areas of Progress and Actions for next 12 Months</a:t>
            </a:r>
            <a:endParaRPr lang="en-GB" sz="2400" b="1" dirty="0">
              <a:solidFill>
                <a:srgbClr val="17337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74520249"/>
              </p:ext>
            </p:extLst>
          </p:nvPr>
        </p:nvGraphicFramePr>
        <p:xfrm>
          <a:off x="473165" y="1546980"/>
          <a:ext cx="11222446" cy="5212080"/>
        </p:xfrm>
        <a:graphic>
          <a:graphicData uri="http://schemas.openxmlformats.org/drawingml/2006/table">
            <a:tbl>
              <a:tblPr firstRow="1" bandRow="1">
                <a:tableStyleId>{16D9F66E-5EB9-4882-86FB-DCBF35E3C3E4}</a:tableStyleId>
              </a:tblPr>
              <a:tblGrid>
                <a:gridCol w="1277258">
                  <a:extLst>
                    <a:ext uri="{9D8B030D-6E8A-4147-A177-3AD203B41FA5}">
                      <a16:colId xmlns:a16="http://schemas.microsoft.com/office/drawing/2014/main" val="3755675498"/>
                    </a:ext>
                  </a:extLst>
                </a:gridCol>
                <a:gridCol w="9945188">
                  <a:extLst>
                    <a:ext uri="{9D8B030D-6E8A-4147-A177-3AD203B41FA5}">
                      <a16:colId xmlns:a16="http://schemas.microsoft.com/office/drawing/2014/main" val="145323656"/>
                    </a:ext>
                  </a:extLst>
                </a:gridCol>
              </a:tblGrid>
              <a:tr h="370840">
                <a:tc>
                  <a:txBody>
                    <a:bodyPr/>
                    <a:lstStyle/>
                    <a:p>
                      <a:r>
                        <a:rPr lang="en-GB" sz="900" b="0" dirty="0" smtClean="0">
                          <a:solidFill>
                            <a:srgbClr val="173379"/>
                          </a:solidFill>
                        </a:rPr>
                        <a:t>Culture Change</a:t>
                      </a:r>
                    </a:p>
                    <a:p>
                      <a:endParaRPr lang="en-GB" sz="900" b="0" dirty="0" smtClean="0">
                        <a:solidFill>
                          <a:srgbClr val="173379"/>
                        </a:solidFill>
                      </a:endParaRPr>
                    </a:p>
                    <a:p>
                      <a:endParaRPr lang="en-GB" sz="900" b="0" dirty="0">
                        <a:solidFill>
                          <a:srgbClr val="173379"/>
                        </a:solidFill>
                      </a:endParaRPr>
                    </a:p>
                  </a:txBody>
                  <a:tcPr/>
                </a:tc>
                <a:tc>
                  <a:txBody>
                    <a:bodyPr/>
                    <a:lstStyle/>
                    <a:p>
                      <a:pPr marL="228600" indent="-228600">
                        <a:buAutoNum type="arabicPeriod"/>
                      </a:pPr>
                      <a:r>
                        <a:rPr lang="en-GB" sz="900" b="1" dirty="0" smtClean="0">
                          <a:solidFill>
                            <a:srgbClr val="173379"/>
                          </a:solidFill>
                        </a:rPr>
                        <a:t>People and Culture Strategy- </a:t>
                      </a:r>
                      <a:r>
                        <a:rPr lang="en-GB" sz="900" b="0" dirty="0" smtClean="0">
                          <a:solidFill>
                            <a:srgbClr val="0A2F6E"/>
                          </a:solidFill>
                        </a:rPr>
                        <a:t>The Trust is currently working on the</a:t>
                      </a:r>
                      <a:r>
                        <a:rPr lang="en-GB" sz="900" b="0" baseline="0" dirty="0" smtClean="0">
                          <a:solidFill>
                            <a:srgbClr val="0A2F6E"/>
                          </a:solidFill>
                        </a:rPr>
                        <a:t> enabling </a:t>
                      </a:r>
                      <a:r>
                        <a:rPr lang="en-GB" sz="900" b="0" dirty="0" smtClean="0">
                          <a:solidFill>
                            <a:srgbClr val="0A2F6E"/>
                          </a:solidFill>
                        </a:rPr>
                        <a:t>People</a:t>
                      </a:r>
                      <a:r>
                        <a:rPr lang="en-GB" sz="900" b="0" baseline="0" dirty="0" smtClean="0">
                          <a:solidFill>
                            <a:srgbClr val="0A2F6E"/>
                          </a:solidFill>
                        </a:rPr>
                        <a:t> and Culture  Strategy for 2025-2030, alongside other enabling strategies and the Trust overall strategy, to be launched in the Autumn of 2024. This strategy will include a specific pillar for compassion and inclusivity to drive forward the work and identify priorities to harness culture change across the Trust. </a:t>
                      </a:r>
                    </a:p>
                    <a:p>
                      <a:pPr marL="228600" indent="-228600">
                        <a:buAutoNum type="arabicPeriod"/>
                      </a:pPr>
                      <a:endParaRPr lang="en-GB" sz="900" b="0" dirty="0" smtClean="0">
                        <a:solidFill>
                          <a:srgbClr val="173379"/>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900" b="1" dirty="0" smtClean="0">
                          <a:solidFill>
                            <a:srgbClr val="173379"/>
                          </a:solidFill>
                        </a:rPr>
                        <a:t>Workforce Belonging</a:t>
                      </a:r>
                      <a:r>
                        <a:rPr lang="en-GB" sz="900" b="0" dirty="0" smtClean="0">
                          <a:solidFill>
                            <a:srgbClr val="173379"/>
                          </a:solidFill>
                        </a:rPr>
                        <a:t>- </a:t>
                      </a:r>
                      <a:r>
                        <a:rPr lang="en-US" sz="900" b="0" i="0" u="none" strike="noStrike" kern="1200" baseline="0" dirty="0" smtClean="0">
                          <a:solidFill>
                            <a:srgbClr val="0A2F6E"/>
                          </a:solidFill>
                          <a:latin typeface="+mn-lt"/>
                          <a:ea typeface="+mn-ea"/>
                          <a:cs typeface="+mn-cs"/>
                        </a:rPr>
                        <a:t>The Trust has in place a comprehensive action plan aligned with NHS England’s EDI Improvement Plan, to address High Impact Action 6, which is to ‘Create an environment that eliminates the conditions in which bullying, discrimination, harassment and physical violence at work occur. As part of this action the Trust has undertaken a series of Workplace belonging workshops with staff to understand what will improve working lives for staff with protected characteristics. The Trust’s Violence Prevention and Reduction group has increase compliance against the national standards by over 30%. The Trust’s Domestic Abuse for staff policy has been re-written with safeguarding oversight.</a:t>
                      </a:r>
                      <a:endParaRPr lang="en-GB" sz="900" b="0" dirty="0" smtClean="0">
                        <a:solidFill>
                          <a:srgbClr val="173379"/>
                        </a:solidFill>
                      </a:endParaRPr>
                    </a:p>
                    <a:p>
                      <a:pPr marL="228600" indent="-228600">
                        <a:buAutoNum type="arabicPeriod"/>
                      </a:pPr>
                      <a:endParaRPr lang="en-GB" sz="900" b="0" dirty="0" smtClean="0">
                        <a:solidFill>
                          <a:srgbClr val="173379"/>
                        </a:solidFill>
                      </a:endParaRPr>
                    </a:p>
                    <a:p>
                      <a:pPr marL="228600" indent="-228600">
                        <a:buAutoNum type="arabicPeriod"/>
                      </a:pPr>
                      <a:r>
                        <a:rPr lang="en-GB" sz="900" b="1" dirty="0" smtClean="0">
                          <a:solidFill>
                            <a:srgbClr val="173379"/>
                          </a:solidFill>
                        </a:rPr>
                        <a:t>Freedom to Speak Up- </a:t>
                      </a:r>
                      <a:r>
                        <a:rPr lang="en-GB" sz="900" b="0" dirty="0" smtClean="0">
                          <a:solidFill>
                            <a:srgbClr val="173379"/>
                          </a:solidFill>
                        </a:rPr>
                        <a:t>The Trust’s speak up provision has been enhanced and supported by an external provider to provide 24/7 support to staff. This service is available</a:t>
                      </a:r>
                      <a:r>
                        <a:rPr lang="en-GB" sz="900" b="0" baseline="0" dirty="0" smtClean="0">
                          <a:solidFill>
                            <a:srgbClr val="173379"/>
                          </a:solidFill>
                        </a:rPr>
                        <a:t> to all staff, and compliments the Trusts embedded mechanisms for raising concerns relating to patient care and safety, whistleblowing &amp; bullying and harassment. By being operated by a 3</a:t>
                      </a:r>
                      <a:r>
                        <a:rPr lang="en-GB" sz="900" b="0" baseline="30000" dirty="0" smtClean="0">
                          <a:solidFill>
                            <a:srgbClr val="173379"/>
                          </a:solidFill>
                        </a:rPr>
                        <a:t>rd</a:t>
                      </a:r>
                      <a:r>
                        <a:rPr lang="en-GB" sz="900" b="0" baseline="0" dirty="0" smtClean="0">
                          <a:solidFill>
                            <a:srgbClr val="173379"/>
                          </a:solidFill>
                        </a:rPr>
                        <a:t> party it is anticipated this will improve psychological safety of staff to raise concerns confidentially.</a:t>
                      </a:r>
                    </a:p>
                    <a:p>
                      <a:pPr marL="0" indent="0">
                        <a:buNone/>
                      </a:pPr>
                      <a:endParaRPr lang="en-GB" sz="900" b="0" baseline="0" dirty="0" smtClean="0">
                        <a:solidFill>
                          <a:srgbClr val="173379"/>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900" b="1" dirty="0" smtClean="0">
                          <a:solidFill>
                            <a:srgbClr val="0A2F6E"/>
                          </a:solidFill>
                          <a:effectLst/>
                        </a:rPr>
                        <a:t>Refreshed Vision and Values &amp; Behavioral</a:t>
                      </a:r>
                      <a:r>
                        <a:rPr lang="en-US" sz="900" b="1" baseline="0" dirty="0" smtClean="0">
                          <a:solidFill>
                            <a:srgbClr val="0A2F6E"/>
                          </a:solidFill>
                          <a:effectLst/>
                        </a:rPr>
                        <a:t> Framework</a:t>
                      </a:r>
                      <a:r>
                        <a:rPr lang="en-US" sz="900" dirty="0" smtClean="0">
                          <a:solidFill>
                            <a:srgbClr val="0A2F6E"/>
                          </a:solidFill>
                          <a:effectLst/>
                        </a:rPr>
                        <a:t>- </a:t>
                      </a:r>
                      <a:r>
                        <a:rPr lang="en-US" sz="900" b="0" dirty="0" smtClean="0">
                          <a:solidFill>
                            <a:srgbClr val="0A2F6E"/>
                          </a:solidFill>
                          <a:effectLst/>
                        </a:rPr>
                        <a:t>Continual</a:t>
                      </a:r>
                      <a:r>
                        <a:rPr lang="en-US" sz="900" b="0" baseline="0" dirty="0" smtClean="0">
                          <a:solidFill>
                            <a:srgbClr val="0A2F6E"/>
                          </a:solidFill>
                          <a:effectLst/>
                        </a:rPr>
                        <a:t> </a:t>
                      </a:r>
                      <a:r>
                        <a:rPr lang="en-US" sz="900" b="0" dirty="0" smtClean="0">
                          <a:solidFill>
                            <a:srgbClr val="0A2F6E"/>
                          </a:solidFill>
                          <a:effectLst/>
                        </a:rPr>
                        <a:t>development through wide staff engagement and consultation, with a behavior framework to support an inclusive learning culture increasing psychological</a:t>
                      </a:r>
                      <a:r>
                        <a:rPr lang="en-US" sz="900" b="0" baseline="0" dirty="0" smtClean="0">
                          <a:solidFill>
                            <a:srgbClr val="0A2F6E"/>
                          </a:solidFill>
                          <a:effectLst/>
                        </a:rPr>
                        <a:t> safety of staff to support the embedding of a enhanced speak up process for staff. </a:t>
                      </a:r>
                      <a:r>
                        <a:rPr lang="en-GB" sz="900" b="0" baseline="0" dirty="0" smtClean="0">
                          <a:solidFill>
                            <a:srgbClr val="173379"/>
                          </a:solidFill>
                        </a:rPr>
                        <a:t>The Trust vision and values are being revised and co-produced with staff to be embedded throughout the organisation</a:t>
                      </a:r>
                      <a:endParaRPr lang="en-US" sz="900" b="0" dirty="0" smtClean="0">
                        <a:solidFill>
                          <a:srgbClr val="0A2F6E"/>
                        </a:solidFill>
                        <a:effectLst/>
                      </a:endParaRPr>
                    </a:p>
                    <a:p>
                      <a:pPr marL="228600" indent="-228600">
                        <a:buAutoNum type="arabicPeriod" startAt="4"/>
                      </a:pPr>
                      <a:endParaRPr lang="en-GB" sz="900" b="1" dirty="0">
                        <a:solidFill>
                          <a:srgbClr val="173379"/>
                        </a:solidFill>
                      </a:endParaRPr>
                    </a:p>
                  </a:txBody>
                  <a:tcPr/>
                </a:tc>
                <a:extLst>
                  <a:ext uri="{0D108BD9-81ED-4DB2-BD59-A6C34878D82A}">
                    <a16:rowId xmlns:a16="http://schemas.microsoft.com/office/drawing/2014/main" val="1233941728"/>
                  </a:ext>
                </a:extLst>
              </a:tr>
              <a:tr h="370840">
                <a:tc>
                  <a:txBody>
                    <a:bodyPr/>
                    <a:lstStyle/>
                    <a:p>
                      <a:r>
                        <a:rPr lang="en-GB" sz="900" b="0" dirty="0" smtClean="0">
                          <a:solidFill>
                            <a:srgbClr val="173379"/>
                          </a:solidFill>
                        </a:rPr>
                        <a:t>Recruitment</a:t>
                      </a:r>
                    </a:p>
                    <a:p>
                      <a:endParaRPr lang="en-GB" sz="900" b="0" dirty="0" smtClean="0">
                        <a:solidFill>
                          <a:srgbClr val="173379"/>
                        </a:solidFill>
                      </a:endParaRPr>
                    </a:p>
                    <a:p>
                      <a:r>
                        <a:rPr lang="en-GB" sz="900" b="0" dirty="0" smtClean="0">
                          <a:solidFill>
                            <a:srgbClr val="173379"/>
                          </a:solidFill>
                        </a:rPr>
                        <a:t>Career Development</a:t>
                      </a:r>
                      <a:endParaRPr lang="en-GB" sz="900" b="0" dirty="0">
                        <a:solidFill>
                          <a:srgbClr val="173379"/>
                        </a:solidFill>
                      </a:endParaRPr>
                    </a:p>
                  </a:txBody>
                  <a:tcPr/>
                </a:tc>
                <a:tc>
                  <a:txBody>
                    <a:bodyPr/>
                    <a:lstStyle/>
                    <a:p>
                      <a:pPr marL="228600" indent="-228600">
                        <a:buFont typeface="+mj-lt"/>
                        <a:buAutoNum type="arabicPeriod" startAt="5"/>
                      </a:pPr>
                      <a:r>
                        <a:rPr lang="en-GB" sz="900" b="1" dirty="0" smtClean="0">
                          <a:solidFill>
                            <a:srgbClr val="173379"/>
                          </a:solidFill>
                        </a:rPr>
                        <a:t>Inclusive Recruitment Process and Practice- </a:t>
                      </a:r>
                      <a:r>
                        <a:rPr lang="en-GB" sz="900" b="0" dirty="0" smtClean="0">
                          <a:solidFill>
                            <a:srgbClr val="173379"/>
                          </a:solidFill>
                        </a:rPr>
                        <a:t>There has been </a:t>
                      </a:r>
                      <a:r>
                        <a:rPr lang="en-GB" sz="900" b="0" dirty="0" smtClean="0">
                          <a:solidFill>
                            <a:srgbClr val="173379"/>
                          </a:solidFill>
                        </a:rPr>
                        <a:t>an </a:t>
                      </a:r>
                      <a:r>
                        <a:rPr lang="en-GB" sz="900" b="0" dirty="0" smtClean="0">
                          <a:solidFill>
                            <a:srgbClr val="173379"/>
                          </a:solidFill>
                        </a:rPr>
                        <a:t>improvement in the likelihood</a:t>
                      </a:r>
                      <a:r>
                        <a:rPr lang="en-GB" sz="900" b="0" baseline="0" dirty="0" smtClean="0">
                          <a:solidFill>
                            <a:srgbClr val="173379"/>
                          </a:solidFill>
                        </a:rPr>
                        <a:t> of disabled candidates being appointment to positions in the Trust. This will be built on following a thorough review of the Trust’s recruitment process and practice to ensure it is an inclusive as possible. Work needs to be done on how we reach candidates with protected characteristics, amend our practice to support candidates and work to be a disability confident employer. </a:t>
                      </a:r>
                      <a:endParaRPr lang="en-GB" sz="900" b="0" dirty="0" smtClean="0">
                        <a:solidFill>
                          <a:srgbClr val="173379"/>
                        </a:solidFill>
                      </a:endParaRPr>
                    </a:p>
                    <a:p>
                      <a:pPr marL="228600" indent="-228600">
                        <a:buAutoNum type="arabicPeriod" startAt="5"/>
                      </a:pPr>
                      <a:endParaRPr lang="en-GB" sz="900" b="0" dirty="0" smtClean="0">
                        <a:solidFill>
                          <a:srgbClr val="173379"/>
                        </a:solidFill>
                      </a:endParaRPr>
                    </a:p>
                    <a:p>
                      <a:pPr marL="228600" indent="-228600">
                        <a:buAutoNum type="arabicPeriod" startAt="5"/>
                      </a:pPr>
                      <a:r>
                        <a:rPr lang="en-GB" sz="900" b="1" dirty="0" smtClean="0">
                          <a:solidFill>
                            <a:srgbClr val="173379"/>
                          </a:solidFill>
                        </a:rPr>
                        <a:t>Appraisal Process Revised</a:t>
                      </a:r>
                      <a:r>
                        <a:rPr lang="en-GB" sz="900" b="1" baseline="0" dirty="0" smtClean="0">
                          <a:solidFill>
                            <a:srgbClr val="173379"/>
                          </a:solidFill>
                        </a:rPr>
                        <a:t> with a focus on Wellbeing and career development- </a:t>
                      </a:r>
                      <a:r>
                        <a:rPr lang="en-GB" sz="900" b="0" baseline="0" dirty="0" smtClean="0">
                          <a:solidFill>
                            <a:srgbClr val="173379"/>
                          </a:solidFill>
                        </a:rPr>
                        <a:t>A revised appraisal process was launched in 2023 to provide focus on health, wellbeing and career development. As part of the introduction of this process , a mechanism for feedback is being introduced for 24/25 to monitor effectiveness of appraisal alongside our National Staff Survey results. </a:t>
                      </a:r>
                    </a:p>
                    <a:p>
                      <a:pPr marL="228600" indent="-228600">
                        <a:buAutoNum type="arabicPeriod" startAt="5"/>
                      </a:pPr>
                      <a:endParaRPr lang="en-GB" sz="900" b="0" baseline="0" dirty="0" smtClean="0">
                        <a:solidFill>
                          <a:srgbClr val="173379"/>
                        </a:solidFill>
                      </a:endParaRPr>
                    </a:p>
                    <a:p>
                      <a:pPr marL="228600" indent="-228600">
                        <a:buAutoNum type="arabicPeriod" startAt="5"/>
                      </a:pPr>
                      <a:r>
                        <a:rPr lang="en-GB" sz="900" b="1" baseline="0" dirty="0" smtClean="0">
                          <a:solidFill>
                            <a:srgbClr val="173379"/>
                          </a:solidFill>
                        </a:rPr>
                        <a:t>Increase in Apprentice &amp; Internship Opportunities- </a:t>
                      </a:r>
                      <a:r>
                        <a:rPr lang="en-GB" sz="900" b="0" baseline="0" dirty="0" smtClean="0">
                          <a:solidFill>
                            <a:srgbClr val="173379"/>
                          </a:solidFill>
                        </a:rPr>
                        <a:t>QVH supports the use of apprenticeships across all staffing areas. In 2023/24 the Trust supported its highest number of apprentices to date, however further work is needed over 24/25 to ensure the diversity of staff accessing apprentice opportunities increase, and our use of the levy is increased.  Work is underway to embed internships at QVH identifying where the trust can offer more inclusive opportunities to those in under-represented groups.</a:t>
                      </a:r>
                      <a:endParaRPr lang="en-GB" sz="900" b="0" dirty="0" smtClean="0">
                        <a:solidFill>
                          <a:srgbClr val="173379"/>
                        </a:solidFill>
                      </a:endParaRPr>
                    </a:p>
                    <a:p>
                      <a:pPr marL="228600" indent="-228600">
                        <a:buAutoNum type="arabicPeriod"/>
                      </a:pPr>
                      <a:endParaRPr lang="en-GB" sz="900" b="0" dirty="0">
                        <a:solidFill>
                          <a:srgbClr val="173379"/>
                        </a:solidFill>
                      </a:endParaRPr>
                    </a:p>
                  </a:txBody>
                  <a:tcPr/>
                </a:tc>
                <a:extLst>
                  <a:ext uri="{0D108BD9-81ED-4DB2-BD59-A6C34878D82A}">
                    <a16:rowId xmlns:a16="http://schemas.microsoft.com/office/drawing/2014/main" val="2127983939"/>
                  </a:ext>
                </a:extLst>
              </a:tr>
              <a:tr h="370840">
                <a:tc>
                  <a:txBody>
                    <a:bodyPr/>
                    <a:lstStyle/>
                    <a:p>
                      <a:r>
                        <a:rPr lang="en-GB" sz="900" b="0" dirty="0" smtClean="0">
                          <a:solidFill>
                            <a:srgbClr val="173379"/>
                          </a:solidFill>
                        </a:rPr>
                        <a:t>Staff Engagement</a:t>
                      </a:r>
                    </a:p>
                    <a:p>
                      <a:endParaRPr lang="en-GB" sz="900" b="0" dirty="0" smtClean="0">
                        <a:solidFill>
                          <a:srgbClr val="173379"/>
                        </a:solidFill>
                      </a:endParaRPr>
                    </a:p>
                    <a:p>
                      <a:endParaRPr lang="en-GB" sz="900" b="0" dirty="0" smtClean="0">
                        <a:solidFill>
                          <a:srgbClr val="173379"/>
                        </a:solidFill>
                      </a:endParaRPr>
                    </a:p>
                    <a:p>
                      <a:endParaRPr lang="en-GB" sz="900" b="0" dirty="0">
                        <a:solidFill>
                          <a:srgbClr val="173379"/>
                        </a:solidFill>
                      </a:endParaRPr>
                    </a:p>
                  </a:txBody>
                  <a:tcPr/>
                </a:tc>
                <a:tc>
                  <a:txBody>
                    <a:bodyPr/>
                    <a:lstStyle/>
                    <a:p>
                      <a:pPr marL="228600" indent="-228600">
                        <a:buFont typeface="+mj-lt"/>
                        <a:buAutoNum type="arabicPeriod" startAt="8"/>
                      </a:pPr>
                      <a:r>
                        <a:rPr lang="en-GB" sz="900" b="1" dirty="0" smtClean="0">
                          <a:solidFill>
                            <a:srgbClr val="173379"/>
                          </a:solidFill>
                        </a:rPr>
                        <a:t>Oliver McGowan </a:t>
                      </a:r>
                      <a:r>
                        <a:rPr lang="en-GB" sz="900" b="0" i="0" dirty="0" smtClean="0">
                          <a:solidFill>
                            <a:srgbClr val="173379"/>
                          </a:solidFill>
                        </a:rPr>
                        <a:t>Training-23/24</a:t>
                      </a:r>
                      <a:r>
                        <a:rPr lang="en-GB" sz="900" b="0" i="0" baseline="0" dirty="0" smtClean="0">
                          <a:solidFill>
                            <a:srgbClr val="173379"/>
                          </a:solidFill>
                        </a:rPr>
                        <a:t> saw the introduction of the Oliver McGowan training mandated for all staff it increase learning and understanding of neurodiversity. Since its introduction QVH have </a:t>
                      </a:r>
                      <a:r>
                        <a:rPr lang="en-GB" sz="900" b="0" i="0" baseline="0" dirty="0" smtClean="0">
                          <a:solidFill>
                            <a:srgbClr val="173379"/>
                          </a:solidFill>
                        </a:rPr>
                        <a:t>been working towards completion compliance, and in 24/25 </a:t>
                      </a:r>
                      <a:r>
                        <a:rPr lang="en-GB" sz="900" b="0" i="0" baseline="0" dirty="0" smtClean="0">
                          <a:solidFill>
                            <a:srgbClr val="173379"/>
                          </a:solidFill>
                        </a:rPr>
                        <a:t>will look to expand the programme with enhanced training for clinical colleagues.</a:t>
                      </a:r>
                    </a:p>
                    <a:p>
                      <a:pPr marL="228600" indent="-228600">
                        <a:buFont typeface="+mj-lt"/>
                        <a:buAutoNum type="arabicPeriod" startAt="8"/>
                      </a:pPr>
                      <a:endParaRPr lang="en-GB" sz="900" b="1" baseline="0" dirty="0" smtClean="0">
                        <a:solidFill>
                          <a:srgbClr val="173379"/>
                        </a:solidFill>
                      </a:endParaRPr>
                    </a:p>
                    <a:p>
                      <a:pPr marL="228600" indent="-228600">
                        <a:buFont typeface="+mj-lt"/>
                        <a:buAutoNum type="arabicPeriod" startAt="15"/>
                      </a:pPr>
                      <a:r>
                        <a:rPr lang="en-GB" sz="900" b="1" baseline="0" dirty="0" smtClean="0">
                          <a:solidFill>
                            <a:srgbClr val="173379"/>
                          </a:solidFill>
                        </a:rPr>
                        <a:t>Re-Introduction of Team Brief- </a:t>
                      </a:r>
                      <a:r>
                        <a:rPr lang="en-GB" sz="900" b="0" baseline="0" dirty="0" smtClean="0">
                          <a:solidFill>
                            <a:srgbClr val="173379"/>
                          </a:solidFill>
                        </a:rPr>
                        <a:t>In 23/24 the Trust re-introduced its team brief  to enhance engagement and communication. This is Executive led and delivered through a hybrid model both face to face and virtually for those unable to attend and to improve accessibility and inclusivity.</a:t>
                      </a:r>
                      <a:r>
                        <a:rPr lang="en-GB" sz="900" b="1" baseline="0" dirty="0" smtClean="0">
                          <a:solidFill>
                            <a:srgbClr val="173379"/>
                          </a:solidFill>
                        </a:rPr>
                        <a:t> </a:t>
                      </a:r>
                      <a:r>
                        <a:rPr lang="en-GB" sz="900" b="0" baseline="0" dirty="0" smtClean="0">
                          <a:solidFill>
                            <a:srgbClr val="173379"/>
                          </a:solidFill>
                        </a:rPr>
                        <a:t>Team Brief is also recorded for those unable to attend on the day. Those attending team brief ensure information is disseminated throughout the organisation and compliments other methods of communication in the Trust.</a:t>
                      </a:r>
                    </a:p>
                    <a:p>
                      <a:pPr marL="228600" indent="-228600">
                        <a:buFont typeface="+mj-lt"/>
                        <a:buAutoNum type="arabicPeriod" startAt="8"/>
                      </a:pPr>
                      <a:endParaRPr lang="en-GB" sz="900" b="1" baseline="0" dirty="0" smtClean="0">
                        <a:solidFill>
                          <a:srgbClr val="173379"/>
                        </a:solidFill>
                      </a:endParaRPr>
                    </a:p>
                    <a:p>
                      <a:pPr marL="228600" indent="-228600">
                        <a:buFont typeface="+mj-lt"/>
                        <a:buAutoNum type="arabicPeriod" startAt="16"/>
                      </a:pPr>
                      <a:r>
                        <a:rPr lang="en-GB" sz="900" b="1" baseline="0" dirty="0" smtClean="0">
                          <a:solidFill>
                            <a:srgbClr val="173379"/>
                          </a:solidFill>
                        </a:rPr>
                        <a:t>Strategy and Engagement Work </a:t>
                      </a:r>
                      <a:r>
                        <a:rPr lang="en-GB" sz="900" b="1" baseline="0" dirty="0" smtClean="0">
                          <a:solidFill>
                            <a:srgbClr val="173379"/>
                          </a:solidFill>
                        </a:rPr>
                        <a:t>- </a:t>
                      </a:r>
                      <a:r>
                        <a:rPr lang="en-GB" sz="900" b="0" baseline="0" dirty="0" smtClean="0">
                          <a:solidFill>
                            <a:srgbClr val="173379"/>
                          </a:solidFill>
                        </a:rPr>
                        <a:t>Through 23/24 and into 24/25 the Trust is embarking on co-designing its future strategy. This has led to a large engagement exercises with staff and stakeholders from across the organisation. There has also been further engagement relating to the enabling strategies and the development of the revised vision and values and behaviour framework. </a:t>
                      </a:r>
                      <a:endParaRPr lang="en-GB" sz="900" b="0" baseline="0" dirty="0" smtClean="0">
                        <a:solidFill>
                          <a:srgbClr val="173379"/>
                        </a:solidFill>
                      </a:endParaRPr>
                    </a:p>
                  </a:txBody>
                  <a:tcPr/>
                </a:tc>
                <a:extLst>
                  <a:ext uri="{0D108BD9-81ED-4DB2-BD59-A6C34878D82A}">
                    <a16:rowId xmlns:a16="http://schemas.microsoft.com/office/drawing/2014/main" val="3839042965"/>
                  </a:ext>
                </a:extLst>
              </a:tr>
            </a:tbl>
          </a:graphicData>
        </a:graphic>
      </p:graphicFrame>
    </p:spTree>
    <p:extLst>
      <p:ext uri="{BB962C8B-B14F-4D97-AF65-F5344CB8AC3E}">
        <p14:creationId xmlns:p14="http://schemas.microsoft.com/office/powerpoint/2010/main" val="3103396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303" y="1001711"/>
            <a:ext cx="11286308" cy="461665"/>
          </a:xfrm>
          <a:prstGeom prst="rect">
            <a:avLst/>
          </a:prstGeom>
        </p:spPr>
        <p:txBody>
          <a:bodyPr wrap="square">
            <a:spAutoFit/>
          </a:bodyPr>
          <a:lstStyle/>
          <a:p>
            <a:r>
              <a:rPr lang="en-GB" sz="2400" b="1" dirty="0" smtClean="0">
                <a:solidFill>
                  <a:srgbClr val="173379"/>
                </a:solidFill>
              </a:rPr>
              <a:t>Key Areas of Progress and Actions for next 12 Months</a:t>
            </a:r>
            <a:endParaRPr lang="en-GB" sz="2400" b="1" dirty="0">
              <a:solidFill>
                <a:srgbClr val="17337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85166534"/>
              </p:ext>
            </p:extLst>
          </p:nvPr>
        </p:nvGraphicFramePr>
        <p:xfrm>
          <a:off x="473165" y="1546980"/>
          <a:ext cx="11222446" cy="1691640"/>
        </p:xfrm>
        <a:graphic>
          <a:graphicData uri="http://schemas.openxmlformats.org/drawingml/2006/table">
            <a:tbl>
              <a:tblPr firstRow="1" bandRow="1">
                <a:tableStyleId>{16D9F66E-5EB9-4882-86FB-DCBF35E3C3E4}</a:tableStyleId>
              </a:tblPr>
              <a:tblGrid>
                <a:gridCol w="1277258">
                  <a:extLst>
                    <a:ext uri="{9D8B030D-6E8A-4147-A177-3AD203B41FA5}">
                      <a16:colId xmlns:a16="http://schemas.microsoft.com/office/drawing/2014/main" val="3755675498"/>
                    </a:ext>
                  </a:extLst>
                </a:gridCol>
                <a:gridCol w="9945188">
                  <a:extLst>
                    <a:ext uri="{9D8B030D-6E8A-4147-A177-3AD203B41FA5}">
                      <a16:colId xmlns:a16="http://schemas.microsoft.com/office/drawing/2014/main" val="145323656"/>
                    </a:ext>
                  </a:extLst>
                </a:gridCol>
              </a:tblGrid>
              <a:tr h="370840">
                <a:tc>
                  <a:txBody>
                    <a:bodyPr/>
                    <a:lstStyle/>
                    <a:p>
                      <a:r>
                        <a:rPr lang="en-GB" sz="900" b="0" dirty="0" smtClean="0">
                          <a:solidFill>
                            <a:srgbClr val="173379"/>
                          </a:solidFill>
                        </a:rPr>
                        <a:t>Bullying and Harassment</a:t>
                      </a:r>
                    </a:p>
                    <a:p>
                      <a:endParaRPr lang="en-GB" sz="900" b="0" dirty="0" smtClean="0">
                        <a:solidFill>
                          <a:srgbClr val="173379"/>
                        </a:solidFill>
                      </a:endParaRPr>
                    </a:p>
                    <a:p>
                      <a:endParaRPr lang="en-GB" sz="900" b="0" dirty="0">
                        <a:solidFill>
                          <a:srgbClr val="173379"/>
                        </a:solidFill>
                      </a:endParaRPr>
                    </a:p>
                  </a:txBody>
                  <a:tcPr/>
                </a:tc>
                <a:tc>
                  <a:txBody>
                    <a:bodyPr/>
                    <a:lstStyle/>
                    <a:p>
                      <a:pPr marL="228600" indent="-228600">
                        <a:buFont typeface="+mj-lt"/>
                        <a:buAutoNum type="arabicPeriod" startAt="11"/>
                      </a:pPr>
                      <a:r>
                        <a:rPr lang="en-GB" sz="900" b="1" dirty="0" smtClean="0">
                          <a:solidFill>
                            <a:srgbClr val="173379"/>
                          </a:solidFill>
                        </a:rPr>
                        <a:t>EDI Group-</a:t>
                      </a:r>
                      <a:r>
                        <a:rPr lang="en-GB" sz="900" b="1" baseline="0" dirty="0" smtClean="0">
                          <a:solidFill>
                            <a:srgbClr val="173379"/>
                          </a:solidFill>
                        </a:rPr>
                        <a:t> </a:t>
                      </a:r>
                      <a:r>
                        <a:rPr lang="en-GB" sz="900" b="0" dirty="0" smtClean="0">
                          <a:solidFill>
                            <a:srgbClr val="0A2F6E"/>
                          </a:solidFill>
                        </a:rPr>
                        <a:t>The Trust has introduced an EDI Group</a:t>
                      </a:r>
                      <a:r>
                        <a:rPr lang="en-GB" sz="900" b="0" baseline="0" dirty="0" smtClean="0">
                          <a:solidFill>
                            <a:srgbClr val="0A2F6E"/>
                          </a:solidFill>
                        </a:rPr>
                        <a:t> to support all staff. This group is lead by senior Trust leadership to raise awareness of EDI issues, and consider appropriate responses. The group also shares good practice, provides scrutiny, check and challenge on Trust activities and provides a voice for staff to raise awareness of EDI Issues. The group was established in January 2024 on an informal basis whilst the Trust undertakes a review of its internal governance structure, and it is expected that this group will evolve to become part of an overall People Group.  </a:t>
                      </a:r>
                    </a:p>
                    <a:p>
                      <a:pPr marL="0" indent="0">
                        <a:buFont typeface="+mj-lt"/>
                        <a:buNone/>
                      </a:pPr>
                      <a:endParaRPr lang="en-GB" sz="900" b="0" baseline="0" dirty="0" smtClean="0">
                        <a:solidFill>
                          <a:srgbClr val="173379"/>
                        </a:solidFill>
                      </a:endParaRPr>
                    </a:p>
                    <a:p>
                      <a:pPr marL="228600" indent="-228600">
                        <a:buFont typeface="+mj-lt"/>
                        <a:buAutoNum type="arabicPeriod" startAt="12"/>
                      </a:pPr>
                      <a:r>
                        <a:rPr lang="en-GB" sz="900" b="1" baseline="0" dirty="0" smtClean="0">
                          <a:solidFill>
                            <a:srgbClr val="173379"/>
                          </a:solidFill>
                        </a:rPr>
                        <a:t>NHS England High Impact Actions- </a:t>
                      </a:r>
                      <a:r>
                        <a:rPr lang="en-US" sz="900" b="0" i="0" u="none" strike="noStrike" kern="1200" baseline="0" dirty="0" smtClean="0">
                          <a:solidFill>
                            <a:srgbClr val="0A2F6E"/>
                          </a:solidFill>
                          <a:latin typeface="+mn-lt"/>
                          <a:ea typeface="+mn-ea"/>
                          <a:cs typeface="+mn-cs"/>
                        </a:rPr>
                        <a:t>The Trust has in place a comprehensive action plan aligned with NHS England’s EDI Improvement Plan, to address High Impact Action 6, which is to ‘Create an environment that eliminates the conditions in which bullying, discrimination, harassment and physical violence at work occur. As part of this action the Trust has undertaken a series of Workplace belonging workshops with staff, undertaken a review of  </a:t>
                      </a:r>
                      <a:endParaRPr lang="en-GB" sz="900" b="0" dirty="0" smtClean="0">
                        <a:solidFill>
                          <a:srgbClr val="0A2F6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rgbClr val="173379"/>
                        </a:solidFill>
                      </a:endParaRPr>
                    </a:p>
                  </a:txBody>
                  <a:tcPr/>
                </a:tc>
                <a:extLst>
                  <a:ext uri="{0D108BD9-81ED-4DB2-BD59-A6C34878D82A}">
                    <a16:rowId xmlns:a16="http://schemas.microsoft.com/office/drawing/2014/main" val="3757519061"/>
                  </a:ext>
                </a:extLst>
              </a:tr>
              <a:tr h="370840">
                <a:tc>
                  <a:txBody>
                    <a:bodyPr/>
                    <a:lstStyle/>
                    <a:p>
                      <a:r>
                        <a:rPr lang="en-GB" sz="900" b="0" dirty="0" smtClean="0">
                          <a:solidFill>
                            <a:srgbClr val="173379"/>
                          </a:solidFill>
                        </a:rPr>
                        <a:t>Board Sponsorship</a:t>
                      </a:r>
                      <a:endParaRPr lang="en-GB" sz="900" b="0" dirty="0">
                        <a:solidFill>
                          <a:srgbClr val="173379"/>
                        </a:solidFill>
                      </a:endParaRP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13"/>
                        <a:tabLst/>
                        <a:defRPr/>
                      </a:pPr>
                      <a:r>
                        <a:rPr lang="en-GB" sz="900" b="1" dirty="0" smtClean="0">
                          <a:solidFill>
                            <a:srgbClr val="173379"/>
                          </a:solidFill>
                        </a:rPr>
                        <a:t>Board Accountability- </a:t>
                      </a:r>
                      <a:r>
                        <a:rPr lang="en-US" sz="900" b="0" i="0" u="none" strike="noStrike" kern="1200" baseline="0" dirty="0" smtClean="0">
                          <a:solidFill>
                            <a:srgbClr val="0A2F6E"/>
                          </a:solidFill>
                          <a:latin typeface="+mn-lt"/>
                          <a:ea typeface="+mn-ea"/>
                          <a:cs typeface="+mn-cs"/>
                        </a:rPr>
                        <a:t>The Trust has agreed each Board member will act as a sponsor for one of staff networks. This will result in  dedicated and targeted leadership support , provide accountability and governance from senior leaders. reinforce the commitment to improving lived experiences and develop an inclusive leadership culture. Most </a:t>
                      </a:r>
                      <a:r>
                        <a:rPr lang="en-US" sz="900" b="0" i="0" u="none" strike="noStrike" kern="1200" baseline="0" dirty="0" smtClean="0">
                          <a:solidFill>
                            <a:srgbClr val="0A2F6E"/>
                          </a:solidFill>
                          <a:latin typeface="+mn-lt"/>
                          <a:ea typeface="+mn-ea"/>
                          <a:cs typeface="+mn-cs"/>
                        </a:rPr>
                        <a:t>importantly it will enable Board members to hear the voices of disabled staff.</a:t>
                      </a:r>
                      <a:endParaRPr lang="en-GB" sz="900" b="0" dirty="0" smtClean="0">
                        <a:solidFill>
                          <a:srgbClr val="0A2F6E"/>
                        </a:solidFill>
                      </a:endParaRPr>
                    </a:p>
                  </a:txBody>
                  <a:tcPr/>
                </a:tc>
                <a:extLst>
                  <a:ext uri="{0D108BD9-81ED-4DB2-BD59-A6C34878D82A}">
                    <a16:rowId xmlns:a16="http://schemas.microsoft.com/office/drawing/2014/main" val="3055471377"/>
                  </a:ext>
                </a:extLst>
              </a:tr>
            </a:tbl>
          </a:graphicData>
        </a:graphic>
      </p:graphicFrame>
    </p:spTree>
    <p:extLst>
      <p:ext uri="{BB962C8B-B14F-4D97-AF65-F5344CB8AC3E}">
        <p14:creationId xmlns:p14="http://schemas.microsoft.com/office/powerpoint/2010/main" val="2541009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303" y="1001711"/>
            <a:ext cx="11286308" cy="461665"/>
          </a:xfrm>
          <a:prstGeom prst="rect">
            <a:avLst/>
          </a:prstGeom>
        </p:spPr>
        <p:txBody>
          <a:bodyPr wrap="square">
            <a:spAutoFit/>
          </a:bodyPr>
          <a:lstStyle/>
          <a:p>
            <a:r>
              <a:rPr lang="en-GB" sz="2400" b="1" dirty="0" smtClean="0">
                <a:solidFill>
                  <a:srgbClr val="173379"/>
                </a:solidFill>
              </a:rPr>
              <a:t>Actions for next 12 months</a:t>
            </a:r>
            <a:endParaRPr lang="en-GB" sz="2400" b="1" dirty="0">
              <a:solidFill>
                <a:srgbClr val="17337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28719088"/>
              </p:ext>
            </p:extLst>
          </p:nvPr>
        </p:nvGraphicFramePr>
        <p:xfrm>
          <a:off x="409303" y="1581815"/>
          <a:ext cx="11457576" cy="4638040"/>
        </p:xfrm>
        <a:graphic>
          <a:graphicData uri="http://schemas.openxmlformats.org/drawingml/2006/table">
            <a:tbl>
              <a:tblPr firstRow="1" bandRow="1">
                <a:tableStyleId>{16D9F66E-5EB9-4882-86FB-DCBF35E3C3E4}</a:tableStyleId>
              </a:tblPr>
              <a:tblGrid>
                <a:gridCol w="8470537">
                  <a:extLst>
                    <a:ext uri="{9D8B030D-6E8A-4147-A177-3AD203B41FA5}">
                      <a16:colId xmlns:a16="http://schemas.microsoft.com/office/drawing/2014/main" val="1410226747"/>
                    </a:ext>
                  </a:extLst>
                </a:gridCol>
                <a:gridCol w="1410789">
                  <a:extLst>
                    <a:ext uri="{9D8B030D-6E8A-4147-A177-3AD203B41FA5}">
                      <a16:colId xmlns:a16="http://schemas.microsoft.com/office/drawing/2014/main" val="1122228122"/>
                    </a:ext>
                  </a:extLst>
                </a:gridCol>
                <a:gridCol w="1576250">
                  <a:extLst>
                    <a:ext uri="{9D8B030D-6E8A-4147-A177-3AD203B41FA5}">
                      <a16:colId xmlns:a16="http://schemas.microsoft.com/office/drawing/2014/main" val="737545115"/>
                    </a:ext>
                  </a:extLst>
                </a:gridCol>
              </a:tblGrid>
              <a:tr h="370840">
                <a:tc>
                  <a:txBody>
                    <a:bodyPr/>
                    <a:lstStyle/>
                    <a:p>
                      <a:r>
                        <a:rPr lang="en-GB" dirty="0" smtClean="0">
                          <a:solidFill>
                            <a:srgbClr val="0A2F6E"/>
                          </a:solidFill>
                        </a:rPr>
                        <a:t>Action</a:t>
                      </a:r>
                      <a:endParaRPr lang="en-GB" dirty="0">
                        <a:solidFill>
                          <a:srgbClr val="0A2F6E"/>
                        </a:solidFill>
                      </a:endParaRPr>
                    </a:p>
                  </a:txBody>
                  <a:tcPr>
                    <a:solidFill>
                      <a:srgbClr val="7CB63B"/>
                    </a:solidFill>
                  </a:tcPr>
                </a:tc>
                <a:tc>
                  <a:txBody>
                    <a:bodyPr/>
                    <a:lstStyle/>
                    <a:p>
                      <a:r>
                        <a:rPr lang="en-GB" dirty="0" smtClean="0">
                          <a:solidFill>
                            <a:srgbClr val="0A2F6E"/>
                          </a:solidFill>
                        </a:rPr>
                        <a:t>By When</a:t>
                      </a:r>
                      <a:endParaRPr lang="en-GB" dirty="0">
                        <a:solidFill>
                          <a:srgbClr val="0A2F6E"/>
                        </a:solidFill>
                      </a:endParaRPr>
                    </a:p>
                  </a:txBody>
                  <a:tcPr>
                    <a:solidFill>
                      <a:srgbClr val="7CB63B"/>
                    </a:solidFill>
                  </a:tcPr>
                </a:tc>
                <a:tc>
                  <a:txBody>
                    <a:bodyPr/>
                    <a:lstStyle/>
                    <a:p>
                      <a:r>
                        <a:rPr lang="en-GB" dirty="0" smtClean="0">
                          <a:solidFill>
                            <a:srgbClr val="0A2F6E"/>
                          </a:solidFill>
                        </a:rPr>
                        <a:t>Lead</a:t>
                      </a:r>
                      <a:endParaRPr lang="en-GB" dirty="0">
                        <a:solidFill>
                          <a:srgbClr val="0A2F6E"/>
                        </a:solidFill>
                      </a:endParaRPr>
                    </a:p>
                  </a:txBody>
                  <a:tcPr>
                    <a:solidFill>
                      <a:srgbClr val="7CB63B"/>
                    </a:solidFill>
                  </a:tcPr>
                </a:tc>
                <a:extLst>
                  <a:ext uri="{0D108BD9-81ED-4DB2-BD59-A6C34878D82A}">
                    <a16:rowId xmlns:a16="http://schemas.microsoft.com/office/drawing/2014/main" val="3527540189"/>
                  </a:ext>
                </a:extLst>
              </a:tr>
              <a:tr h="370840">
                <a:tc>
                  <a:txBody>
                    <a:bodyPr/>
                    <a:lstStyle/>
                    <a:p>
                      <a:r>
                        <a:rPr lang="en-GB" sz="1400" dirty="0" smtClean="0">
                          <a:solidFill>
                            <a:srgbClr val="0A2F6E"/>
                          </a:solidFill>
                        </a:rPr>
                        <a:t>Creation</a:t>
                      </a:r>
                      <a:r>
                        <a:rPr lang="en-GB" sz="1400" baseline="0" dirty="0" smtClean="0">
                          <a:solidFill>
                            <a:srgbClr val="0A2F6E"/>
                          </a:solidFill>
                        </a:rPr>
                        <a:t> and implementation of the Trust behavioural frame work as part of the launch of the Vision and Values supporting psychological safety, accountability and speaking out for those with a disability or long term health condition.</a:t>
                      </a:r>
                      <a:endParaRPr lang="en-GB" sz="1400" dirty="0">
                        <a:solidFill>
                          <a:srgbClr val="0A2F6E"/>
                        </a:solidFill>
                      </a:endParaRPr>
                    </a:p>
                  </a:txBody>
                  <a:tcPr/>
                </a:tc>
                <a:tc>
                  <a:txBody>
                    <a:bodyPr/>
                    <a:lstStyle/>
                    <a:p>
                      <a:r>
                        <a:rPr lang="en-GB" sz="1400" dirty="0" smtClean="0">
                          <a:solidFill>
                            <a:srgbClr val="0A2F6E"/>
                          </a:solidFill>
                        </a:rPr>
                        <a:t>Q3 2024-2025</a:t>
                      </a:r>
                      <a:endParaRPr lang="en-GB" sz="1400" dirty="0">
                        <a:solidFill>
                          <a:srgbClr val="0A2F6E"/>
                        </a:solidFill>
                      </a:endParaRPr>
                    </a:p>
                  </a:txBody>
                  <a:tcPr/>
                </a:tc>
                <a:tc>
                  <a:txBody>
                    <a:bodyPr/>
                    <a:lstStyle/>
                    <a:p>
                      <a:r>
                        <a:rPr lang="en-GB" sz="1400" dirty="0" smtClean="0">
                          <a:solidFill>
                            <a:srgbClr val="0A2F6E"/>
                          </a:solidFill>
                        </a:rPr>
                        <a:t>CSO/CPO</a:t>
                      </a:r>
                      <a:endParaRPr lang="en-GB" sz="1400" dirty="0">
                        <a:solidFill>
                          <a:srgbClr val="0A2F6E"/>
                        </a:solidFill>
                      </a:endParaRPr>
                    </a:p>
                  </a:txBody>
                  <a:tcPr/>
                </a:tc>
                <a:extLst>
                  <a:ext uri="{0D108BD9-81ED-4DB2-BD59-A6C34878D82A}">
                    <a16:rowId xmlns:a16="http://schemas.microsoft.com/office/drawing/2014/main" val="3081622306"/>
                  </a:ext>
                </a:extLst>
              </a:tr>
              <a:tr h="370840">
                <a:tc>
                  <a:txBody>
                    <a:bodyPr/>
                    <a:lstStyle/>
                    <a:p>
                      <a:r>
                        <a:rPr lang="en-GB" sz="1400" dirty="0" smtClean="0">
                          <a:solidFill>
                            <a:srgbClr val="0A2F6E"/>
                          </a:solidFill>
                        </a:rPr>
                        <a:t>Continued</a:t>
                      </a:r>
                      <a:r>
                        <a:rPr lang="en-GB" sz="1400" baseline="0" dirty="0" smtClean="0">
                          <a:solidFill>
                            <a:srgbClr val="0A2F6E"/>
                          </a:solidFill>
                        </a:rPr>
                        <a:t> rollout of Active Bystander training and education to support speaking up and providing a tool kit for managers and staff to address inappropriate behaviours for those with a disability or long term health condition.</a:t>
                      </a:r>
                      <a:endParaRPr lang="en-GB" sz="1400" dirty="0">
                        <a:solidFill>
                          <a:srgbClr val="0A2F6E"/>
                        </a:solidFill>
                      </a:endParaRPr>
                    </a:p>
                  </a:txBody>
                  <a:tcPr/>
                </a:tc>
                <a:tc>
                  <a:txBody>
                    <a:bodyPr/>
                    <a:lstStyle/>
                    <a:p>
                      <a:r>
                        <a:rPr lang="en-GB" sz="1400" dirty="0" smtClean="0">
                          <a:solidFill>
                            <a:srgbClr val="0A2F6E"/>
                          </a:solidFill>
                        </a:rPr>
                        <a:t>Q2 2024-2025</a:t>
                      </a:r>
                      <a:endParaRPr lang="en-GB" sz="1400" dirty="0">
                        <a:solidFill>
                          <a:srgbClr val="0A2F6E"/>
                        </a:solidFill>
                      </a:endParaRPr>
                    </a:p>
                  </a:txBody>
                  <a:tcPr/>
                </a:tc>
                <a:tc>
                  <a:txBody>
                    <a:bodyPr/>
                    <a:lstStyle/>
                    <a:p>
                      <a:r>
                        <a:rPr lang="en-GB" sz="1400" dirty="0" smtClean="0">
                          <a:solidFill>
                            <a:srgbClr val="0A2F6E"/>
                          </a:solidFill>
                        </a:rPr>
                        <a:t>Education</a:t>
                      </a:r>
                      <a:r>
                        <a:rPr lang="en-GB" sz="1400" baseline="0" dirty="0" smtClean="0">
                          <a:solidFill>
                            <a:srgbClr val="0A2F6E"/>
                          </a:solidFill>
                        </a:rPr>
                        <a:t> and Development</a:t>
                      </a:r>
                      <a:endParaRPr lang="en-GB" sz="1400" dirty="0">
                        <a:solidFill>
                          <a:srgbClr val="0A2F6E"/>
                        </a:solidFill>
                      </a:endParaRPr>
                    </a:p>
                  </a:txBody>
                  <a:tcPr/>
                </a:tc>
                <a:extLst>
                  <a:ext uri="{0D108BD9-81ED-4DB2-BD59-A6C34878D82A}">
                    <a16:rowId xmlns:a16="http://schemas.microsoft.com/office/drawing/2014/main" val="1373089399"/>
                  </a:ext>
                </a:extLst>
              </a:tr>
              <a:tr h="370840">
                <a:tc>
                  <a:txBody>
                    <a:bodyPr/>
                    <a:lstStyle/>
                    <a:p>
                      <a:r>
                        <a:rPr lang="en-GB" sz="1400" dirty="0" smtClean="0">
                          <a:solidFill>
                            <a:srgbClr val="0A2F6E"/>
                          </a:solidFill>
                        </a:rPr>
                        <a:t>Creation of a dedicated</a:t>
                      </a:r>
                      <a:r>
                        <a:rPr lang="en-GB" sz="1400" baseline="0" dirty="0" smtClean="0">
                          <a:solidFill>
                            <a:srgbClr val="0A2F6E"/>
                          </a:solidFill>
                        </a:rPr>
                        <a:t> Executive led People Group to provide the governance for the EDI Group to report and to highlight areas of challenge to the Trust Board relating to those with a disability or long term health condition.</a:t>
                      </a:r>
                      <a:endParaRPr lang="en-GB" sz="1400" dirty="0">
                        <a:solidFill>
                          <a:srgbClr val="0A2F6E"/>
                        </a:solidFill>
                      </a:endParaRPr>
                    </a:p>
                  </a:txBody>
                  <a:tcPr/>
                </a:tc>
                <a:tc>
                  <a:txBody>
                    <a:bodyPr/>
                    <a:lstStyle/>
                    <a:p>
                      <a:r>
                        <a:rPr lang="en-GB" sz="1400" dirty="0" smtClean="0">
                          <a:solidFill>
                            <a:srgbClr val="0A2F6E"/>
                          </a:solidFill>
                        </a:rPr>
                        <a:t>Q2 2024-2025</a:t>
                      </a:r>
                      <a:endParaRPr lang="en-GB" sz="1400" dirty="0">
                        <a:solidFill>
                          <a:srgbClr val="0A2F6E"/>
                        </a:solidFill>
                      </a:endParaRPr>
                    </a:p>
                  </a:txBody>
                  <a:tcPr/>
                </a:tc>
                <a:tc>
                  <a:txBody>
                    <a:bodyPr/>
                    <a:lstStyle/>
                    <a:p>
                      <a:r>
                        <a:rPr lang="en-GB" sz="1400" dirty="0" smtClean="0">
                          <a:solidFill>
                            <a:srgbClr val="0A2F6E"/>
                          </a:solidFill>
                        </a:rPr>
                        <a:t>CPO</a:t>
                      </a:r>
                      <a:endParaRPr lang="en-GB" sz="1400" dirty="0">
                        <a:solidFill>
                          <a:srgbClr val="0A2F6E"/>
                        </a:solidFill>
                      </a:endParaRPr>
                    </a:p>
                  </a:txBody>
                  <a:tcPr/>
                </a:tc>
                <a:extLst>
                  <a:ext uri="{0D108BD9-81ED-4DB2-BD59-A6C34878D82A}">
                    <a16:rowId xmlns:a16="http://schemas.microsoft.com/office/drawing/2014/main" val="271866690"/>
                  </a:ext>
                </a:extLst>
              </a:tr>
              <a:tr h="370840">
                <a:tc>
                  <a:txBody>
                    <a:bodyPr/>
                    <a:lstStyle/>
                    <a:p>
                      <a:r>
                        <a:rPr lang="en-GB" sz="1400" dirty="0" smtClean="0">
                          <a:solidFill>
                            <a:srgbClr val="0A2F6E"/>
                          </a:solidFill>
                        </a:rPr>
                        <a:t>Through</a:t>
                      </a:r>
                      <a:r>
                        <a:rPr lang="en-GB" sz="1400" baseline="0" dirty="0" smtClean="0">
                          <a:solidFill>
                            <a:srgbClr val="0A2F6E"/>
                          </a:solidFill>
                        </a:rPr>
                        <a:t> an enhanced Freedom to Speak Up service, capture and act on themes highlighted by staff in relation to poor behaviours that are disadvantaging staff from those with a disability or long term health condition.</a:t>
                      </a:r>
                      <a:endParaRPr lang="en-GB" sz="1400" dirty="0">
                        <a:solidFill>
                          <a:srgbClr val="0A2F6E"/>
                        </a:solidFill>
                      </a:endParaRPr>
                    </a:p>
                  </a:txBody>
                  <a:tcPr/>
                </a:tc>
                <a:tc>
                  <a:txBody>
                    <a:bodyPr/>
                    <a:lstStyle/>
                    <a:p>
                      <a:r>
                        <a:rPr lang="en-GB" sz="1400" dirty="0" smtClean="0">
                          <a:solidFill>
                            <a:srgbClr val="0A2F6E"/>
                          </a:solidFill>
                        </a:rPr>
                        <a:t>Q2 2024-2025</a:t>
                      </a:r>
                      <a:endParaRPr lang="en-GB" sz="1400" dirty="0">
                        <a:solidFill>
                          <a:srgbClr val="0A2F6E"/>
                        </a:solidFill>
                      </a:endParaRPr>
                    </a:p>
                  </a:txBody>
                  <a:tcPr/>
                </a:tc>
                <a:tc>
                  <a:txBody>
                    <a:bodyPr/>
                    <a:lstStyle/>
                    <a:p>
                      <a:r>
                        <a:rPr lang="en-GB" sz="1400" dirty="0" smtClean="0">
                          <a:solidFill>
                            <a:srgbClr val="0A2F6E"/>
                          </a:solidFill>
                        </a:rPr>
                        <a:t>CNO</a:t>
                      </a:r>
                      <a:endParaRPr lang="en-GB" sz="1400" dirty="0">
                        <a:solidFill>
                          <a:srgbClr val="0A2F6E"/>
                        </a:solidFill>
                      </a:endParaRPr>
                    </a:p>
                  </a:txBody>
                  <a:tcPr/>
                </a:tc>
                <a:extLst>
                  <a:ext uri="{0D108BD9-81ED-4DB2-BD59-A6C34878D82A}">
                    <a16:rowId xmlns:a16="http://schemas.microsoft.com/office/drawing/2014/main" val="1218873264"/>
                  </a:ext>
                </a:extLst>
              </a:tr>
              <a:tr h="370840">
                <a:tc>
                  <a:txBody>
                    <a:bodyPr/>
                    <a:lstStyle/>
                    <a:p>
                      <a:r>
                        <a:rPr lang="en-US" sz="1400" dirty="0" smtClean="0">
                          <a:solidFill>
                            <a:srgbClr val="0A2F6E"/>
                          </a:solidFill>
                        </a:rPr>
                        <a:t>Apply an EDI lens through lived experience to an end-to-end review of our current internal and external recruitment processes, with an EDI representative available for interview panels to support the de-biasing of the recruitment process. </a:t>
                      </a:r>
                      <a:endParaRPr lang="en-GB" sz="1400" dirty="0">
                        <a:solidFill>
                          <a:srgbClr val="0A2F6E"/>
                        </a:solidFill>
                      </a:endParaRPr>
                    </a:p>
                  </a:txBody>
                  <a:tcPr/>
                </a:tc>
                <a:tc>
                  <a:txBody>
                    <a:bodyPr/>
                    <a:lstStyle/>
                    <a:p>
                      <a:r>
                        <a:rPr lang="en-GB" sz="1400" dirty="0" smtClean="0">
                          <a:solidFill>
                            <a:srgbClr val="0A2F6E"/>
                          </a:solidFill>
                        </a:rPr>
                        <a:t>Q3 2024-2025</a:t>
                      </a:r>
                      <a:endParaRPr lang="en-GB" sz="1400" dirty="0">
                        <a:solidFill>
                          <a:srgbClr val="0A2F6E"/>
                        </a:solidFill>
                      </a:endParaRPr>
                    </a:p>
                  </a:txBody>
                  <a:tcPr/>
                </a:tc>
                <a:tc>
                  <a:txBody>
                    <a:bodyPr/>
                    <a:lstStyle/>
                    <a:p>
                      <a:r>
                        <a:rPr lang="en-GB" sz="1400" dirty="0" smtClean="0">
                          <a:solidFill>
                            <a:srgbClr val="0A2F6E"/>
                          </a:solidFill>
                        </a:rPr>
                        <a:t>DCPO</a:t>
                      </a:r>
                      <a:endParaRPr lang="en-GB" sz="1400" dirty="0">
                        <a:solidFill>
                          <a:srgbClr val="0A2F6E"/>
                        </a:solidFill>
                      </a:endParaRPr>
                    </a:p>
                  </a:txBody>
                  <a:tcPr/>
                </a:tc>
                <a:extLst>
                  <a:ext uri="{0D108BD9-81ED-4DB2-BD59-A6C34878D82A}">
                    <a16:rowId xmlns:a16="http://schemas.microsoft.com/office/drawing/2014/main" val="481754313"/>
                  </a:ext>
                </a:extLst>
              </a:tr>
              <a:tr h="370840">
                <a:tc>
                  <a:txBody>
                    <a:bodyPr/>
                    <a:lstStyle/>
                    <a:p>
                      <a:r>
                        <a:rPr lang="en-GB" sz="1400" dirty="0" smtClean="0">
                          <a:solidFill>
                            <a:srgbClr val="0A2F6E"/>
                          </a:solidFill>
                        </a:rPr>
                        <a:t>Thorough</a:t>
                      </a:r>
                      <a:r>
                        <a:rPr lang="en-GB" sz="1400" baseline="0" dirty="0" smtClean="0">
                          <a:solidFill>
                            <a:srgbClr val="0A2F6E"/>
                          </a:solidFill>
                        </a:rPr>
                        <a:t> review of employment policies to reduce the amount and length of documentation whilst making the content more accessible for managers and staff.</a:t>
                      </a:r>
                      <a:endParaRPr lang="en-GB" sz="1400" dirty="0">
                        <a:solidFill>
                          <a:srgbClr val="0A2F6E"/>
                        </a:solidFill>
                      </a:endParaRPr>
                    </a:p>
                  </a:txBody>
                  <a:tcPr/>
                </a:tc>
                <a:tc>
                  <a:txBody>
                    <a:bodyPr/>
                    <a:lstStyle/>
                    <a:p>
                      <a:r>
                        <a:rPr lang="en-GB" sz="1400" dirty="0" smtClean="0">
                          <a:solidFill>
                            <a:srgbClr val="0A2F6E"/>
                          </a:solidFill>
                        </a:rPr>
                        <a:t>Q4 2024-2025</a:t>
                      </a:r>
                      <a:endParaRPr lang="en-GB" sz="1400" dirty="0">
                        <a:solidFill>
                          <a:srgbClr val="0A2F6E"/>
                        </a:solidFill>
                      </a:endParaRPr>
                    </a:p>
                  </a:txBody>
                  <a:tcPr/>
                </a:tc>
                <a:tc>
                  <a:txBody>
                    <a:bodyPr/>
                    <a:lstStyle/>
                    <a:p>
                      <a:r>
                        <a:rPr lang="en-GB" sz="1400" dirty="0" smtClean="0">
                          <a:solidFill>
                            <a:srgbClr val="0A2F6E"/>
                          </a:solidFill>
                        </a:rPr>
                        <a:t>DCPO</a:t>
                      </a:r>
                      <a:endParaRPr lang="en-GB" sz="1400" dirty="0">
                        <a:solidFill>
                          <a:srgbClr val="0A2F6E"/>
                        </a:solidFill>
                      </a:endParaRPr>
                    </a:p>
                  </a:txBody>
                  <a:tcPr/>
                </a:tc>
                <a:extLst>
                  <a:ext uri="{0D108BD9-81ED-4DB2-BD59-A6C34878D82A}">
                    <a16:rowId xmlns:a16="http://schemas.microsoft.com/office/drawing/2014/main" val="4040636842"/>
                  </a:ext>
                </a:extLst>
              </a:tr>
              <a:tr h="370840">
                <a:tc>
                  <a:txBody>
                    <a:bodyPr/>
                    <a:lstStyle/>
                    <a:p>
                      <a:r>
                        <a:rPr lang="en-GB" sz="1400" dirty="0" smtClean="0">
                          <a:solidFill>
                            <a:srgbClr val="0A2F6E"/>
                          </a:solidFill>
                        </a:rPr>
                        <a:t>Recruitment of a Trust Wellbeing</a:t>
                      </a:r>
                      <a:r>
                        <a:rPr lang="en-GB" sz="1400" baseline="0" dirty="0" smtClean="0">
                          <a:solidFill>
                            <a:srgbClr val="0A2F6E"/>
                          </a:solidFill>
                        </a:rPr>
                        <a:t> and Inclusion Manager to lead the implementation and delivery of the EDI sub-strategy as the EDI operational lead for the Trust</a:t>
                      </a:r>
                      <a:endParaRPr lang="en-GB" sz="1400" dirty="0">
                        <a:solidFill>
                          <a:srgbClr val="0A2F6E"/>
                        </a:solidFill>
                      </a:endParaRPr>
                    </a:p>
                  </a:txBody>
                  <a:tcPr/>
                </a:tc>
                <a:tc>
                  <a:txBody>
                    <a:bodyPr/>
                    <a:lstStyle/>
                    <a:p>
                      <a:r>
                        <a:rPr lang="en-GB" sz="1400" dirty="0" smtClean="0">
                          <a:solidFill>
                            <a:srgbClr val="0A2F6E"/>
                          </a:solidFill>
                        </a:rPr>
                        <a:t>Q2 2024-2025</a:t>
                      </a:r>
                      <a:endParaRPr lang="en-GB" sz="1400" dirty="0">
                        <a:solidFill>
                          <a:srgbClr val="0A2F6E"/>
                        </a:solidFill>
                      </a:endParaRPr>
                    </a:p>
                  </a:txBody>
                  <a:tcPr/>
                </a:tc>
                <a:tc>
                  <a:txBody>
                    <a:bodyPr/>
                    <a:lstStyle/>
                    <a:p>
                      <a:r>
                        <a:rPr lang="en-GB" sz="1400" dirty="0" smtClean="0">
                          <a:solidFill>
                            <a:srgbClr val="0A2F6E"/>
                          </a:solidFill>
                        </a:rPr>
                        <a:t>Head of Employee Relations &amp; Wellbeing</a:t>
                      </a:r>
                      <a:endParaRPr lang="en-GB" sz="1400" dirty="0">
                        <a:solidFill>
                          <a:srgbClr val="0A2F6E"/>
                        </a:solidFill>
                      </a:endParaRPr>
                    </a:p>
                  </a:txBody>
                  <a:tcPr/>
                </a:tc>
                <a:extLst>
                  <a:ext uri="{0D108BD9-81ED-4DB2-BD59-A6C34878D82A}">
                    <a16:rowId xmlns:a16="http://schemas.microsoft.com/office/drawing/2014/main" val="936711853"/>
                  </a:ext>
                </a:extLst>
              </a:tr>
            </a:tbl>
          </a:graphicData>
        </a:graphic>
      </p:graphicFrame>
    </p:spTree>
    <p:extLst>
      <p:ext uri="{BB962C8B-B14F-4D97-AF65-F5344CB8AC3E}">
        <p14:creationId xmlns:p14="http://schemas.microsoft.com/office/powerpoint/2010/main" val="3346237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43" y="889907"/>
            <a:ext cx="1352230" cy="369332"/>
          </a:xfrm>
          <a:prstGeom prst="rect">
            <a:avLst/>
          </a:prstGeom>
          <a:noFill/>
        </p:spPr>
        <p:txBody>
          <a:bodyPr wrap="none" rtlCol="0">
            <a:spAutoFit/>
          </a:bodyPr>
          <a:lstStyle/>
          <a:p>
            <a:r>
              <a:rPr lang="en-GB" dirty="0" smtClean="0">
                <a:solidFill>
                  <a:srgbClr val="0A2F6E"/>
                </a:solidFill>
              </a:rPr>
              <a:t>Introduction</a:t>
            </a:r>
            <a:endParaRPr lang="en-GB" dirty="0">
              <a:solidFill>
                <a:srgbClr val="0A2F6E"/>
              </a:solidFill>
            </a:endParaRPr>
          </a:p>
        </p:txBody>
      </p:sp>
      <p:sp>
        <p:nvSpPr>
          <p:cNvPr id="4" name="Content Placeholder 2"/>
          <p:cNvSpPr txBox="1">
            <a:spLocks/>
          </p:cNvSpPr>
          <p:nvPr/>
        </p:nvSpPr>
        <p:spPr>
          <a:xfrm>
            <a:off x="195943" y="1466396"/>
            <a:ext cx="5181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dirty="0" smtClean="0">
                <a:solidFill>
                  <a:srgbClr val="0A2F6E"/>
                </a:solidFill>
              </a:rPr>
              <a:t>Nationally, it is known, based on various sources of data and lived experiences, that disabled colleagues have a poorer experience of working within the NHS. Our workforce consists of people with varied disabilities and long-term health conditions. They include a whole range of hidden and often changing conditions that will affect different individuals in different ways, in terms of their ability to work, so we need to cater for all their bespoke needs. </a:t>
            </a:r>
          </a:p>
          <a:p>
            <a:pPr marL="0" indent="0" algn="just">
              <a:buNone/>
            </a:pPr>
            <a:r>
              <a:rPr lang="en-US" sz="1200" dirty="0" smtClean="0">
                <a:solidFill>
                  <a:srgbClr val="0A2F6E"/>
                </a:solidFill>
              </a:rPr>
              <a:t>The importance of disability equality is embedded into the NHS People Plan where it states </a:t>
            </a:r>
            <a:r>
              <a:rPr lang="en-US" sz="1200" i="1" dirty="0" smtClean="0">
                <a:solidFill>
                  <a:srgbClr val="0A2F6E"/>
                </a:solidFill>
              </a:rPr>
              <a:t>‘The NHS must welcome all, with a culture of belonging and trust.​We must understand, encourage and celebrate​diversity in all its forms’. T</a:t>
            </a:r>
            <a:r>
              <a:rPr lang="en-US" sz="1200" dirty="0" smtClean="0">
                <a:solidFill>
                  <a:srgbClr val="0A2F6E"/>
                </a:solidFill>
              </a:rPr>
              <a:t>he People Promise declares </a:t>
            </a:r>
            <a:r>
              <a:rPr lang="en-US" sz="1200" i="1" dirty="0" smtClean="0">
                <a:solidFill>
                  <a:srgbClr val="0A2F6E"/>
                </a:solidFill>
              </a:rPr>
              <a:t>‘a commitment to creating and maintaining a compassionate and inclusive culture where diversity is valued and celebrated as a critical component, and not just a desirable one.’ </a:t>
            </a:r>
            <a:r>
              <a:rPr lang="en-US" sz="1200" dirty="0" smtClean="0">
                <a:solidFill>
                  <a:srgbClr val="0A2F6E"/>
                </a:solidFill>
              </a:rPr>
              <a:t>The Trust must also meet its legal obligations under the Equality Act 2010 and The Human Rights Act 1998. </a:t>
            </a:r>
          </a:p>
          <a:p>
            <a:pPr marL="0" indent="0" algn="just">
              <a:buNone/>
            </a:pPr>
            <a:r>
              <a:rPr lang="en-US" sz="1200" dirty="0">
                <a:solidFill>
                  <a:srgbClr val="0A2F6E"/>
                </a:solidFill>
              </a:rPr>
              <a:t>QVH’s People and Culture strategy is currently being developed and due for publication in September 2024, where the voices of our workforce will be key to our aims and objectives.. </a:t>
            </a:r>
            <a:r>
              <a:rPr lang="en-US" sz="1200" dirty="0" smtClean="0">
                <a:solidFill>
                  <a:srgbClr val="0A2F6E"/>
                </a:solidFill>
              </a:rPr>
              <a:t>This approach is also strengthened by the NHS EDI Improvement Plan, which sets out targeted actions to address the prejudice and discrimination –direct and indirect –that exists through </a:t>
            </a:r>
            <a:r>
              <a:rPr lang="en-US" sz="1200" dirty="0" err="1" smtClean="0">
                <a:solidFill>
                  <a:srgbClr val="0A2F6E"/>
                </a:solidFill>
              </a:rPr>
              <a:t>behaviour</a:t>
            </a:r>
            <a:r>
              <a:rPr lang="en-US" sz="1200" dirty="0" smtClean="0">
                <a:solidFill>
                  <a:srgbClr val="0A2F6E"/>
                </a:solidFill>
              </a:rPr>
              <a:t>, policies, practices and cultures against certain groups and individuals across the NHS workforce.</a:t>
            </a:r>
          </a:p>
          <a:p>
            <a:pPr marL="0" indent="0" algn="just">
              <a:buNone/>
            </a:pPr>
            <a:r>
              <a:rPr lang="en-US" sz="1200" dirty="0" smtClean="0">
                <a:solidFill>
                  <a:srgbClr val="0A2F6E"/>
                </a:solidFill>
              </a:rPr>
              <a:t>As a Trust we want to focus on working in partnership with our patients, service users and workforce, to change our workforce systems, rather than trying to change individuals. This enables our staff to thrive and deliver the best possible services and care to our patients and working environment to our colleagues. </a:t>
            </a:r>
            <a:endParaRPr lang="en-GB" sz="1200" dirty="0">
              <a:solidFill>
                <a:srgbClr val="0A2F6E"/>
              </a:solidFill>
            </a:endParaRPr>
          </a:p>
        </p:txBody>
      </p:sp>
      <p:sp>
        <p:nvSpPr>
          <p:cNvPr id="5" name="Content Placeholder 3"/>
          <p:cNvSpPr txBox="1">
            <a:spLocks/>
          </p:cNvSpPr>
          <p:nvPr/>
        </p:nvSpPr>
        <p:spPr>
          <a:xfrm>
            <a:off x="6229350" y="1466396"/>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200" dirty="0" smtClean="0">
                <a:solidFill>
                  <a:srgbClr val="0A2F6E"/>
                </a:solidFill>
              </a:rPr>
              <a:t>Each year the Trust is required to publish Workforce Disability Equality Standard (WDES) data. </a:t>
            </a:r>
          </a:p>
          <a:p>
            <a:pPr marL="0" indent="0" algn="just">
              <a:buNone/>
            </a:pPr>
            <a:r>
              <a:rPr lang="en-US" sz="1200" dirty="0" smtClean="0">
                <a:solidFill>
                  <a:srgbClr val="0A2F6E"/>
                </a:solidFill>
              </a:rPr>
              <a:t>The WDES is a set of ten specific measures (metrics) that enable NHS </a:t>
            </a:r>
            <a:r>
              <a:rPr lang="en-US" sz="1200" dirty="0" err="1" smtClean="0">
                <a:solidFill>
                  <a:srgbClr val="0A2F6E"/>
                </a:solidFill>
              </a:rPr>
              <a:t>organisations</a:t>
            </a:r>
            <a:r>
              <a:rPr lang="en-US" sz="1200" dirty="0" smtClean="0">
                <a:solidFill>
                  <a:srgbClr val="0A2F6E"/>
                </a:solidFill>
              </a:rPr>
              <a:t> to compare the experiences of Disabled and Non-disabled staff. This information informs the development of an action plan to demonstrate progress against the metrics to improve equality and inclusion for Disabled staff. The WDES was mandated for all Trust’s from April 2017. It is included in the NHS Standard Contract . </a:t>
            </a:r>
          </a:p>
          <a:p>
            <a:pPr marL="0" indent="0" algn="just">
              <a:buNone/>
            </a:pPr>
            <a:r>
              <a:rPr lang="en-US" sz="1200" dirty="0" smtClean="0">
                <a:solidFill>
                  <a:srgbClr val="0A2F6E"/>
                </a:solidFill>
              </a:rPr>
              <a:t>The WDES is important because research shows that a motivated, included and valued workforce helps to deliver high quality patient care, increased patient satisfaction and improved patient safety. It supports positive change for existing employees and enables a more inclusive environment for disabled people working in the NHS.</a:t>
            </a:r>
          </a:p>
          <a:p>
            <a:pPr marL="0" indent="0" algn="just">
              <a:buNone/>
            </a:pPr>
            <a:r>
              <a:rPr lang="en-US" sz="1200" dirty="0" smtClean="0">
                <a:solidFill>
                  <a:srgbClr val="0A2F6E"/>
                </a:solidFill>
              </a:rPr>
              <a:t>The following information in the report details key findings from the data collated for 2023/2024, comparisons of data from previous years, the progress made and actions that will be implemented to address the findings.</a:t>
            </a:r>
          </a:p>
          <a:p>
            <a:pPr marL="0" indent="0" algn="just">
              <a:buNone/>
            </a:pPr>
            <a:r>
              <a:rPr lang="en-US" sz="1200" dirty="0" smtClean="0">
                <a:solidFill>
                  <a:srgbClr val="0A2F6E"/>
                </a:solidFill>
              </a:rPr>
              <a:t>We encourage anyone reading this report, to give us feedback about the contents and suggest improvements, so that we can enable appropriate and effective lived experiences for our diverse colleagues.</a:t>
            </a:r>
            <a:endParaRPr lang="en-GB" sz="1200" dirty="0">
              <a:solidFill>
                <a:srgbClr val="0A2F6E"/>
              </a:solidFill>
            </a:endParaRPr>
          </a:p>
        </p:txBody>
      </p:sp>
    </p:spTree>
    <p:extLst>
      <p:ext uri="{BB962C8B-B14F-4D97-AF65-F5344CB8AC3E}">
        <p14:creationId xmlns:p14="http://schemas.microsoft.com/office/powerpoint/2010/main" val="18465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43" y="826270"/>
            <a:ext cx="1510093" cy="369332"/>
          </a:xfrm>
          <a:prstGeom prst="rect">
            <a:avLst/>
          </a:prstGeom>
          <a:noFill/>
        </p:spPr>
        <p:txBody>
          <a:bodyPr wrap="none" rtlCol="0">
            <a:spAutoFit/>
          </a:bodyPr>
          <a:lstStyle/>
          <a:p>
            <a:r>
              <a:rPr lang="en-GB" dirty="0" smtClean="0">
                <a:solidFill>
                  <a:srgbClr val="0A2F6E"/>
                </a:solidFill>
              </a:rPr>
              <a:t>WDES Metrics</a:t>
            </a:r>
            <a:endParaRPr lang="en-GB" dirty="0">
              <a:solidFill>
                <a:srgbClr val="0A2F6E"/>
              </a:solidFill>
            </a:endParaRPr>
          </a:p>
        </p:txBody>
      </p:sp>
      <p:sp>
        <p:nvSpPr>
          <p:cNvPr id="3" name="TextBox 2"/>
          <p:cNvSpPr txBox="1"/>
          <p:nvPr/>
        </p:nvSpPr>
        <p:spPr>
          <a:xfrm>
            <a:off x="190550" y="1125016"/>
            <a:ext cx="11788929" cy="600164"/>
          </a:xfrm>
          <a:prstGeom prst="rect">
            <a:avLst/>
          </a:prstGeom>
          <a:noFill/>
        </p:spPr>
        <p:txBody>
          <a:bodyPr wrap="square" rtlCol="0">
            <a:spAutoFit/>
          </a:bodyPr>
          <a:lstStyle/>
          <a:p>
            <a:r>
              <a:rPr lang="en-US" sz="1050" dirty="0">
                <a:solidFill>
                  <a:srgbClr val="0A2F6E"/>
                </a:solidFill>
              </a:rPr>
              <a:t>There are ten (10) WDES metrics. Three (3) metrics focus on </a:t>
            </a:r>
            <a:r>
              <a:rPr lang="en-US" sz="1050" b="1" dirty="0">
                <a:solidFill>
                  <a:srgbClr val="0A2F6E"/>
                </a:solidFill>
              </a:rPr>
              <a:t>workforce data</a:t>
            </a:r>
            <a:r>
              <a:rPr lang="en-US" sz="1050" dirty="0">
                <a:solidFill>
                  <a:srgbClr val="0A2F6E"/>
                </a:solidFill>
              </a:rPr>
              <a:t>; Five (5) are based on questions from the </a:t>
            </a:r>
            <a:r>
              <a:rPr lang="en-US" sz="1050" b="1" dirty="0">
                <a:solidFill>
                  <a:srgbClr val="0A2F6E"/>
                </a:solidFill>
              </a:rPr>
              <a:t>NHS Staff Survey</a:t>
            </a:r>
            <a:r>
              <a:rPr lang="en-US" sz="1050" dirty="0">
                <a:solidFill>
                  <a:srgbClr val="0A2F6E"/>
                </a:solidFill>
              </a:rPr>
              <a:t>; One (1) metric focuses on disability representation on boards; One (1) metric (metric 9b) focuses on the voices of Disabled staff. Based on the requirement from the National team, the Trust submitted the WDES data for Metrics 1 –3, and Metric 9b and Metric 10 on the National Data Collection Framework (DCF) on </a:t>
            </a:r>
            <a:r>
              <a:rPr lang="en-US" sz="1050" dirty="0" smtClean="0">
                <a:solidFill>
                  <a:srgbClr val="FF0000"/>
                </a:solidFill>
              </a:rPr>
              <a:t>31st May 2024</a:t>
            </a:r>
            <a:r>
              <a:rPr lang="en-US" sz="1050" dirty="0" smtClean="0">
                <a:solidFill>
                  <a:srgbClr val="0A2F6E"/>
                </a:solidFill>
              </a:rPr>
              <a:t>. The staff </a:t>
            </a:r>
            <a:r>
              <a:rPr lang="en-US" sz="1050" dirty="0">
                <a:solidFill>
                  <a:srgbClr val="0A2F6E"/>
                </a:solidFill>
              </a:rPr>
              <a:t>survey results for the Metrics 4 –9a, are taken directly from the WDES publications available on the NHS Staff Survey website</a:t>
            </a:r>
            <a:r>
              <a:rPr lang="en-US" sz="1200" dirty="0">
                <a:solidFill>
                  <a:srgbClr val="0A2F6E"/>
                </a:solidFill>
              </a:rPr>
              <a:t>.</a:t>
            </a:r>
            <a:endParaRPr lang="en-GB" sz="1200" dirty="0">
              <a:solidFill>
                <a:srgbClr val="0A2F6E"/>
              </a:solidFill>
            </a:endParaRPr>
          </a:p>
        </p:txBody>
      </p:sp>
      <p:sp>
        <p:nvSpPr>
          <p:cNvPr id="5" name="Rounded Rectangle 4"/>
          <p:cNvSpPr/>
          <p:nvPr/>
        </p:nvSpPr>
        <p:spPr>
          <a:xfrm>
            <a:off x="285749" y="1823151"/>
            <a:ext cx="11217730" cy="1069523"/>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050" b="1" dirty="0">
                <a:solidFill>
                  <a:srgbClr val="0A2F6E"/>
                </a:solidFill>
              </a:rPr>
              <a:t>Workforce Metrics:</a:t>
            </a:r>
          </a:p>
          <a:p>
            <a:r>
              <a:rPr lang="en-US" sz="1050" b="1" dirty="0">
                <a:solidFill>
                  <a:srgbClr val="0A2F6E"/>
                </a:solidFill>
              </a:rPr>
              <a:t>1.</a:t>
            </a:r>
            <a:r>
              <a:rPr lang="en-US" sz="1050" dirty="0">
                <a:solidFill>
                  <a:srgbClr val="0A2F6E"/>
                </a:solidFill>
              </a:rPr>
              <a:t> Percentage of staff in </a:t>
            </a:r>
            <a:r>
              <a:rPr lang="en-US" sz="1050" dirty="0" err="1">
                <a:solidFill>
                  <a:srgbClr val="0A2F6E"/>
                </a:solidFill>
              </a:rPr>
              <a:t>AfC</a:t>
            </a:r>
            <a:r>
              <a:rPr lang="en-US" sz="1050" dirty="0">
                <a:solidFill>
                  <a:srgbClr val="0A2F6E"/>
                </a:solidFill>
              </a:rPr>
              <a:t> (Agenda for Change) </a:t>
            </a:r>
            <a:r>
              <a:rPr lang="en-US" sz="1050" dirty="0" err="1">
                <a:solidFill>
                  <a:srgbClr val="0A2F6E"/>
                </a:solidFill>
              </a:rPr>
              <a:t>paybands</a:t>
            </a:r>
            <a:r>
              <a:rPr lang="en-US" sz="1050" dirty="0">
                <a:solidFill>
                  <a:srgbClr val="0A2F6E"/>
                </a:solidFill>
              </a:rPr>
              <a:t> or medical and dental subgroups and very senior managers (including Executive Board members) compared with the percentage of staff in the overall workforce. This calculation should be undertaken separately for non-clinical and for clinical staff for clusters 1 to 4. </a:t>
            </a:r>
            <a:r>
              <a:rPr lang="en-US" sz="1050" b="1" dirty="0">
                <a:solidFill>
                  <a:srgbClr val="0A2F6E"/>
                </a:solidFill>
              </a:rPr>
              <a:t>Data Sourced from ESR</a:t>
            </a:r>
            <a:r>
              <a:rPr lang="en-US" sz="1050" dirty="0">
                <a:solidFill>
                  <a:srgbClr val="0A2F6E"/>
                </a:solidFill>
              </a:rPr>
              <a:t>	</a:t>
            </a:r>
          </a:p>
          <a:p>
            <a:r>
              <a:rPr lang="en-US" sz="1050" b="1" dirty="0">
                <a:solidFill>
                  <a:srgbClr val="0A2F6E"/>
                </a:solidFill>
              </a:rPr>
              <a:t>2. </a:t>
            </a:r>
            <a:r>
              <a:rPr lang="en-US" sz="1050" dirty="0">
                <a:solidFill>
                  <a:srgbClr val="0A2F6E"/>
                </a:solidFill>
              </a:rPr>
              <a:t>Relative likelihood of non-disabled staff compared to disabled staff being appointed from shortlisting across all posts. </a:t>
            </a:r>
            <a:r>
              <a:rPr lang="en-US" sz="1050" b="1" dirty="0">
                <a:solidFill>
                  <a:srgbClr val="0A2F6E"/>
                </a:solidFill>
              </a:rPr>
              <a:t>Data Sourced from ESR</a:t>
            </a:r>
          </a:p>
          <a:p>
            <a:r>
              <a:rPr lang="en-US" sz="1050" b="1" dirty="0">
                <a:solidFill>
                  <a:srgbClr val="0A2F6E"/>
                </a:solidFill>
              </a:rPr>
              <a:t>3. </a:t>
            </a:r>
            <a:r>
              <a:rPr lang="en-US" sz="1050" dirty="0">
                <a:solidFill>
                  <a:srgbClr val="0A2F6E"/>
                </a:solidFill>
              </a:rPr>
              <a:t>Relative likelihood of disabled staff compared to non-disabled staff entering the formal capability process as measured by entry into the formal capability procedure</a:t>
            </a:r>
            <a:r>
              <a:rPr lang="en-US" sz="1050" b="1" dirty="0">
                <a:solidFill>
                  <a:srgbClr val="0A2F6E"/>
                </a:solidFill>
              </a:rPr>
              <a:t>. Data sourced from HR records</a:t>
            </a:r>
          </a:p>
        </p:txBody>
      </p:sp>
      <p:sp>
        <p:nvSpPr>
          <p:cNvPr id="6" name="Rounded Rectangle 5"/>
          <p:cNvSpPr/>
          <p:nvPr/>
        </p:nvSpPr>
        <p:spPr>
          <a:xfrm>
            <a:off x="285749" y="3010103"/>
            <a:ext cx="11021786" cy="160271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173379"/>
                </a:solidFill>
              </a:rPr>
              <a:t>National NHS Staff Survey metrics (or equivalent): For each of the following four metrics, compare the responses for both Disabled and non-disabled staff. Data Sourced from NHSS</a:t>
            </a:r>
            <a:r>
              <a:rPr lang="en-US" sz="1050" dirty="0">
                <a:solidFill>
                  <a:srgbClr val="173379"/>
                </a:solidFill>
              </a:rPr>
              <a:t>	</a:t>
            </a:r>
          </a:p>
          <a:p>
            <a:r>
              <a:rPr lang="en-US" sz="1050" b="1" dirty="0">
                <a:solidFill>
                  <a:srgbClr val="173379"/>
                </a:solidFill>
              </a:rPr>
              <a:t>4. </a:t>
            </a:r>
            <a:r>
              <a:rPr lang="en-US" sz="1050" dirty="0">
                <a:solidFill>
                  <a:srgbClr val="173379"/>
                </a:solidFill>
              </a:rPr>
              <a:t>Percentage of disabled staff compared to non-disabled staff experiencing harassment, bullying or abuse from: </a:t>
            </a:r>
            <a:endParaRPr lang="en-US" sz="1050" dirty="0" smtClean="0">
              <a:solidFill>
                <a:srgbClr val="173379"/>
              </a:solidFill>
            </a:endParaRPr>
          </a:p>
          <a:p>
            <a:r>
              <a:rPr lang="en-US" sz="1050" dirty="0" smtClean="0">
                <a:solidFill>
                  <a:srgbClr val="173379"/>
                </a:solidFill>
              </a:rPr>
              <a:t>	a</a:t>
            </a:r>
            <a:r>
              <a:rPr lang="en-US" sz="1050" dirty="0">
                <a:solidFill>
                  <a:srgbClr val="173379"/>
                </a:solidFill>
              </a:rPr>
              <a:t>) </a:t>
            </a:r>
            <a:r>
              <a:rPr lang="en-US" sz="1050" dirty="0" smtClean="0">
                <a:solidFill>
                  <a:srgbClr val="173379"/>
                </a:solidFill>
              </a:rPr>
              <a:t>Patients/service users</a:t>
            </a:r>
            <a:r>
              <a:rPr lang="en-US" sz="1050" dirty="0">
                <a:solidFill>
                  <a:srgbClr val="173379"/>
                </a:solidFill>
              </a:rPr>
              <a:t>, their relatives or other members of the public </a:t>
            </a:r>
            <a:endParaRPr lang="en-US" sz="1050" dirty="0" smtClean="0">
              <a:solidFill>
                <a:srgbClr val="173379"/>
              </a:solidFill>
            </a:endParaRPr>
          </a:p>
          <a:p>
            <a:r>
              <a:rPr lang="en-US" sz="1050" dirty="0">
                <a:solidFill>
                  <a:srgbClr val="173379"/>
                </a:solidFill>
              </a:rPr>
              <a:t>	</a:t>
            </a:r>
            <a:r>
              <a:rPr lang="en-US" sz="1050" dirty="0" smtClean="0">
                <a:solidFill>
                  <a:srgbClr val="173379"/>
                </a:solidFill>
              </a:rPr>
              <a:t>b</a:t>
            </a:r>
            <a:r>
              <a:rPr lang="en-US" sz="1050" dirty="0">
                <a:solidFill>
                  <a:srgbClr val="173379"/>
                </a:solidFill>
              </a:rPr>
              <a:t>) Managers </a:t>
            </a:r>
            <a:endParaRPr lang="en-US" sz="1050" dirty="0" smtClean="0">
              <a:solidFill>
                <a:srgbClr val="173379"/>
              </a:solidFill>
            </a:endParaRPr>
          </a:p>
          <a:p>
            <a:r>
              <a:rPr lang="en-US" sz="1050" dirty="0">
                <a:solidFill>
                  <a:srgbClr val="173379"/>
                </a:solidFill>
              </a:rPr>
              <a:t>	</a:t>
            </a:r>
            <a:r>
              <a:rPr lang="en-US" sz="1050" dirty="0" smtClean="0">
                <a:solidFill>
                  <a:srgbClr val="173379"/>
                </a:solidFill>
              </a:rPr>
              <a:t>c</a:t>
            </a:r>
            <a:r>
              <a:rPr lang="en-US" sz="1050" dirty="0">
                <a:solidFill>
                  <a:srgbClr val="173379"/>
                </a:solidFill>
              </a:rPr>
              <a:t>) Other colleagues, </a:t>
            </a:r>
            <a:endParaRPr lang="en-US" sz="1050" dirty="0" smtClean="0">
              <a:solidFill>
                <a:srgbClr val="173379"/>
              </a:solidFill>
            </a:endParaRPr>
          </a:p>
          <a:p>
            <a:r>
              <a:rPr lang="en-US" sz="1050" dirty="0">
                <a:solidFill>
                  <a:srgbClr val="173379"/>
                </a:solidFill>
              </a:rPr>
              <a:t>	</a:t>
            </a:r>
            <a:r>
              <a:rPr lang="en-US" sz="1050" dirty="0" smtClean="0">
                <a:solidFill>
                  <a:srgbClr val="173379"/>
                </a:solidFill>
              </a:rPr>
              <a:t>d</a:t>
            </a:r>
            <a:r>
              <a:rPr lang="en-US" sz="1050" dirty="0">
                <a:solidFill>
                  <a:srgbClr val="173379"/>
                </a:solidFill>
              </a:rPr>
              <a:t>) Percentage of disabled staff compared to non-disabled staff saying that the last time they experienced harassment, bullying or abuse at work, they or a colleague reported it</a:t>
            </a:r>
            <a:r>
              <a:rPr lang="en-US" sz="1050" dirty="0" smtClean="0">
                <a:solidFill>
                  <a:srgbClr val="173379"/>
                </a:solidFill>
              </a:rPr>
              <a:t>.</a:t>
            </a:r>
            <a:endParaRPr lang="en-US" sz="1050" dirty="0">
              <a:solidFill>
                <a:srgbClr val="173379"/>
              </a:solidFill>
            </a:endParaRPr>
          </a:p>
          <a:p>
            <a:r>
              <a:rPr lang="en-US" sz="1050" b="1" dirty="0">
                <a:solidFill>
                  <a:srgbClr val="173379"/>
                </a:solidFill>
              </a:rPr>
              <a:t>5. </a:t>
            </a:r>
            <a:r>
              <a:rPr lang="en-US" sz="1050" dirty="0">
                <a:solidFill>
                  <a:srgbClr val="173379"/>
                </a:solidFill>
              </a:rPr>
              <a:t>Percentage of disabled staff compared to non-disabled staff believing that the </a:t>
            </a:r>
            <a:r>
              <a:rPr lang="en-US" sz="1050" dirty="0" err="1" smtClean="0">
                <a:solidFill>
                  <a:srgbClr val="173379"/>
                </a:solidFill>
              </a:rPr>
              <a:t>organisation</a:t>
            </a:r>
            <a:r>
              <a:rPr lang="en-US" sz="1050" dirty="0" smtClean="0">
                <a:solidFill>
                  <a:srgbClr val="173379"/>
                </a:solidFill>
              </a:rPr>
              <a:t> </a:t>
            </a:r>
            <a:r>
              <a:rPr lang="en-US" sz="1050" dirty="0">
                <a:solidFill>
                  <a:srgbClr val="173379"/>
                </a:solidFill>
              </a:rPr>
              <a:t>provides equal opportunities for career progression or promotion.	</a:t>
            </a:r>
          </a:p>
          <a:p>
            <a:r>
              <a:rPr lang="en-US" sz="1050" b="1" dirty="0">
                <a:solidFill>
                  <a:srgbClr val="173379"/>
                </a:solidFill>
              </a:rPr>
              <a:t>6. </a:t>
            </a:r>
            <a:r>
              <a:rPr lang="en-US" sz="1050" dirty="0">
                <a:solidFill>
                  <a:srgbClr val="173379"/>
                </a:solidFill>
              </a:rPr>
              <a:t>Percentage of disabled staff compared to non-disabled staff saying that they have felt pressure from their manager to come to work, despite not feeling well enough to perform their </a:t>
            </a:r>
            <a:r>
              <a:rPr lang="en-US" sz="1050" dirty="0" smtClean="0">
                <a:solidFill>
                  <a:srgbClr val="173379"/>
                </a:solidFill>
              </a:rPr>
              <a:t>duties</a:t>
            </a:r>
            <a:endParaRPr lang="en-US" sz="1050" dirty="0">
              <a:solidFill>
                <a:srgbClr val="173379"/>
              </a:solidFill>
            </a:endParaRPr>
          </a:p>
          <a:p>
            <a:r>
              <a:rPr lang="en-US" sz="1050" b="1" dirty="0">
                <a:solidFill>
                  <a:srgbClr val="173379"/>
                </a:solidFill>
              </a:rPr>
              <a:t>7. </a:t>
            </a:r>
            <a:r>
              <a:rPr lang="en-US" sz="1050" dirty="0">
                <a:solidFill>
                  <a:srgbClr val="173379"/>
                </a:solidFill>
              </a:rPr>
              <a:t>Percentage of disabled staff compared to non-disabled staff saying that they are satisfied with the extent to which their </a:t>
            </a:r>
            <a:r>
              <a:rPr lang="en-US" sz="1050" dirty="0" err="1">
                <a:solidFill>
                  <a:srgbClr val="173379"/>
                </a:solidFill>
              </a:rPr>
              <a:t>organisation</a:t>
            </a:r>
            <a:r>
              <a:rPr lang="en-US" sz="1050" dirty="0">
                <a:solidFill>
                  <a:srgbClr val="173379"/>
                </a:solidFill>
              </a:rPr>
              <a:t> values their work.</a:t>
            </a:r>
            <a:endParaRPr lang="en-GB" sz="1050" dirty="0"/>
          </a:p>
        </p:txBody>
      </p:sp>
      <p:sp>
        <p:nvSpPr>
          <p:cNvPr id="7" name="Rounded Rectangle 6"/>
          <p:cNvSpPr/>
          <p:nvPr/>
        </p:nvSpPr>
        <p:spPr>
          <a:xfrm>
            <a:off x="285749" y="4730250"/>
            <a:ext cx="11021786" cy="704647"/>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173379"/>
                </a:solidFill>
              </a:rPr>
              <a:t>The following NHS Staff Survey metric only includes the responses of Disabled staff</a:t>
            </a:r>
          </a:p>
          <a:p>
            <a:r>
              <a:rPr lang="en-US" sz="1050" b="1" dirty="0">
                <a:solidFill>
                  <a:srgbClr val="173379"/>
                </a:solidFill>
              </a:rPr>
              <a:t>8. </a:t>
            </a:r>
            <a:r>
              <a:rPr lang="en-US" sz="1050" dirty="0">
                <a:solidFill>
                  <a:srgbClr val="173379"/>
                </a:solidFill>
              </a:rPr>
              <a:t>Percentage of disabled staff saying that their employer has made reasonable adjustment(s) to enable them to carry out their work. 	</a:t>
            </a:r>
          </a:p>
          <a:p>
            <a:r>
              <a:rPr lang="en-US" sz="1050" b="1" dirty="0">
                <a:solidFill>
                  <a:srgbClr val="173379"/>
                </a:solidFill>
              </a:rPr>
              <a:t>9. </a:t>
            </a:r>
            <a:r>
              <a:rPr lang="en-US" sz="1050" dirty="0">
                <a:solidFill>
                  <a:srgbClr val="173379"/>
                </a:solidFill>
              </a:rPr>
              <a:t>NHS Staff Survey and the engagement of disabled staff For part a)compare the staff engagement scores for Disabled, non-disabled staff. </a:t>
            </a:r>
          </a:p>
          <a:p>
            <a:r>
              <a:rPr lang="en-US" sz="1050" dirty="0">
                <a:solidFill>
                  <a:srgbClr val="173379"/>
                </a:solidFill>
              </a:rPr>
              <a:t>a)The staff engagement score for Disabled staff, compared to nondisabled staff. b) Have you taken action to facilitate the voices of disabled staff in your </a:t>
            </a:r>
            <a:r>
              <a:rPr lang="en-US" sz="1050" dirty="0" err="1">
                <a:solidFill>
                  <a:srgbClr val="173379"/>
                </a:solidFill>
              </a:rPr>
              <a:t>organisation</a:t>
            </a:r>
            <a:r>
              <a:rPr lang="en-US" sz="1050" dirty="0">
                <a:solidFill>
                  <a:srgbClr val="173379"/>
                </a:solidFill>
              </a:rPr>
              <a:t> to be heard (Yes or No)?</a:t>
            </a:r>
            <a:endParaRPr lang="en-GB" sz="1050" dirty="0">
              <a:solidFill>
                <a:srgbClr val="173379"/>
              </a:solidFill>
            </a:endParaRPr>
          </a:p>
        </p:txBody>
      </p:sp>
      <p:sp>
        <p:nvSpPr>
          <p:cNvPr id="8" name="Rounded Rectangle 7"/>
          <p:cNvSpPr/>
          <p:nvPr/>
        </p:nvSpPr>
        <p:spPr>
          <a:xfrm>
            <a:off x="273503" y="5623288"/>
            <a:ext cx="11046278" cy="66947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solidFill>
                  <a:srgbClr val="173379"/>
                </a:solidFill>
              </a:rPr>
              <a:t>Board representation metric: For this metric, compare the difference for Disabled and non-disabled staff. </a:t>
            </a:r>
            <a:r>
              <a:rPr lang="en-US" sz="1050" dirty="0">
                <a:solidFill>
                  <a:srgbClr val="173379"/>
                </a:solidFill>
              </a:rPr>
              <a:t>	</a:t>
            </a:r>
          </a:p>
          <a:p>
            <a:r>
              <a:rPr lang="en-US" sz="1050" b="1" dirty="0">
                <a:solidFill>
                  <a:srgbClr val="173379"/>
                </a:solidFill>
              </a:rPr>
              <a:t>10. </a:t>
            </a:r>
            <a:r>
              <a:rPr lang="en-US" sz="1050" dirty="0">
                <a:solidFill>
                  <a:srgbClr val="173379"/>
                </a:solidFill>
              </a:rPr>
              <a:t>Percentage difference between the </a:t>
            </a:r>
            <a:r>
              <a:rPr lang="en-US" sz="1050" dirty="0" err="1">
                <a:solidFill>
                  <a:srgbClr val="173379"/>
                </a:solidFill>
              </a:rPr>
              <a:t>organisation’s</a:t>
            </a:r>
            <a:r>
              <a:rPr lang="en-US" sz="1050" dirty="0">
                <a:solidFill>
                  <a:srgbClr val="173379"/>
                </a:solidFill>
              </a:rPr>
              <a:t> Board voting membership and its </a:t>
            </a:r>
            <a:r>
              <a:rPr lang="en-US" sz="1050" dirty="0" err="1">
                <a:solidFill>
                  <a:srgbClr val="173379"/>
                </a:solidFill>
              </a:rPr>
              <a:t>organisation’s</a:t>
            </a:r>
            <a:r>
              <a:rPr lang="en-US" sz="1050" dirty="0">
                <a:solidFill>
                  <a:srgbClr val="173379"/>
                </a:solidFill>
              </a:rPr>
              <a:t> overall workforce, disaggregated: </a:t>
            </a:r>
          </a:p>
          <a:p>
            <a:pPr lvl="1"/>
            <a:r>
              <a:rPr lang="en-US" sz="1050" dirty="0">
                <a:solidFill>
                  <a:srgbClr val="173379"/>
                </a:solidFill>
              </a:rPr>
              <a:t>By voting and non-voting membership of the board.</a:t>
            </a:r>
            <a:r>
              <a:rPr lang="en-US" sz="1050" b="1" dirty="0">
                <a:solidFill>
                  <a:srgbClr val="173379"/>
                </a:solidFill>
              </a:rPr>
              <a:t> Data Sourced from ESR</a:t>
            </a:r>
            <a:r>
              <a:rPr lang="en-US" sz="1050" dirty="0">
                <a:solidFill>
                  <a:srgbClr val="173379"/>
                </a:solidFill>
              </a:rPr>
              <a:t> </a:t>
            </a:r>
          </a:p>
          <a:p>
            <a:pPr lvl="1"/>
            <a:r>
              <a:rPr lang="en-US" sz="1050" dirty="0">
                <a:solidFill>
                  <a:srgbClr val="173379"/>
                </a:solidFill>
              </a:rPr>
              <a:t>By Executive and non-exec membership of the board.</a:t>
            </a:r>
            <a:r>
              <a:rPr lang="en-GB" sz="1050" b="1" dirty="0">
                <a:solidFill>
                  <a:srgbClr val="173379"/>
                </a:solidFill>
              </a:rPr>
              <a:t>Data Sourced from ESR</a:t>
            </a:r>
            <a:endParaRPr lang="en-GB" dirty="0">
              <a:solidFill>
                <a:srgbClr val="0A2F6E"/>
              </a:solidFill>
            </a:endParaRPr>
          </a:p>
        </p:txBody>
      </p:sp>
    </p:spTree>
    <p:extLst>
      <p:ext uri="{BB962C8B-B14F-4D97-AF65-F5344CB8AC3E}">
        <p14:creationId xmlns:p14="http://schemas.microsoft.com/office/powerpoint/2010/main" val="1612847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775" y="1216935"/>
            <a:ext cx="11073384" cy="4431983"/>
          </a:xfrm>
          <a:prstGeom prst="rect">
            <a:avLst/>
          </a:prstGeom>
          <a:noFill/>
        </p:spPr>
        <p:txBody>
          <a:bodyPr wrap="square" rtlCol="0">
            <a:spAutoFit/>
          </a:bodyPr>
          <a:lstStyle/>
          <a:p>
            <a:endParaRPr lang="en-GB" dirty="0"/>
          </a:p>
          <a:p>
            <a:r>
              <a:rPr lang="en-US" sz="1200" dirty="0">
                <a:solidFill>
                  <a:srgbClr val="173379"/>
                </a:solidFill>
              </a:rPr>
              <a:t>Five of the WDES metrics (4 to 9a) are drawn from questions in the National NHS staff survey. </a:t>
            </a:r>
          </a:p>
          <a:p>
            <a:r>
              <a:rPr lang="en-US" sz="1200" dirty="0">
                <a:solidFill>
                  <a:srgbClr val="173379"/>
                </a:solidFill>
              </a:rPr>
              <a:t>The reliability of the data drawn from those metrics is dependent upon the overall size of samples surveyed, the </a:t>
            </a:r>
            <a:r>
              <a:rPr lang="en-US" sz="1200" dirty="0" smtClean="0">
                <a:solidFill>
                  <a:srgbClr val="173379"/>
                </a:solidFill>
              </a:rPr>
              <a:t>response rates </a:t>
            </a:r>
            <a:r>
              <a:rPr lang="en-US" sz="1200" dirty="0">
                <a:solidFill>
                  <a:srgbClr val="173379"/>
                </a:solidFill>
              </a:rPr>
              <a:t>to the survey questions, and whether the numbers of disabled staff are large enough to not undermine confidence in the data. </a:t>
            </a:r>
            <a:endParaRPr lang="en-US" sz="1200" dirty="0" smtClean="0">
              <a:solidFill>
                <a:srgbClr val="173379"/>
              </a:solidFill>
            </a:endParaRPr>
          </a:p>
          <a:p>
            <a:endParaRPr lang="en-US" sz="1200" dirty="0">
              <a:solidFill>
                <a:srgbClr val="173379"/>
              </a:solidFill>
            </a:endParaRPr>
          </a:p>
          <a:p>
            <a:r>
              <a:rPr lang="en-US" sz="1200" dirty="0" smtClean="0">
                <a:solidFill>
                  <a:srgbClr val="173379"/>
                </a:solidFill>
              </a:rPr>
              <a:t>Some of QVH’s staff groups within services are below the 11 required to generate meaningful staff survey data, therefore a larger sample is sometimes used which can lead to limitations for specific areas or departments.</a:t>
            </a:r>
          </a:p>
          <a:p>
            <a:endParaRPr lang="en-US" sz="1200" dirty="0">
              <a:solidFill>
                <a:srgbClr val="173379"/>
              </a:solidFill>
            </a:endParaRPr>
          </a:p>
          <a:p>
            <a:r>
              <a:rPr lang="en-US" sz="1200" dirty="0" smtClean="0">
                <a:solidFill>
                  <a:srgbClr val="173379"/>
                </a:solidFill>
              </a:rPr>
              <a:t>For </a:t>
            </a:r>
            <a:r>
              <a:rPr lang="en-US" sz="1200" dirty="0">
                <a:solidFill>
                  <a:srgbClr val="173379"/>
                </a:solidFill>
              </a:rPr>
              <a:t>WDES, the National NHS staff survey (NHSS) Benchmark report has been used</a:t>
            </a:r>
          </a:p>
          <a:p>
            <a:endParaRPr lang="en-GB" sz="1200" dirty="0">
              <a:solidFill>
                <a:srgbClr val="173379"/>
              </a:solidFill>
            </a:endParaRPr>
          </a:p>
          <a:p>
            <a:r>
              <a:rPr lang="en-GB" sz="1200" b="1" dirty="0">
                <a:solidFill>
                  <a:srgbClr val="173379"/>
                </a:solidFill>
              </a:rPr>
              <a:t>5 Benchmarking groups </a:t>
            </a:r>
            <a:endParaRPr lang="en-GB" sz="1200" dirty="0">
              <a:solidFill>
                <a:srgbClr val="173379"/>
              </a:solidFill>
            </a:endParaRPr>
          </a:p>
          <a:p>
            <a:r>
              <a:rPr lang="en-US" sz="1200" dirty="0">
                <a:solidFill>
                  <a:srgbClr val="173379"/>
                </a:solidFill>
              </a:rPr>
              <a:t>NHS </a:t>
            </a:r>
            <a:r>
              <a:rPr lang="en-US" sz="1200" dirty="0" err="1">
                <a:solidFill>
                  <a:srgbClr val="173379"/>
                </a:solidFill>
              </a:rPr>
              <a:t>organisations</a:t>
            </a:r>
            <a:r>
              <a:rPr lang="en-US" sz="1200" dirty="0">
                <a:solidFill>
                  <a:srgbClr val="173379"/>
                </a:solidFill>
              </a:rPr>
              <a:t> vary in the services they provide and relatedly, the challenges they face. </a:t>
            </a:r>
            <a:r>
              <a:rPr lang="en-US" sz="1200" dirty="0" err="1">
                <a:solidFill>
                  <a:srgbClr val="173379"/>
                </a:solidFill>
              </a:rPr>
              <a:t>Organisations</a:t>
            </a:r>
            <a:r>
              <a:rPr lang="en-US" sz="1200" dirty="0">
                <a:solidFill>
                  <a:srgbClr val="173379"/>
                </a:solidFill>
              </a:rPr>
              <a:t> are assigned to a benchmarking group based on the services they offer. This means that comparisons are only made between </a:t>
            </a:r>
            <a:r>
              <a:rPr lang="en-US" sz="1200" dirty="0" err="1">
                <a:solidFill>
                  <a:srgbClr val="173379"/>
                </a:solidFill>
              </a:rPr>
              <a:t>organisations</a:t>
            </a:r>
            <a:r>
              <a:rPr lang="en-US" sz="1200" dirty="0">
                <a:solidFill>
                  <a:srgbClr val="173379"/>
                </a:solidFill>
              </a:rPr>
              <a:t> of a similar type and ensures comparisons are fair. In the benchmark reports </a:t>
            </a:r>
            <a:r>
              <a:rPr lang="en-US" sz="1200" dirty="0" err="1">
                <a:solidFill>
                  <a:srgbClr val="173379"/>
                </a:solidFill>
              </a:rPr>
              <a:t>organisations’</a:t>
            </a:r>
            <a:r>
              <a:rPr lang="en-US" sz="1200" dirty="0">
                <a:solidFill>
                  <a:srgbClr val="173379"/>
                </a:solidFill>
              </a:rPr>
              <a:t> results are presented in the context of their benchmarking group’s best, average and worst results. </a:t>
            </a:r>
            <a:endParaRPr lang="en-US" sz="1200" dirty="0" smtClean="0">
              <a:solidFill>
                <a:srgbClr val="173379"/>
              </a:solidFill>
            </a:endParaRPr>
          </a:p>
          <a:p>
            <a:endParaRPr lang="en-US" sz="1200" dirty="0">
              <a:solidFill>
                <a:srgbClr val="173379"/>
              </a:solidFill>
            </a:endParaRPr>
          </a:p>
          <a:p>
            <a:r>
              <a:rPr lang="en-US" sz="1200" dirty="0" smtClean="0">
                <a:solidFill>
                  <a:srgbClr val="173379"/>
                </a:solidFill>
              </a:rPr>
              <a:t>Data from ESR is provided based on those staff who had declared their disability to the Trust. Staff survey data is not on this basis and is provided anonymously by the individual carrying out the survey a disability recorded if they self identify. In 23/24 figures 6.67% of staff declared a disability, however in the staff survey 23.29% of respondents identified as disabled.</a:t>
            </a:r>
          </a:p>
          <a:p>
            <a:endParaRPr lang="en-US" sz="1200" dirty="0">
              <a:solidFill>
                <a:srgbClr val="173379"/>
              </a:solidFill>
            </a:endParaRPr>
          </a:p>
          <a:p>
            <a:r>
              <a:rPr lang="en-US" sz="1200" dirty="0">
                <a:solidFill>
                  <a:srgbClr val="0A2F6E"/>
                </a:solidFill>
              </a:rPr>
              <a:t>Potential issues have been identified with the National Staff Survey Results affecting all NHS Trusts.  Close to publication date, a problem was identified with the quality of the data. Further investigation determined that, for respondents at some </a:t>
            </a:r>
            <a:r>
              <a:rPr lang="en-US" sz="1200" dirty="0" err="1">
                <a:solidFill>
                  <a:srgbClr val="0A2F6E"/>
                </a:solidFill>
              </a:rPr>
              <a:t>organisations</a:t>
            </a:r>
            <a:r>
              <a:rPr lang="en-US" sz="1200" dirty="0">
                <a:solidFill>
                  <a:srgbClr val="0A2F6E"/>
                </a:solidFill>
              </a:rPr>
              <a:t> working with one of the main providers of survey services who had completed the survey using an iPhone, questions 13 a to d and question 14 a to d. This affects approximately 20,000 of the 707,460 respondents. Accompanying this report is the NHS Briefing.</a:t>
            </a:r>
            <a:endParaRPr lang="en-GB" sz="1200" dirty="0">
              <a:solidFill>
                <a:srgbClr val="0A2F6E"/>
              </a:solidFill>
            </a:endParaRPr>
          </a:p>
          <a:p>
            <a:endParaRPr lang="en-GB" sz="1200" dirty="0">
              <a:solidFill>
                <a:srgbClr val="173379"/>
              </a:solidFill>
            </a:endParaRPr>
          </a:p>
        </p:txBody>
      </p:sp>
      <p:sp>
        <p:nvSpPr>
          <p:cNvPr id="3" name="TextBox 2"/>
          <p:cNvSpPr txBox="1"/>
          <p:nvPr/>
        </p:nvSpPr>
        <p:spPr>
          <a:xfrm>
            <a:off x="197775" y="847603"/>
            <a:ext cx="1707262" cy="369332"/>
          </a:xfrm>
          <a:prstGeom prst="rect">
            <a:avLst/>
          </a:prstGeom>
          <a:noFill/>
        </p:spPr>
        <p:txBody>
          <a:bodyPr wrap="none" rtlCol="0">
            <a:spAutoFit/>
          </a:bodyPr>
          <a:lstStyle/>
          <a:p>
            <a:r>
              <a:rPr lang="en-GB" dirty="0" smtClean="0">
                <a:solidFill>
                  <a:srgbClr val="0A2F6E"/>
                </a:solidFill>
              </a:rPr>
              <a:t>Data Limitations</a:t>
            </a:r>
            <a:endParaRPr lang="en-GB" dirty="0">
              <a:solidFill>
                <a:srgbClr val="0A2F6E"/>
              </a:solidFill>
            </a:endParaRPr>
          </a:p>
        </p:txBody>
      </p:sp>
    </p:spTree>
    <p:extLst>
      <p:ext uri="{BB962C8B-B14F-4D97-AF65-F5344CB8AC3E}">
        <p14:creationId xmlns:p14="http://schemas.microsoft.com/office/powerpoint/2010/main" val="114771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28" y="969264"/>
            <a:ext cx="1202124" cy="369332"/>
          </a:xfrm>
          <a:prstGeom prst="rect">
            <a:avLst/>
          </a:prstGeom>
          <a:noFill/>
        </p:spPr>
        <p:txBody>
          <a:bodyPr wrap="none" rtlCol="0">
            <a:spAutoFit/>
          </a:bodyPr>
          <a:lstStyle/>
          <a:p>
            <a:r>
              <a:rPr lang="en-GB" dirty="0" smtClean="0">
                <a:solidFill>
                  <a:srgbClr val="173379"/>
                </a:solidFill>
              </a:rPr>
              <a:t>Definitions</a:t>
            </a:r>
            <a:endParaRPr lang="en-GB" dirty="0">
              <a:solidFill>
                <a:srgbClr val="17337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215549821"/>
              </p:ext>
            </p:extLst>
          </p:nvPr>
        </p:nvGraphicFramePr>
        <p:xfrm>
          <a:off x="338328" y="1338596"/>
          <a:ext cx="11338560" cy="4307840"/>
        </p:xfrm>
        <a:graphic>
          <a:graphicData uri="http://schemas.openxmlformats.org/drawingml/2006/table">
            <a:tbl>
              <a:tblPr firstRow="1" bandRow="1">
                <a:tableStyleId>{93296810-A885-4BE3-A3E7-6D5BEEA58F35}</a:tableStyleId>
              </a:tblPr>
              <a:tblGrid>
                <a:gridCol w="2844561">
                  <a:extLst>
                    <a:ext uri="{9D8B030D-6E8A-4147-A177-3AD203B41FA5}">
                      <a16:colId xmlns:a16="http://schemas.microsoft.com/office/drawing/2014/main" val="1739714336"/>
                    </a:ext>
                  </a:extLst>
                </a:gridCol>
                <a:gridCol w="8493999">
                  <a:extLst>
                    <a:ext uri="{9D8B030D-6E8A-4147-A177-3AD203B41FA5}">
                      <a16:colId xmlns:a16="http://schemas.microsoft.com/office/drawing/2014/main" val="627016081"/>
                    </a:ext>
                  </a:extLst>
                </a:gridCol>
              </a:tblGrid>
              <a:tr h="370840">
                <a:tc gridSpan="2">
                  <a:txBody>
                    <a:bodyPr/>
                    <a:lstStyle/>
                    <a:p>
                      <a:pPr algn="ctr"/>
                      <a:r>
                        <a:rPr lang="en-GB" dirty="0" smtClean="0"/>
                        <a:t>Definitions as per Technical Guidance by NHS WDES Team</a:t>
                      </a:r>
                      <a:endParaRPr lang="en-GB" dirty="0"/>
                    </a:p>
                  </a:txBody>
                  <a:tcPr anchor="ctr"/>
                </a:tc>
                <a:tc hMerge="1">
                  <a:txBody>
                    <a:bodyPr/>
                    <a:lstStyle/>
                    <a:p>
                      <a:endParaRPr lang="en-GB" dirty="0"/>
                    </a:p>
                  </a:txBody>
                  <a:tcPr/>
                </a:tc>
                <a:extLst>
                  <a:ext uri="{0D108BD9-81ED-4DB2-BD59-A6C34878D82A}">
                    <a16:rowId xmlns:a16="http://schemas.microsoft.com/office/drawing/2014/main" val="3871791295"/>
                  </a:ext>
                </a:extLst>
              </a:tr>
              <a:tr h="370840">
                <a:tc>
                  <a:txBody>
                    <a:bodyPr/>
                    <a:lstStyle/>
                    <a:p>
                      <a:pPr algn="ctr"/>
                      <a:r>
                        <a:rPr lang="en-GB" sz="1400" dirty="0" smtClean="0">
                          <a:solidFill>
                            <a:schemeClr val="bg1"/>
                          </a:solidFill>
                        </a:rPr>
                        <a:t>Term</a:t>
                      </a:r>
                      <a:endParaRPr lang="en-GB" sz="1400" dirty="0">
                        <a:solidFill>
                          <a:schemeClr val="bg1"/>
                        </a:solidFill>
                      </a:endParaRPr>
                    </a:p>
                  </a:txBody>
                  <a:tcPr>
                    <a:solidFill>
                      <a:srgbClr val="92D050"/>
                    </a:solidFill>
                  </a:tcPr>
                </a:tc>
                <a:tc>
                  <a:txBody>
                    <a:bodyPr/>
                    <a:lstStyle/>
                    <a:p>
                      <a:pPr algn="ctr"/>
                      <a:r>
                        <a:rPr lang="en-GB" sz="1400" dirty="0" smtClean="0">
                          <a:solidFill>
                            <a:schemeClr val="bg1"/>
                          </a:solidFill>
                        </a:rPr>
                        <a:t>Definitions</a:t>
                      </a:r>
                      <a:endParaRPr lang="en-GB" sz="1400" dirty="0">
                        <a:solidFill>
                          <a:schemeClr val="bg1"/>
                        </a:solidFill>
                      </a:endParaRPr>
                    </a:p>
                  </a:txBody>
                  <a:tcPr>
                    <a:solidFill>
                      <a:srgbClr val="92D050"/>
                    </a:solidFill>
                  </a:tcPr>
                </a:tc>
                <a:extLst>
                  <a:ext uri="{0D108BD9-81ED-4DB2-BD59-A6C34878D82A}">
                    <a16:rowId xmlns:a16="http://schemas.microsoft.com/office/drawing/2014/main" val="2208104947"/>
                  </a:ext>
                </a:extLst>
              </a:tr>
              <a:tr h="370840">
                <a:tc>
                  <a:txBody>
                    <a:bodyPr/>
                    <a:lstStyle/>
                    <a:p>
                      <a:r>
                        <a:rPr lang="en-GB" sz="1400" dirty="0" smtClean="0">
                          <a:solidFill>
                            <a:srgbClr val="173379"/>
                          </a:solidFill>
                        </a:rPr>
                        <a:t>Disabled staff</a:t>
                      </a:r>
                      <a:endParaRPr lang="en-GB" sz="1400" dirty="0">
                        <a:solidFill>
                          <a:srgbClr val="17337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rgbClr val="173379"/>
                          </a:solidFill>
                          <a:latin typeface="+mn-lt"/>
                          <a:ea typeface="+mn-ea"/>
                          <a:cs typeface="+mn-cs"/>
                        </a:rPr>
                        <a:t>Disabled staff refers to those staff who have recorded a disability in Electronic Staff Record (ESR).	</a:t>
                      </a:r>
                    </a:p>
                    <a:p>
                      <a:endParaRPr lang="en-GB" sz="1400" dirty="0">
                        <a:solidFill>
                          <a:srgbClr val="173379"/>
                        </a:solidFill>
                      </a:endParaRPr>
                    </a:p>
                  </a:txBody>
                  <a:tcPr/>
                </a:tc>
                <a:extLst>
                  <a:ext uri="{0D108BD9-81ED-4DB2-BD59-A6C34878D82A}">
                    <a16:rowId xmlns:a16="http://schemas.microsoft.com/office/drawing/2014/main" val="864655226"/>
                  </a:ext>
                </a:extLst>
              </a:tr>
              <a:tr h="370840">
                <a:tc>
                  <a:txBody>
                    <a:bodyPr/>
                    <a:lstStyle/>
                    <a:p>
                      <a:r>
                        <a:rPr lang="en-GB" sz="1400" dirty="0" smtClean="0">
                          <a:solidFill>
                            <a:srgbClr val="173379"/>
                          </a:solidFill>
                        </a:rPr>
                        <a:t>Non-disabled staff</a:t>
                      </a:r>
                      <a:endParaRPr lang="en-GB" sz="1400" dirty="0">
                        <a:solidFill>
                          <a:srgbClr val="17337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rgbClr val="173379"/>
                          </a:solidFill>
                          <a:latin typeface="+mn-lt"/>
                          <a:ea typeface="+mn-ea"/>
                          <a:cs typeface="+mn-cs"/>
                        </a:rPr>
                        <a:t>Non-Disabled staff may include staff who are disabled but have not recorded it. 	</a:t>
                      </a:r>
                    </a:p>
                    <a:p>
                      <a:endParaRPr lang="en-GB" sz="1400" dirty="0">
                        <a:solidFill>
                          <a:srgbClr val="173379"/>
                        </a:solidFill>
                      </a:endParaRPr>
                    </a:p>
                  </a:txBody>
                  <a:tcPr/>
                </a:tc>
                <a:extLst>
                  <a:ext uri="{0D108BD9-81ED-4DB2-BD59-A6C34878D82A}">
                    <a16:rowId xmlns:a16="http://schemas.microsoft.com/office/drawing/2014/main" val="3007738122"/>
                  </a:ext>
                </a:extLst>
              </a:tr>
              <a:tr h="370840">
                <a:tc>
                  <a:txBody>
                    <a:bodyPr/>
                    <a:lstStyle/>
                    <a:p>
                      <a:r>
                        <a:rPr lang="en-GB" sz="1400" dirty="0" smtClean="0">
                          <a:solidFill>
                            <a:srgbClr val="173379"/>
                          </a:solidFill>
                        </a:rPr>
                        <a:t>Unknown</a:t>
                      </a:r>
                      <a:endParaRPr lang="en-GB" sz="1400" dirty="0">
                        <a:solidFill>
                          <a:srgbClr val="173379"/>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dirty="0" smtClean="0">
                          <a:solidFill>
                            <a:srgbClr val="173379"/>
                          </a:solidFill>
                          <a:latin typeface="+mn-lt"/>
                          <a:ea typeface="+mn-ea"/>
                          <a:cs typeface="+mn-cs"/>
                        </a:rPr>
                        <a:t>“Unknown” disability status (i.e., staff who have either indicated that they ‘Prefer not to say’ or have not responded to the disability monitoring question in ESR) 	</a:t>
                      </a:r>
                    </a:p>
                    <a:p>
                      <a:endParaRPr lang="en-GB" sz="1400" dirty="0">
                        <a:solidFill>
                          <a:srgbClr val="173379"/>
                        </a:solidFill>
                      </a:endParaRPr>
                    </a:p>
                  </a:txBody>
                  <a:tcPr/>
                </a:tc>
                <a:extLst>
                  <a:ext uri="{0D108BD9-81ED-4DB2-BD59-A6C34878D82A}">
                    <a16:rowId xmlns:a16="http://schemas.microsoft.com/office/drawing/2014/main" val="1812535192"/>
                  </a:ext>
                </a:extLst>
              </a:tr>
              <a:tr h="370840">
                <a:tc>
                  <a:txBody>
                    <a:bodyPr/>
                    <a:lstStyle/>
                    <a:p>
                      <a:r>
                        <a:rPr lang="en-GB" sz="1400" dirty="0" smtClean="0">
                          <a:solidFill>
                            <a:srgbClr val="173379"/>
                          </a:solidFill>
                        </a:rPr>
                        <a:t>Clusters</a:t>
                      </a:r>
                      <a:endParaRPr lang="en-GB" sz="1400" dirty="0">
                        <a:solidFill>
                          <a:srgbClr val="173379"/>
                        </a:solidFill>
                      </a:endParaRPr>
                    </a:p>
                  </a:txBody>
                  <a:tcPr/>
                </a:tc>
                <a:tc>
                  <a:txBody>
                    <a:bodyPr/>
                    <a:lstStyle/>
                    <a:p>
                      <a:r>
                        <a:rPr lang="en-US" sz="1400" b="0" i="0" u="none" strike="noStrike" kern="1200" baseline="0" dirty="0" smtClean="0">
                          <a:solidFill>
                            <a:srgbClr val="173379"/>
                          </a:solidFill>
                          <a:latin typeface="+mn-lt"/>
                          <a:ea typeface="+mn-ea"/>
                          <a:cs typeface="+mn-cs"/>
                        </a:rPr>
                        <a:t>The WDES standard requires </a:t>
                      </a:r>
                      <a:r>
                        <a:rPr lang="en-US" sz="1400" b="0" i="0" u="none" strike="noStrike" kern="1200" baseline="0" dirty="0" err="1" smtClean="0">
                          <a:solidFill>
                            <a:srgbClr val="173379"/>
                          </a:solidFill>
                          <a:latin typeface="+mn-lt"/>
                          <a:ea typeface="+mn-ea"/>
                          <a:cs typeface="+mn-cs"/>
                        </a:rPr>
                        <a:t>organisations</a:t>
                      </a:r>
                      <a:r>
                        <a:rPr lang="en-US" sz="1400" b="0" i="0" u="none" strike="noStrike" kern="1200" baseline="0" dirty="0" smtClean="0">
                          <a:solidFill>
                            <a:srgbClr val="173379"/>
                          </a:solidFill>
                          <a:latin typeface="+mn-lt"/>
                          <a:ea typeface="+mn-ea"/>
                          <a:cs typeface="+mn-cs"/>
                        </a:rPr>
                        <a:t> to ‘group’ staff into ‘clusters.’ </a:t>
                      </a:r>
                    </a:p>
                    <a:p>
                      <a:r>
                        <a:rPr lang="en-US" sz="1400" b="0" i="0" u="none" strike="noStrike" kern="1200" baseline="0" dirty="0" smtClean="0">
                          <a:solidFill>
                            <a:srgbClr val="173379"/>
                          </a:solidFill>
                          <a:latin typeface="+mn-lt"/>
                          <a:ea typeface="+mn-ea"/>
                          <a:cs typeface="+mn-cs"/>
                        </a:rPr>
                        <a:t>Cluster 1: </a:t>
                      </a:r>
                      <a:r>
                        <a:rPr lang="en-US" sz="1400" b="0" i="0" u="none" strike="noStrike" kern="1200" baseline="0" dirty="0" err="1" smtClean="0">
                          <a:solidFill>
                            <a:srgbClr val="173379"/>
                          </a:solidFill>
                          <a:latin typeface="+mn-lt"/>
                          <a:ea typeface="+mn-ea"/>
                          <a:cs typeface="+mn-cs"/>
                        </a:rPr>
                        <a:t>AfC</a:t>
                      </a:r>
                      <a:r>
                        <a:rPr lang="en-US" sz="1400" b="0" i="0" u="none" strike="noStrike" kern="1200" baseline="0" dirty="0" smtClean="0">
                          <a:solidFill>
                            <a:srgbClr val="173379"/>
                          </a:solidFill>
                          <a:latin typeface="+mn-lt"/>
                          <a:ea typeface="+mn-ea"/>
                          <a:cs typeface="+mn-cs"/>
                        </a:rPr>
                        <a:t> Band 1, 2, 3 and 4</a:t>
                      </a:r>
                    </a:p>
                    <a:p>
                      <a:r>
                        <a:rPr lang="en-US" sz="1400" b="0" i="0" u="none" strike="noStrike" kern="1200" baseline="0" dirty="0" smtClean="0">
                          <a:solidFill>
                            <a:srgbClr val="173379"/>
                          </a:solidFill>
                          <a:latin typeface="+mn-lt"/>
                          <a:ea typeface="+mn-ea"/>
                          <a:cs typeface="+mn-cs"/>
                        </a:rPr>
                        <a:t>Cluster 2: </a:t>
                      </a:r>
                      <a:r>
                        <a:rPr lang="en-US" sz="1400" b="0" i="0" u="none" strike="noStrike" kern="1200" baseline="0" dirty="0" err="1" smtClean="0">
                          <a:solidFill>
                            <a:srgbClr val="173379"/>
                          </a:solidFill>
                          <a:latin typeface="+mn-lt"/>
                          <a:ea typeface="+mn-ea"/>
                          <a:cs typeface="+mn-cs"/>
                        </a:rPr>
                        <a:t>AfC</a:t>
                      </a:r>
                      <a:r>
                        <a:rPr lang="en-US" sz="1400" b="0" i="0" u="none" strike="noStrike" kern="1200" baseline="0" dirty="0" smtClean="0">
                          <a:solidFill>
                            <a:srgbClr val="173379"/>
                          </a:solidFill>
                          <a:latin typeface="+mn-lt"/>
                          <a:ea typeface="+mn-ea"/>
                          <a:cs typeface="+mn-cs"/>
                        </a:rPr>
                        <a:t> Band 5, 6 and 7</a:t>
                      </a:r>
                    </a:p>
                    <a:p>
                      <a:r>
                        <a:rPr lang="en-US" sz="1400" b="0" i="0" u="none" strike="noStrike" kern="1200" baseline="0" dirty="0" smtClean="0">
                          <a:solidFill>
                            <a:srgbClr val="173379"/>
                          </a:solidFill>
                          <a:latin typeface="+mn-lt"/>
                          <a:ea typeface="+mn-ea"/>
                          <a:cs typeface="+mn-cs"/>
                        </a:rPr>
                        <a:t>Cluster 3: </a:t>
                      </a:r>
                      <a:r>
                        <a:rPr lang="en-US" sz="1400" b="0" i="0" u="none" strike="noStrike" kern="1200" baseline="0" dirty="0" err="1" smtClean="0">
                          <a:solidFill>
                            <a:srgbClr val="173379"/>
                          </a:solidFill>
                          <a:latin typeface="+mn-lt"/>
                          <a:ea typeface="+mn-ea"/>
                          <a:cs typeface="+mn-cs"/>
                        </a:rPr>
                        <a:t>AfC</a:t>
                      </a:r>
                      <a:r>
                        <a:rPr lang="en-US" sz="1400" b="0" i="0" u="none" strike="noStrike" kern="1200" baseline="0" dirty="0" smtClean="0">
                          <a:solidFill>
                            <a:srgbClr val="173379"/>
                          </a:solidFill>
                          <a:latin typeface="+mn-lt"/>
                          <a:ea typeface="+mn-ea"/>
                          <a:cs typeface="+mn-cs"/>
                        </a:rPr>
                        <a:t> Band 8a and 8b</a:t>
                      </a:r>
                    </a:p>
                    <a:p>
                      <a:r>
                        <a:rPr lang="en-US" sz="1400" b="0" i="0" u="none" strike="noStrike" kern="1200" baseline="0" dirty="0" smtClean="0">
                          <a:solidFill>
                            <a:srgbClr val="173379"/>
                          </a:solidFill>
                          <a:latin typeface="+mn-lt"/>
                          <a:ea typeface="+mn-ea"/>
                          <a:cs typeface="+mn-cs"/>
                        </a:rPr>
                        <a:t>Cluster 4: </a:t>
                      </a:r>
                      <a:r>
                        <a:rPr lang="en-US" sz="1400" b="0" i="0" u="none" strike="noStrike" kern="1200" baseline="0" dirty="0" err="1" smtClean="0">
                          <a:solidFill>
                            <a:srgbClr val="173379"/>
                          </a:solidFill>
                          <a:latin typeface="+mn-lt"/>
                          <a:ea typeface="+mn-ea"/>
                          <a:cs typeface="+mn-cs"/>
                        </a:rPr>
                        <a:t>AfC</a:t>
                      </a:r>
                      <a:r>
                        <a:rPr lang="en-US" sz="1400" b="0" i="0" u="none" strike="noStrike" kern="1200" baseline="0" dirty="0" smtClean="0">
                          <a:solidFill>
                            <a:srgbClr val="173379"/>
                          </a:solidFill>
                          <a:latin typeface="+mn-lt"/>
                          <a:ea typeface="+mn-ea"/>
                          <a:cs typeface="+mn-cs"/>
                        </a:rPr>
                        <a:t> Band 8c, 8d, 9 and VSM (including Executive Board members)</a:t>
                      </a:r>
                    </a:p>
                    <a:p>
                      <a:r>
                        <a:rPr lang="en-US" sz="1400" b="0" i="0" u="none" strike="noStrike" kern="1200" baseline="0" dirty="0" smtClean="0">
                          <a:solidFill>
                            <a:srgbClr val="173379"/>
                          </a:solidFill>
                          <a:latin typeface="+mn-lt"/>
                          <a:ea typeface="+mn-ea"/>
                          <a:cs typeface="+mn-cs"/>
                        </a:rPr>
                        <a:t>Cluster 5: Medical and Dental staff, Consultants</a:t>
                      </a:r>
                    </a:p>
                    <a:p>
                      <a:r>
                        <a:rPr lang="en-US" sz="1400" b="0" i="0" u="none" strike="noStrike" kern="1200" baseline="0" dirty="0" smtClean="0">
                          <a:solidFill>
                            <a:srgbClr val="173379"/>
                          </a:solidFill>
                          <a:latin typeface="+mn-lt"/>
                          <a:ea typeface="+mn-ea"/>
                          <a:cs typeface="+mn-cs"/>
                        </a:rPr>
                        <a:t>Cluster 6: Medical and Dental staff, non-consultant career grade</a:t>
                      </a:r>
                    </a:p>
                    <a:p>
                      <a:r>
                        <a:rPr lang="en-US" sz="1400" b="0" i="0" u="none" strike="noStrike" kern="1200" baseline="0" dirty="0" smtClean="0">
                          <a:solidFill>
                            <a:srgbClr val="173379"/>
                          </a:solidFill>
                          <a:latin typeface="+mn-lt"/>
                          <a:ea typeface="+mn-ea"/>
                          <a:cs typeface="+mn-cs"/>
                        </a:rPr>
                        <a:t>Cluster 7: Medical and Dental staff, Medical and Dental trainee grades</a:t>
                      </a:r>
                    </a:p>
                  </a:txBody>
                  <a:tcPr/>
                </a:tc>
                <a:extLst>
                  <a:ext uri="{0D108BD9-81ED-4DB2-BD59-A6C34878D82A}">
                    <a16:rowId xmlns:a16="http://schemas.microsoft.com/office/drawing/2014/main" val="3032755458"/>
                  </a:ext>
                </a:extLst>
              </a:tr>
            </a:tbl>
          </a:graphicData>
        </a:graphic>
      </p:graphicFrame>
    </p:spTree>
    <p:extLst>
      <p:ext uri="{BB962C8B-B14F-4D97-AF65-F5344CB8AC3E}">
        <p14:creationId xmlns:p14="http://schemas.microsoft.com/office/powerpoint/2010/main" val="33377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8328" y="969264"/>
            <a:ext cx="2957028" cy="369332"/>
          </a:xfrm>
          <a:prstGeom prst="rect">
            <a:avLst/>
          </a:prstGeom>
          <a:noFill/>
        </p:spPr>
        <p:txBody>
          <a:bodyPr wrap="none" rtlCol="0">
            <a:spAutoFit/>
          </a:bodyPr>
          <a:lstStyle/>
          <a:p>
            <a:r>
              <a:rPr lang="en-GB" dirty="0" smtClean="0">
                <a:solidFill>
                  <a:srgbClr val="173379"/>
                </a:solidFill>
              </a:rPr>
              <a:t>Yearly comparison 2019-2024</a:t>
            </a:r>
            <a:endParaRPr lang="en-GB" dirty="0">
              <a:solidFill>
                <a:srgbClr val="173379"/>
              </a:solidFill>
            </a:endParaRPr>
          </a:p>
        </p:txBody>
      </p:sp>
      <p:sp>
        <p:nvSpPr>
          <p:cNvPr id="6" name="TextBox 5"/>
          <p:cNvSpPr txBox="1"/>
          <p:nvPr/>
        </p:nvSpPr>
        <p:spPr>
          <a:xfrm>
            <a:off x="11891918" y="3331154"/>
            <a:ext cx="300082" cy="369332"/>
          </a:xfrm>
          <a:prstGeom prst="rect">
            <a:avLst/>
          </a:prstGeom>
          <a:noFill/>
        </p:spPr>
        <p:txBody>
          <a:bodyPr wrap="none" rtlCol="0">
            <a:spAutoFit/>
          </a:bodyPr>
          <a:lstStyle/>
          <a:p>
            <a:r>
              <a:rPr lang="en-GB" dirty="0" smtClean="0">
                <a:solidFill>
                  <a:srgbClr val="0A2F6E"/>
                </a:solidFill>
              </a:rPr>
              <a:t>*</a:t>
            </a:r>
            <a:endParaRPr lang="en-GB" dirty="0">
              <a:solidFill>
                <a:srgbClr val="0A2F6E"/>
              </a:solidFill>
            </a:endParaRPr>
          </a:p>
        </p:txBody>
      </p:sp>
      <p:sp>
        <p:nvSpPr>
          <p:cNvPr id="7" name="TextBox 6"/>
          <p:cNvSpPr txBox="1"/>
          <p:nvPr/>
        </p:nvSpPr>
        <p:spPr>
          <a:xfrm>
            <a:off x="189547" y="6268325"/>
            <a:ext cx="11750908" cy="246221"/>
          </a:xfrm>
          <a:prstGeom prst="rect">
            <a:avLst/>
          </a:prstGeom>
          <a:noFill/>
        </p:spPr>
        <p:txBody>
          <a:bodyPr wrap="square" rtlCol="0">
            <a:spAutoFit/>
          </a:bodyPr>
          <a:lstStyle/>
          <a:p>
            <a:r>
              <a:rPr lang="en-GB" sz="1000" b="1" dirty="0" smtClean="0">
                <a:solidFill>
                  <a:srgbClr val="0A2F6E"/>
                </a:solidFill>
              </a:rPr>
              <a:t>*</a:t>
            </a:r>
            <a:r>
              <a:rPr lang="en-US" sz="1000" b="1" dirty="0">
                <a:solidFill>
                  <a:srgbClr val="0A2F6E"/>
                </a:solidFill>
              </a:rPr>
              <a:t>In 2 years we have had an average of 0.5 disabled, 1.5 Non-disabled and 0.5 unknown enter into a formal capability process. The difference in disparity is 0.006 vs 0.001 however this is auto calculated to 4.49. </a:t>
            </a:r>
            <a:endParaRPr lang="en-GB" sz="1000" b="1" dirty="0">
              <a:solidFill>
                <a:srgbClr val="0A2F6E"/>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174124476"/>
              </p:ext>
            </p:extLst>
          </p:nvPr>
        </p:nvGraphicFramePr>
        <p:xfrm>
          <a:off x="189546" y="1338596"/>
          <a:ext cx="11762837" cy="4560396"/>
        </p:xfrm>
        <a:graphic>
          <a:graphicData uri="http://schemas.openxmlformats.org/presentationml/2006/ole">
            <mc:AlternateContent xmlns:mc="http://schemas.openxmlformats.org/markup-compatibility/2006">
              <mc:Choice xmlns:v="urn:schemas-microsoft-com:vml" Requires="v">
                <p:oleObj spid="_x0000_s1112" name="Worksheet" r:id="rId3" imgW="13878059" imgH="5381561" progId="Excel.Sheet.12">
                  <p:embed/>
                </p:oleObj>
              </mc:Choice>
              <mc:Fallback>
                <p:oleObj name="Worksheet" r:id="rId3" imgW="13878059" imgH="5381561" progId="Excel.Sheet.12">
                  <p:embed/>
                  <p:pic>
                    <p:nvPicPr>
                      <p:cNvPr id="0" name=""/>
                      <p:cNvPicPr/>
                      <p:nvPr/>
                    </p:nvPicPr>
                    <p:blipFill>
                      <a:blip r:embed="rId4"/>
                      <a:stretch>
                        <a:fillRect/>
                      </a:stretch>
                    </p:blipFill>
                    <p:spPr>
                      <a:xfrm>
                        <a:off x="189546" y="1338596"/>
                        <a:ext cx="11762837" cy="4560396"/>
                      </a:xfrm>
                      <a:prstGeom prst="rect">
                        <a:avLst/>
                      </a:prstGeom>
                    </p:spPr>
                  </p:pic>
                </p:oleObj>
              </mc:Fallback>
            </mc:AlternateContent>
          </a:graphicData>
        </a:graphic>
      </p:graphicFrame>
    </p:spTree>
    <p:extLst>
      <p:ext uri="{BB962C8B-B14F-4D97-AF65-F5344CB8AC3E}">
        <p14:creationId xmlns:p14="http://schemas.microsoft.com/office/powerpoint/2010/main" val="317341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4300" y="1447800"/>
            <a:ext cx="11728477" cy="3829050"/>
          </a:xfrm>
          <a:prstGeom prst="rect">
            <a:avLst/>
          </a:prstGeom>
        </p:spPr>
      </p:pic>
      <p:sp>
        <p:nvSpPr>
          <p:cNvPr id="8" name="TextBox 7"/>
          <p:cNvSpPr txBox="1"/>
          <p:nvPr/>
        </p:nvSpPr>
        <p:spPr>
          <a:xfrm>
            <a:off x="338328" y="969264"/>
            <a:ext cx="2957028" cy="369332"/>
          </a:xfrm>
          <a:prstGeom prst="rect">
            <a:avLst/>
          </a:prstGeom>
          <a:noFill/>
        </p:spPr>
        <p:txBody>
          <a:bodyPr wrap="none" rtlCol="0">
            <a:spAutoFit/>
          </a:bodyPr>
          <a:lstStyle/>
          <a:p>
            <a:r>
              <a:rPr lang="en-GB" dirty="0" smtClean="0">
                <a:solidFill>
                  <a:srgbClr val="173379"/>
                </a:solidFill>
              </a:rPr>
              <a:t>Yearly comparison 2019-2024</a:t>
            </a:r>
            <a:endParaRPr lang="en-GB" dirty="0">
              <a:solidFill>
                <a:srgbClr val="173379"/>
              </a:solidFill>
            </a:endParaRPr>
          </a:p>
        </p:txBody>
      </p:sp>
    </p:spTree>
    <p:extLst>
      <p:ext uri="{BB962C8B-B14F-4D97-AF65-F5344CB8AC3E}">
        <p14:creationId xmlns:p14="http://schemas.microsoft.com/office/powerpoint/2010/main" val="1750314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79647" y="142875"/>
            <a:ext cx="3446713" cy="584775"/>
          </a:xfrm>
          <a:prstGeom prst="rect">
            <a:avLst/>
          </a:prstGeom>
          <a:noFill/>
        </p:spPr>
        <p:txBody>
          <a:bodyPr wrap="none" rtlCol="0">
            <a:spAutoFit/>
          </a:bodyPr>
          <a:lstStyle/>
          <a:p>
            <a:r>
              <a:rPr lang="en-GB" sz="3200" dirty="0" smtClean="0">
                <a:solidFill>
                  <a:srgbClr val="0A2F6E"/>
                </a:solidFill>
              </a:rPr>
              <a:t>Executive Summary</a:t>
            </a:r>
            <a:endParaRPr lang="en-GB" sz="3200" dirty="0">
              <a:solidFill>
                <a:srgbClr val="0A2F6E"/>
              </a:solidFill>
            </a:endParaRPr>
          </a:p>
        </p:txBody>
      </p:sp>
      <p:sp>
        <p:nvSpPr>
          <p:cNvPr id="3" name="TextBox 2"/>
          <p:cNvSpPr txBox="1"/>
          <p:nvPr/>
        </p:nvSpPr>
        <p:spPr>
          <a:xfrm>
            <a:off x="608447" y="1331357"/>
            <a:ext cx="3391104" cy="21236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dirty="0" smtClean="0">
                <a:solidFill>
                  <a:srgbClr val="0A2F6E"/>
                </a:solidFill>
              </a:rPr>
              <a:t>Workforce &amp; Board </a:t>
            </a:r>
          </a:p>
          <a:p>
            <a:r>
              <a:rPr lang="en-GB" b="1" dirty="0" smtClean="0">
                <a:solidFill>
                  <a:srgbClr val="0A2F6E"/>
                </a:solidFill>
              </a:rPr>
              <a:t>Representation</a:t>
            </a:r>
          </a:p>
          <a:p>
            <a:r>
              <a:rPr lang="en-GB" sz="1200" dirty="0" smtClean="0">
                <a:solidFill>
                  <a:srgbClr val="0A2F6E"/>
                </a:solidFill>
              </a:rPr>
              <a:t>There has been an increase in the proportion of disabled staff, from </a:t>
            </a:r>
            <a:r>
              <a:rPr lang="en-GB" sz="1200" b="1" dirty="0" smtClean="0">
                <a:solidFill>
                  <a:srgbClr val="0A2F6E"/>
                </a:solidFill>
              </a:rPr>
              <a:t>5.77%</a:t>
            </a:r>
            <a:r>
              <a:rPr lang="en-GB" sz="1200" dirty="0" smtClean="0">
                <a:solidFill>
                  <a:srgbClr val="0A2F6E"/>
                </a:solidFill>
              </a:rPr>
              <a:t> in 22/23 to </a:t>
            </a:r>
            <a:r>
              <a:rPr lang="en-GB" sz="1200" b="1" dirty="0" smtClean="0">
                <a:solidFill>
                  <a:srgbClr val="0A2F6E"/>
                </a:solidFill>
              </a:rPr>
              <a:t>6.67</a:t>
            </a:r>
            <a:r>
              <a:rPr lang="en-GB" sz="1200" dirty="0" smtClean="0">
                <a:solidFill>
                  <a:srgbClr val="0A2F6E"/>
                </a:solidFill>
              </a:rPr>
              <a:t> in 23/24. The highest reported under representation is in Medical and Dental roles.</a:t>
            </a:r>
          </a:p>
          <a:p>
            <a:endParaRPr lang="en-GB" sz="1200" dirty="0">
              <a:solidFill>
                <a:srgbClr val="0A2F6E"/>
              </a:solidFill>
            </a:endParaRPr>
          </a:p>
          <a:p>
            <a:r>
              <a:rPr lang="en-GB" sz="1200" dirty="0" smtClean="0">
                <a:solidFill>
                  <a:srgbClr val="173379"/>
                </a:solidFill>
              </a:rPr>
              <a:t>Board representation has decreased for the first time since 2018 to </a:t>
            </a:r>
            <a:r>
              <a:rPr lang="en-GB" sz="1200" b="1" dirty="0" smtClean="0">
                <a:solidFill>
                  <a:srgbClr val="173379"/>
                </a:solidFill>
              </a:rPr>
              <a:t>6.3</a:t>
            </a:r>
            <a:r>
              <a:rPr lang="en-GB" sz="1200" dirty="0" smtClean="0">
                <a:solidFill>
                  <a:srgbClr val="173379"/>
                </a:solidFill>
              </a:rPr>
              <a:t>% but is broadly reflective of the Trust which has 6.7% declaration</a:t>
            </a:r>
            <a:endParaRPr lang="en-GB" sz="1200" dirty="0">
              <a:solidFill>
                <a:srgbClr val="173379"/>
              </a:solidFill>
            </a:endParaRPr>
          </a:p>
        </p:txBody>
      </p:sp>
      <p:sp>
        <p:nvSpPr>
          <p:cNvPr id="4" name="TextBox 3"/>
          <p:cNvSpPr txBox="1"/>
          <p:nvPr/>
        </p:nvSpPr>
        <p:spPr>
          <a:xfrm>
            <a:off x="4479647" y="2541032"/>
            <a:ext cx="3418151" cy="184665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dirty="0" smtClean="0">
                <a:solidFill>
                  <a:srgbClr val="0A2F6E"/>
                </a:solidFill>
              </a:rPr>
              <a:t>Recruitment</a:t>
            </a:r>
          </a:p>
          <a:p>
            <a:r>
              <a:rPr lang="en-GB" sz="1200" dirty="0" smtClean="0">
                <a:solidFill>
                  <a:srgbClr val="0A2F6E"/>
                </a:solidFill>
              </a:rPr>
              <a:t>There has been a real improvement in the likelihood of disabled candidates being appointed into roles from </a:t>
            </a:r>
            <a:r>
              <a:rPr lang="en-GB" sz="1200" b="1" dirty="0" smtClean="0">
                <a:solidFill>
                  <a:srgbClr val="0A2F6E"/>
                </a:solidFill>
              </a:rPr>
              <a:t>2.05</a:t>
            </a:r>
            <a:r>
              <a:rPr lang="en-GB" sz="1200" dirty="0" smtClean="0">
                <a:solidFill>
                  <a:srgbClr val="0A2F6E"/>
                </a:solidFill>
              </a:rPr>
              <a:t> in 22/23 to </a:t>
            </a:r>
            <a:r>
              <a:rPr lang="en-GB" sz="1200" b="1" dirty="0" smtClean="0">
                <a:solidFill>
                  <a:srgbClr val="0A2F6E"/>
                </a:solidFill>
              </a:rPr>
              <a:t>1.11</a:t>
            </a:r>
            <a:r>
              <a:rPr lang="en-GB" sz="1200" dirty="0" smtClean="0">
                <a:solidFill>
                  <a:srgbClr val="0A2F6E"/>
                </a:solidFill>
              </a:rPr>
              <a:t> in 23/24</a:t>
            </a:r>
          </a:p>
          <a:p>
            <a:endParaRPr lang="en-GB" sz="1200" dirty="0">
              <a:solidFill>
                <a:srgbClr val="0A2F6E"/>
              </a:solidFill>
            </a:endParaRPr>
          </a:p>
          <a:p>
            <a:r>
              <a:rPr lang="en-US" sz="1200" dirty="0">
                <a:solidFill>
                  <a:srgbClr val="173379"/>
                </a:solidFill>
              </a:rPr>
              <a:t>As per the 2023 NHS England WDES report, the overall rank compared to 212 trusts nationally, </a:t>
            </a:r>
            <a:r>
              <a:rPr lang="en-US" sz="1200" dirty="0" smtClean="0">
                <a:solidFill>
                  <a:srgbClr val="173379"/>
                </a:solidFill>
              </a:rPr>
              <a:t>QVH ranked </a:t>
            </a:r>
            <a:r>
              <a:rPr lang="en-US" sz="1200" b="1" dirty="0" smtClean="0">
                <a:solidFill>
                  <a:srgbClr val="173379"/>
                </a:solidFill>
              </a:rPr>
              <a:t>205</a:t>
            </a:r>
            <a:r>
              <a:rPr lang="en-US" sz="1200" b="1" baseline="30000" dirty="0" smtClean="0">
                <a:solidFill>
                  <a:srgbClr val="173379"/>
                </a:solidFill>
              </a:rPr>
              <a:t>th </a:t>
            </a:r>
            <a:r>
              <a:rPr lang="en-US" sz="1200" dirty="0">
                <a:solidFill>
                  <a:srgbClr val="173379"/>
                </a:solidFill>
              </a:rPr>
              <a:t>for the likelihood of appointing from </a:t>
            </a:r>
            <a:r>
              <a:rPr lang="en-US" sz="1200" dirty="0" smtClean="0">
                <a:solidFill>
                  <a:srgbClr val="173379"/>
                </a:solidFill>
              </a:rPr>
              <a:t>shortlisting</a:t>
            </a:r>
            <a:endParaRPr lang="en-GB" sz="1200" dirty="0">
              <a:solidFill>
                <a:srgbClr val="0A2F6E"/>
              </a:solidFill>
            </a:endParaRPr>
          </a:p>
        </p:txBody>
      </p:sp>
      <p:sp>
        <p:nvSpPr>
          <p:cNvPr id="6" name="TextBox 5"/>
          <p:cNvSpPr txBox="1"/>
          <p:nvPr/>
        </p:nvSpPr>
        <p:spPr>
          <a:xfrm>
            <a:off x="8377894" y="1329749"/>
            <a:ext cx="3418151" cy="4247317"/>
          </a:xfrm>
          <a:prstGeom prst="rect">
            <a:avLst/>
          </a:prstGeom>
          <a:solidFill>
            <a:srgbClr val="FF9999"/>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b="1" dirty="0" smtClean="0">
                <a:solidFill>
                  <a:srgbClr val="0A2F6E"/>
                </a:solidFill>
              </a:rPr>
              <a:t>Bullying and Harassment</a:t>
            </a:r>
          </a:p>
          <a:p>
            <a:r>
              <a:rPr lang="en-US" sz="1200" dirty="0">
                <a:solidFill>
                  <a:srgbClr val="0A2F6E"/>
                </a:solidFill>
              </a:rPr>
              <a:t>There is </a:t>
            </a:r>
            <a:r>
              <a:rPr lang="en-US" sz="1200" dirty="0" smtClean="0">
                <a:solidFill>
                  <a:srgbClr val="0A2F6E"/>
                </a:solidFill>
              </a:rPr>
              <a:t>an </a:t>
            </a:r>
            <a:r>
              <a:rPr lang="en-US" sz="1200" dirty="0" smtClean="0">
                <a:solidFill>
                  <a:srgbClr val="0A2F6E"/>
                </a:solidFill>
              </a:rPr>
              <a:t>increase </a:t>
            </a:r>
            <a:r>
              <a:rPr lang="en-US" sz="1200" dirty="0">
                <a:solidFill>
                  <a:srgbClr val="0A2F6E"/>
                </a:solidFill>
              </a:rPr>
              <a:t>of </a:t>
            </a:r>
            <a:r>
              <a:rPr lang="en-US" sz="1200" b="1" dirty="0" smtClean="0">
                <a:solidFill>
                  <a:srgbClr val="0A2F6E"/>
                </a:solidFill>
              </a:rPr>
              <a:t>0.2 </a:t>
            </a:r>
            <a:r>
              <a:rPr lang="en-US" sz="1200" b="1" dirty="0">
                <a:solidFill>
                  <a:srgbClr val="0A2F6E"/>
                </a:solidFill>
              </a:rPr>
              <a:t>% </a:t>
            </a:r>
            <a:r>
              <a:rPr lang="en-US" sz="1200" dirty="0">
                <a:solidFill>
                  <a:srgbClr val="0A2F6E"/>
                </a:solidFill>
              </a:rPr>
              <a:t>in bullying and harassment towards disabled staff from patients, service users, relatives and members of public, from </a:t>
            </a:r>
            <a:r>
              <a:rPr lang="en-US" sz="1200" b="1" dirty="0" smtClean="0">
                <a:solidFill>
                  <a:srgbClr val="0A2F6E"/>
                </a:solidFill>
              </a:rPr>
              <a:t>28.5% </a:t>
            </a:r>
            <a:r>
              <a:rPr lang="en-US" sz="1200" dirty="0" smtClean="0">
                <a:solidFill>
                  <a:srgbClr val="0A2F6E"/>
                </a:solidFill>
              </a:rPr>
              <a:t>in 22/23 </a:t>
            </a:r>
            <a:r>
              <a:rPr lang="en-US" sz="1200" dirty="0">
                <a:solidFill>
                  <a:srgbClr val="0A2F6E"/>
                </a:solidFill>
              </a:rPr>
              <a:t>to </a:t>
            </a:r>
            <a:r>
              <a:rPr lang="en-US" sz="1200" b="1" dirty="0" smtClean="0">
                <a:solidFill>
                  <a:srgbClr val="0A2F6E"/>
                </a:solidFill>
              </a:rPr>
              <a:t>28.7% </a:t>
            </a:r>
            <a:r>
              <a:rPr lang="en-US" sz="1200" dirty="0" smtClean="0">
                <a:solidFill>
                  <a:srgbClr val="0A2F6E"/>
                </a:solidFill>
              </a:rPr>
              <a:t>in </a:t>
            </a:r>
            <a:r>
              <a:rPr lang="en-US" sz="1200" dirty="0" smtClean="0">
                <a:solidFill>
                  <a:srgbClr val="0A2F6E"/>
                </a:solidFill>
              </a:rPr>
              <a:t>23/24</a:t>
            </a:r>
          </a:p>
          <a:p>
            <a:endParaRPr lang="en-US" sz="1200" dirty="0">
              <a:solidFill>
                <a:srgbClr val="0A2F6E"/>
              </a:solidFill>
            </a:endParaRPr>
          </a:p>
          <a:p>
            <a:r>
              <a:rPr lang="en-US" sz="1200" dirty="0">
                <a:solidFill>
                  <a:srgbClr val="0A2F6E"/>
                </a:solidFill>
              </a:rPr>
              <a:t>Bullying and harassment towards disabled staff from managers </a:t>
            </a:r>
            <a:r>
              <a:rPr lang="en-US" sz="1200" dirty="0" smtClean="0">
                <a:solidFill>
                  <a:srgbClr val="0A2F6E"/>
                </a:solidFill>
              </a:rPr>
              <a:t>has</a:t>
            </a:r>
            <a:r>
              <a:rPr lang="en-US" sz="1200" dirty="0" smtClean="0">
                <a:solidFill>
                  <a:srgbClr val="0A2F6E"/>
                </a:solidFill>
              </a:rPr>
              <a:t> </a:t>
            </a:r>
            <a:r>
              <a:rPr lang="en-US" sz="1200" dirty="0" smtClean="0">
                <a:solidFill>
                  <a:srgbClr val="0A2F6E"/>
                </a:solidFill>
              </a:rPr>
              <a:t>also increased by </a:t>
            </a:r>
            <a:r>
              <a:rPr lang="en-US" sz="1200" b="1" dirty="0" smtClean="0">
                <a:solidFill>
                  <a:srgbClr val="0A2F6E"/>
                </a:solidFill>
              </a:rPr>
              <a:t>1.4%, </a:t>
            </a:r>
            <a:r>
              <a:rPr lang="en-US" sz="1200" dirty="0">
                <a:solidFill>
                  <a:srgbClr val="0A2F6E"/>
                </a:solidFill>
              </a:rPr>
              <a:t>from </a:t>
            </a:r>
            <a:r>
              <a:rPr lang="en-US" sz="1200" b="1" dirty="0" smtClean="0">
                <a:solidFill>
                  <a:srgbClr val="0A2F6E"/>
                </a:solidFill>
              </a:rPr>
              <a:t>14.6% </a:t>
            </a:r>
            <a:r>
              <a:rPr lang="en-US" sz="1200" dirty="0" smtClean="0">
                <a:solidFill>
                  <a:srgbClr val="0A2F6E"/>
                </a:solidFill>
              </a:rPr>
              <a:t>in 22/23 </a:t>
            </a:r>
            <a:r>
              <a:rPr lang="en-US" sz="1200" dirty="0">
                <a:solidFill>
                  <a:srgbClr val="0A2F6E"/>
                </a:solidFill>
              </a:rPr>
              <a:t>to </a:t>
            </a:r>
            <a:r>
              <a:rPr lang="en-US" sz="1200" b="1" dirty="0" smtClean="0">
                <a:solidFill>
                  <a:srgbClr val="0A2F6E"/>
                </a:solidFill>
              </a:rPr>
              <a:t>16.0% </a:t>
            </a:r>
            <a:r>
              <a:rPr lang="en-US" sz="1200" dirty="0">
                <a:solidFill>
                  <a:srgbClr val="0A2F6E"/>
                </a:solidFill>
              </a:rPr>
              <a:t>in </a:t>
            </a:r>
            <a:r>
              <a:rPr lang="en-US" sz="1200" dirty="0" smtClean="0">
                <a:solidFill>
                  <a:srgbClr val="0A2F6E"/>
                </a:solidFill>
              </a:rPr>
              <a:t>23/24. As </a:t>
            </a:r>
            <a:r>
              <a:rPr lang="en-US" sz="1200" dirty="0">
                <a:solidFill>
                  <a:srgbClr val="0A2F6E"/>
                </a:solidFill>
              </a:rPr>
              <a:t>per the NHS England WDES report, the overall rank compared to 212 trusts nationally, </a:t>
            </a:r>
            <a:r>
              <a:rPr lang="en-US" sz="1200" dirty="0" smtClean="0">
                <a:solidFill>
                  <a:srgbClr val="173379"/>
                </a:solidFill>
              </a:rPr>
              <a:t>QVH were </a:t>
            </a:r>
            <a:r>
              <a:rPr lang="en-US" sz="1200" dirty="0">
                <a:solidFill>
                  <a:srgbClr val="173379"/>
                </a:solidFill>
              </a:rPr>
              <a:t>ranked </a:t>
            </a:r>
            <a:r>
              <a:rPr lang="en-US" sz="1200" dirty="0" smtClean="0">
                <a:solidFill>
                  <a:srgbClr val="173379"/>
                </a:solidFill>
              </a:rPr>
              <a:t>80</a:t>
            </a:r>
            <a:r>
              <a:rPr lang="en-US" sz="1200" baseline="30000" dirty="0" smtClean="0">
                <a:solidFill>
                  <a:srgbClr val="173379"/>
                </a:solidFill>
              </a:rPr>
              <a:t>th</a:t>
            </a:r>
            <a:r>
              <a:rPr lang="en-US" sz="1200" dirty="0" smtClean="0">
                <a:solidFill>
                  <a:srgbClr val="173379"/>
                </a:solidFill>
              </a:rPr>
              <a:t> in 2023 for </a:t>
            </a:r>
            <a:r>
              <a:rPr lang="en-US" sz="1200" dirty="0">
                <a:solidFill>
                  <a:srgbClr val="173379"/>
                </a:solidFill>
              </a:rPr>
              <a:t>Bullying and harassment towards disabled staff from managers</a:t>
            </a:r>
            <a:r>
              <a:rPr lang="en-US" sz="1200" dirty="0" smtClean="0">
                <a:solidFill>
                  <a:srgbClr val="173379"/>
                </a:solidFill>
              </a:rPr>
              <a:t>.</a:t>
            </a:r>
          </a:p>
          <a:p>
            <a:endParaRPr lang="en-US" sz="1200" dirty="0">
              <a:solidFill>
                <a:srgbClr val="FF0000"/>
              </a:solidFill>
            </a:endParaRPr>
          </a:p>
          <a:p>
            <a:r>
              <a:rPr lang="en-US" sz="1200" dirty="0">
                <a:solidFill>
                  <a:srgbClr val="0A2F6E"/>
                </a:solidFill>
              </a:rPr>
              <a:t>There is </a:t>
            </a:r>
            <a:r>
              <a:rPr lang="en-US" sz="1200" dirty="0" smtClean="0">
                <a:solidFill>
                  <a:srgbClr val="0A2F6E"/>
                </a:solidFill>
              </a:rPr>
              <a:t>an increase </a:t>
            </a:r>
            <a:r>
              <a:rPr lang="en-US" sz="1200" dirty="0">
                <a:solidFill>
                  <a:srgbClr val="0A2F6E"/>
                </a:solidFill>
              </a:rPr>
              <a:t>of </a:t>
            </a:r>
            <a:r>
              <a:rPr lang="en-US" sz="1200" b="1" dirty="0" smtClean="0">
                <a:solidFill>
                  <a:srgbClr val="0A2F6E"/>
                </a:solidFill>
              </a:rPr>
              <a:t>1.03% </a:t>
            </a:r>
            <a:r>
              <a:rPr lang="en-US" sz="1200" dirty="0">
                <a:solidFill>
                  <a:srgbClr val="0A2F6E"/>
                </a:solidFill>
              </a:rPr>
              <a:t>in bullying and harassment towards disabled staff from colleagues, from </a:t>
            </a:r>
            <a:r>
              <a:rPr lang="en-US" sz="1200" b="1" dirty="0" smtClean="0">
                <a:solidFill>
                  <a:srgbClr val="0A2F6E"/>
                </a:solidFill>
              </a:rPr>
              <a:t>24.3% </a:t>
            </a:r>
            <a:r>
              <a:rPr lang="en-US" sz="1200" dirty="0">
                <a:solidFill>
                  <a:srgbClr val="0A2F6E"/>
                </a:solidFill>
              </a:rPr>
              <a:t>in </a:t>
            </a:r>
            <a:r>
              <a:rPr lang="en-US" sz="1200" dirty="0" smtClean="0">
                <a:solidFill>
                  <a:srgbClr val="0A2F6E"/>
                </a:solidFill>
              </a:rPr>
              <a:t>22/23 </a:t>
            </a:r>
            <a:r>
              <a:rPr lang="en-US" sz="1200" dirty="0">
                <a:solidFill>
                  <a:srgbClr val="0A2F6E"/>
                </a:solidFill>
              </a:rPr>
              <a:t>to </a:t>
            </a:r>
            <a:r>
              <a:rPr lang="en-US" sz="1200" b="1" dirty="0" smtClean="0">
                <a:solidFill>
                  <a:srgbClr val="0A2F6E"/>
                </a:solidFill>
              </a:rPr>
              <a:t>25.3% </a:t>
            </a:r>
            <a:r>
              <a:rPr lang="en-US" sz="1200" dirty="0" smtClean="0">
                <a:solidFill>
                  <a:srgbClr val="0A2F6E"/>
                </a:solidFill>
              </a:rPr>
              <a:t>in 23/24. </a:t>
            </a:r>
          </a:p>
          <a:p>
            <a:endParaRPr lang="en-US" sz="1200" dirty="0">
              <a:solidFill>
                <a:srgbClr val="0A2F6E"/>
              </a:solidFill>
            </a:endParaRPr>
          </a:p>
          <a:p>
            <a:r>
              <a:rPr lang="en-US" sz="1200" dirty="0" smtClean="0">
                <a:solidFill>
                  <a:srgbClr val="0A2F6E"/>
                </a:solidFill>
              </a:rPr>
              <a:t>There has however been an increase of </a:t>
            </a:r>
            <a:r>
              <a:rPr lang="en-US" sz="1200" b="1" dirty="0" smtClean="0">
                <a:solidFill>
                  <a:srgbClr val="0A2F6E"/>
                </a:solidFill>
              </a:rPr>
              <a:t>7.43%</a:t>
            </a:r>
            <a:r>
              <a:rPr lang="en-US" sz="1200" dirty="0" smtClean="0">
                <a:solidFill>
                  <a:srgbClr val="0A2F6E"/>
                </a:solidFill>
              </a:rPr>
              <a:t> in the number of disabled staff reporting incidents, </a:t>
            </a:r>
            <a:r>
              <a:rPr lang="en-US" sz="1200" dirty="0">
                <a:solidFill>
                  <a:srgbClr val="0A2F6E"/>
                </a:solidFill>
              </a:rPr>
              <a:t>from </a:t>
            </a:r>
            <a:r>
              <a:rPr lang="en-US" sz="1200" b="1" dirty="0" smtClean="0">
                <a:solidFill>
                  <a:srgbClr val="0A2F6E"/>
                </a:solidFill>
              </a:rPr>
              <a:t>46.3% </a:t>
            </a:r>
            <a:r>
              <a:rPr lang="en-US" sz="1200" dirty="0" smtClean="0">
                <a:solidFill>
                  <a:srgbClr val="0A2F6E"/>
                </a:solidFill>
              </a:rPr>
              <a:t>in 22/23 </a:t>
            </a:r>
            <a:r>
              <a:rPr lang="en-US" sz="1200" dirty="0">
                <a:solidFill>
                  <a:srgbClr val="0A2F6E"/>
                </a:solidFill>
              </a:rPr>
              <a:t>to </a:t>
            </a:r>
            <a:r>
              <a:rPr lang="en-US" sz="1200" b="1" dirty="0" smtClean="0">
                <a:solidFill>
                  <a:srgbClr val="0A2F6E"/>
                </a:solidFill>
              </a:rPr>
              <a:t>53.7% </a:t>
            </a:r>
            <a:r>
              <a:rPr lang="en-US" sz="1200" dirty="0" smtClean="0">
                <a:solidFill>
                  <a:srgbClr val="0A2F6E"/>
                </a:solidFill>
              </a:rPr>
              <a:t>in 23/24.</a:t>
            </a:r>
            <a:r>
              <a:rPr lang="en-US" sz="1200" dirty="0">
                <a:solidFill>
                  <a:srgbClr val="0A2F6E"/>
                </a:solidFill>
              </a:rPr>
              <a:t>	</a:t>
            </a:r>
          </a:p>
          <a:p>
            <a:endParaRPr lang="en-GB" sz="1200" dirty="0">
              <a:solidFill>
                <a:srgbClr val="0A2F6E"/>
              </a:solidFill>
            </a:endParaRPr>
          </a:p>
        </p:txBody>
      </p:sp>
      <p:sp>
        <p:nvSpPr>
          <p:cNvPr id="7" name="TextBox 6"/>
          <p:cNvSpPr txBox="1"/>
          <p:nvPr/>
        </p:nvSpPr>
        <p:spPr>
          <a:xfrm>
            <a:off x="4479647" y="1329749"/>
            <a:ext cx="3418151" cy="110799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dirty="0" smtClean="0">
                <a:solidFill>
                  <a:srgbClr val="0A2F6E"/>
                </a:solidFill>
              </a:rPr>
              <a:t>Career Progression</a:t>
            </a:r>
          </a:p>
          <a:p>
            <a:r>
              <a:rPr lang="en-GB" sz="1200" dirty="0" smtClean="0">
                <a:solidFill>
                  <a:srgbClr val="0A2F6E"/>
                </a:solidFill>
              </a:rPr>
              <a:t>There is </a:t>
            </a:r>
            <a:r>
              <a:rPr lang="en-GB" sz="1200" dirty="0" smtClean="0">
                <a:solidFill>
                  <a:srgbClr val="0A2F6E"/>
                </a:solidFill>
              </a:rPr>
              <a:t>an </a:t>
            </a:r>
            <a:r>
              <a:rPr lang="en-GB" sz="1200" dirty="0" smtClean="0">
                <a:solidFill>
                  <a:srgbClr val="0A2F6E"/>
                </a:solidFill>
              </a:rPr>
              <a:t>increase of </a:t>
            </a:r>
            <a:r>
              <a:rPr lang="en-GB" sz="1200" b="1" dirty="0" smtClean="0">
                <a:solidFill>
                  <a:srgbClr val="0A2F6E"/>
                </a:solidFill>
              </a:rPr>
              <a:t>5.67%</a:t>
            </a:r>
            <a:r>
              <a:rPr lang="en-GB" sz="1200" dirty="0" smtClean="0">
                <a:solidFill>
                  <a:srgbClr val="0A2F6E"/>
                </a:solidFill>
              </a:rPr>
              <a:t> in the number of disabled staff believing that the trust provides equal opportunities for career progression or promotion, from </a:t>
            </a:r>
            <a:r>
              <a:rPr lang="en-GB" sz="1200" b="1" dirty="0" smtClean="0">
                <a:solidFill>
                  <a:srgbClr val="0A2F6E"/>
                </a:solidFill>
              </a:rPr>
              <a:t>55.4%</a:t>
            </a:r>
            <a:r>
              <a:rPr lang="en-GB" sz="1200" dirty="0" smtClean="0">
                <a:solidFill>
                  <a:srgbClr val="0A2F6E"/>
                </a:solidFill>
              </a:rPr>
              <a:t> in 22/23 to </a:t>
            </a:r>
            <a:r>
              <a:rPr lang="en-GB" sz="1200" b="1" dirty="0" smtClean="0">
                <a:solidFill>
                  <a:srgbClr val="0A2F6E"/>
                </a:solidFill>
              </a:rPr>
              <a:t>61.1%</a:t>
            </a:r>
            <a:r>
              <a:rPr lang="en-GB" sz="1200" dirty="0" smtClean="0">
                <a:solidFill>
                  <a:srgbClr val="0A2F6E"/>
                </a:solidFill>
              </a:rPr>
              <a:t> in 23/24</a:t>
            </a:r>
            <a:endParaRPr lang="en-GB" sz="1200" dirty="0">
              <a:solidFill>
                <a:srgbClr val="0A2F6E"/>
              </a:solidFill>
            </a:endParaRPr>
          </a:p>
        </p:txBody>
      </p:sp>
      <p:sp>
        <p:nvSpPr>
          <p:cNvPr id="8" name="TextBox 7"/>
          <p:cNvSpPr txBox="1"/>
          <p:nvPr/>
        </p:nvSpPr>
        <p:spPr>
          <a:xfrm>
            <a:off x="581400" y="3510528"/>
            <a:ext cx="3418151"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dirty="0" smtClean="0">
                <a:solidFill>
                  <a:srgbClr val="0A2F6E"/>
                </a:solidFill>
              </a:rPr>
              <a:t>Feeling Valued</a:t>
            </a:r>
          </a:p>
          <a:p>
            <a:r>
              <a:rPr lang="en-US" sz="1200" dirty="0">
                <a:solidFill>
                  <a:srgbClr val="0A2F6E"/>
                </a:solidFill>
              </a:rPr>
              <a:t>There is </a:t>
            </a:r>
            <a:r>
              <a:rPr lang="en-US" sz="1200" dirty="0" smtClean="0">
                <a:solidFill>
                  <a:srgbClr val="0A2F6E"/>
                </a:solidFill>
              </a:rPr>
              <a:t>an </a:t>
            </a:r>
            <a:r>
              <a:rPr lang="en-US" sz="1200" dirty="0" smtClean="0">
                <a:solidFill>
                  <a:srgbClr val="0A2F6E"/>
                </a:solidFill>
              </a:rPr>
              <a:t>increase </a:t>
            </a:r>
            <a:r>
              <a:rPr lang="en-US" sz="1200" dirty="0">
                <a:solidFill>
                  <a:srgbClr val="0A2F6E"/>
                </a:solidFill>
              </a:rPr>
              <a:t>of </a:t>
            </a:r>
            <a:r>
              <a:rPr lang="en-US" sz="1200" b="1" dirty="0" smtClean="0">
                <a:solidFill>
                  <a:srgbClr val="0A2F6E"/>
                </a:solidFill>
              </a:rPr>
              <a:t>0.68% </a:t>
            </a:r>
            <a:r>
              <a:rPr lang="en-US" sz="1200" dirty="0">
                <a:solidFill>
                  <a:srgbClr val="0A2F6E"/>
                </a:solidFill>
              </a:rPr>
              <a:t>in </a:t>
            </a:r>
            <a:r>
              <a:rPr lang="en-US" sz="1200" dirty="0" smtClean="0">
                <a:solidFill>
                  <a:srgbClr val="0A2F6E"/>
                </a:solidFill>
              </a:rPr>
              <a:t>disabled </a:t>
            </a:r>
            <a:r>
              <a:rPr lang="en-US" sz="1200" dirty="0">
                <a:solidFill>
                  <a:srgbClr val="0A2F6E"/>
                </a:solidFill>
              </a:rPr>
              <a:t>staff who felt pressure to come to work, from </a:t>
            </a:r>
            <a:r>
              <a:rPr lang="en-US" sz="1200" b="1" dirty="0" smtClean="0">
                <a:solidFill>
                  <a:srgbClr val="0A2F6E"/>
                </a:solidFill>
              </a:rPr>
              <a:t>22.0% </a:t>
            </a:r>
            <a:r>
              <a:rPr lang="en-US" sz="1200" dirty="0">
                <a:solidFill>
                  <a:srgbClr val="0A2F6E"/>
                </a:solidFill>
              </a:rPr>
              <a:t>in </a:t>
            </a:r>
            <a:r>
              <a:rPr lang="en-US" sz="1200" dirty="0" smtClean="0">
                <a:solidFill>
                  <a:srgbClr val="0A2F6E"/>
                </a:solidFill>
              </a:rPr>
              <a:t>22/23 </a:t>
            </a:r>
            <a:r>
              <a:rPr lang="en-US" sz="1200" dirty="0">
                <a:solidFill>
                  <a:srgbClr val="0A2F6E"/>
                </a:solidFill>
              </a:rPr>
              <a:t>to </a:t>
            </a:r>
            <a:r>
              <a:rPr lang="en-US" sz="1200" b="1" dirty="0" smtClean="0">
                <a:solidFill>
                  <a:srgbClr val="0A2F6E"/>
                </a:solidFill>
              </a:rPr>
              <a:t>22.7% </a:t>
            </a:r>
            <a:r>
              <a:rPr lang="en-US" sz="1200" dirty="0" smtClean="0">
                <a:solidFill>
                  <a:srgbClr val="0A2F6E"/>
                </a:solidFill>
              </a:rPr>
              <a:t>in 23/24.</a:t>
            </a:r>
          </a:p>
          <a:p>
            <a:endParaRPr lang="en-US" sz="1200" dirty="0">
              <a:solidFill>
                <a:srgbClr val="0A2F6E"/>
              </a:solidFill>
            </a:endParaRPr>
          </a:p>
          <a:p>
            <a:r>
              <a:rPr lang="en-US" sz="1200" dirty="0">
                <a:solidFill>
                  <a:srgbClr val="0A2F6E"/>
                </a:solidFill>
              </a:rPr>
              <a:t>However, there is a </a:t>
            </a:r>
            <a:r>
              <a:rPr lang="en-US" sz="1200" b="1" dirty="0" smtClean="0">
                <a:solidFill>
                  <a:srgbClr val="0A2F6E"/>
                </a:solidFill>
              </a:rPr>
              <a:t>3.33% </a:t>
            </a:r>
            <a:r>
              <a:rPr lang="en-US" sz="1200" dirty="0" smtClean="0">
                <a:solidFill>
                  <a:srgbClr val="0A2F6E"/>
                </a:solidFill>
              </a:rPr>
              <a:t>increase </a:t>
            </a:r>
            <a:r>
              <a:rPr lang="en-US" sz="1200" dirty="0">
                <a:solidFill>
                  <a:srgbClr val="0A2F6E"/>
                </a:solidFill>
              </a:rPr>
              <a:t>in feeling that their work is valued, from </a:t>
            </a:r>
            <a:r>
              <a:rPr lang="en-US" sz="1200" b="1" dirty="0" smtClean="0">
                <a:solidFill>
                  <a:srgbClr val="0A2F6E"/>
                </a:solidFill>
              </a:rPr>
              <a:t>42% </a:t>
            </a:r>
            <a:r>
              <a:rPr lang="en-US" sz="1200" dirty="0">
                <a:solidFill>
                  <a:srgbClr val="0A2F6E"/>
                </a:solidFill>
              </a:rPr>
              <a:t>in </a:t>
            </a:r>
            <a:r>
              <a:rPr lang="en-US" sz="1200" dirty="0" smtClean="0">
                <a:solidFill>
                  <a:srgbClr val="0A2F6E"/>
                </a:solidFill>
              </a:rPr>
              <a:t>22/23 </a:t>
            </a:r>
            <a:r>
              <a:rPr lang="en-US" sz="1200" dirty="0">
                <a:solidFill>
                  <a:srgbClr val="0A2F6E"/>
                </a:solidFill>
              </a:rPr>
              <a:t>to </a:t>
            </a:r>
            <a:r>
              <a:rPr lang="en-US" sz="1200" b="1" dirty="0" smtClean="0">
                <a:solidFill>
                  <a:srgbClr val="0A2F6E"/>
                </a:solidFill>
              </a:rPr>
              <a:t>45.3% </a:t>
            </a:r>
            <a:r>
              <a:rPr lang="en-US" sz="1200" dirty="0">
                <a:solidFill>
                  <a:srgbClr val="0A2F6E"/>
                </a:solidFill>
              </a:rPr>
              <a:t>in 22/23.</a:t>
            </a:r>
            <a:r>
              <a:rPr lang="en-US" dirty="0">
                <a:solidFill>
                  <a:srgbClr val="0A2F6E"/>
                </a:solidFill>
              </a:rPr>
              <a:t>	</a:t>
            </a:r>
            <a:endParaRPr lang="en-GB" dirty="0">
              <a:solidFill>
                <a:srgbClr val="0A2F6E"/>
              </a:solidFill>
            </a:endParaRPr>
          </a:p>
        </p:txBody>
      </p:sp>
      <p:sp>
        <p:nvSpPr>
          <p:cNvPr id="9" name="TextBox 8"/>
          <p:cNvSpPr txBox="1"/>
          <p:nvPr/>
        </p:nvSpPr>
        <p:spPr>
          <a:xfrm>
            <a:off x="4456227" y="4556909"/>
            <a:ext cx="3441571" cy="221599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dirty="0" smtClean="0">
                <a:solidFill>
                  <a:srgbClr val="173379"/>
                </a:solidFill>
              </a:rPr>
              <a:t>Reasonable Adjustments</a:t>
            </a:r>
          </a:p>
          <a:p>
            <a:r>
              <a:rPr lang="en-US" sz="1200" dirty="0">
                <a:solidFill>
                  <a:srgbClr val="173379"/>
                </a:solidFill>
              </a:rPr>
              <a:t>This is a </a:t>
            </a:r>
            <a:r>
              <a:rPr lang="en-US" sz="1200" dirty="0" smtClean="0">
                <a:solidFill>
                  <a:srgbClr val="173379"/>
                </a:solidFill>
              </a:rPr>
              <a:t>slight decrease </a:t>
            </a:r>
            <a:r>
              <a:rPr lang="en-US" sz="1200" dirty="0">
                <a:solidFill>
                  <a:srgbClr val="173379"/>
                </a:solidFill>
              </a:rPr>
              <a:t>of </a:t>
            </a:r>
            <a:r>
              <a:rPr lang="en-US" sz="1200" b="1" dirty="0" smtClean="0">
                <a:solidFill>
                  <a:srgbClr val="173379"/>
                </a:solidFill>
              </a:rPr>
              <a:t>0.18% </a:t>
            </a:r>
            <a:r>
              <a:rPr lang="en-US" sz="1200" dirty="0" smtClean="0">
                <a:solidFill>
                  <a:srgbClr val="173379"/>
                </a:solidFill>
              </a:rPr>
              <a:t>in </a:t>
            </a:r>
            <a:r>
              <a:rPr lang="en-US" sz="1200" dirty="0">
                <a:solidFill>
                  <a:srgbClr val="173379"/>
                </a:solidFill>
              </a:rPr>
              <a:t>the number of disabled staff saying that their employer has made reasonable adjustment(s) to enable them to carry out their work, from </a:t>
            </a:r>
            <a:r>
              <a:rPr lang="en-US" sz="1200" b="1" dirty="0" smtClean="0">
                <a:solidFill>
                  <a:srgbClr val="173379"/>
                </a:solidFill>
              </a:rPr>
              <a:t>84.8% </a:t>
            </a:r>
            <a:r>
              <a:rPr lang="en-US" sz="1200" dirty="0" smtClean="0">
                <a:solidFill>
                  <a:srgbClr val="173379"/>
                </a:solidFill>
              </a:rPr>
              <a:t>in 22/23 </a:t>
            </a:r>
            <a:r>
              <a:rPr lang="en-US" sz="1200" dirty="0">
                <a:solidFill>
                  <a:srgbClr val="173379"/>
                </a:solidFill>
              </a:rPr>
              <a:t>to </a:t>
            </a:r>
            <a:r>
              <a:rPr lang="en-US" sz="1200" b="1" dirty="0" smtClean="0">
                <a:solidFill>
                  <a:srgbClr val="173379"/>
                </a:solidFill>
              </a:rPr>
              <a:t>84.6% </a:t>
            </a:r>
            <a:r>
              <a:rPr lang="en-US" sz="1200" dirty="0">
                <a:solidFill>
                  <a:srgbClr val="173379"/>
                </a:solidFill>
              </a:rPr>
              <a:t>in </a:t>
            </a:r>
            <a:r>
              <a:rPr lang="en-US" sz="1200" dirty="0" smtClean="0">
                <a:solidFill>
                  <a:srgbClr val="173379"/>
                </a:solidFill>
              </a:rPr>
              <a:t>23/24.</a:t>
            </a:r>
          </a:p>
          <a:p>
            <a:r>
              <a:rPr lang="en-US" sz="1200" dirty="0" smtClean="0">
                <a:solidFill>
                  <a:srgbClr val="173379"/>
                </a:solidFill>
              </a:rPr>
              <a:t> </a:t>
            </a:r>
            <a:endParaRPr lang="en-US" sz="1200" dirty="0">
              <a:solidFill>
                <a:srgbClr val="173379"/>
              </a:solidFill>
            </a:endParaRPr>
          </a:p>
          <a:p>
            <a:r>
              <a:rPr lang="en-US" sz="1200" dirty="0">
                <a:solidFill>
                  <a:srgbClr val="173379"/>
                </a:solidFill>
              </a:rPr>
              <a:t>As per </a:t>
            </a:r>
            <a:r>
              <a:rPr lang="en-US" sz="1200" dirty="0" smtClean="0">
                <a:solidFill>
                  <a:srgbClr val="173379"/>
                </a:solidFill>
              </a:rPr>
              <a:t>the 2023 </a:t>
            </a:r>
            <a:r>
              <a:rPr lang="en-US" sz="1200" dirty="0">
                <a:solidFill>
                  <a:srgbClr val="173379"/>
                </a:solidFill>
              </a:rPr>
              <a:t>NHS England WDES report, the overall rank compared to 212 trusts nationally, </a:t>
            </a:r>
            <a:r>
              <a:rPr lang="en-US" sz="1200" dirty="0" smtClean="0">
                <a:solidFill>
                  <a:srgbClr val="173379"/>
                </a:solidFill>
              </a:rPr>
              <a:t>QVH </a:t>
            </a:r>
            <a:r>
              <a:rPr lang="en-US" sz="1200" dirty="0">
                <a:solidFill>
                  <a:srgbClr val="173379"/>
                </a:solidFill>
              </a:rPr>
              <a:t>ranked </a:t>
            </a:r>
            <a:r>
              <a:rPr lang="en-US" sz="1200" b="1" dirty="0" smtClean="0">
                <a:solidFill>
                  <a:srgbClr val="173379"/>
                </a:solidFill>
              </a:rPr>
              <a:t>12</a:t>
            </a:r>
            <a:r>
              <a:rPr lang="en-US" sz="1200" b="1" baseline="30000" dirty="0" smtClean="0">
                <a:solidFill>
                  <a:srgbClr val="173379"/>
                </a:solidFill>
              </a:rPr>
              <a:t>th</a:t>
            </a:r>
            <a:r>
              <a:rPr lang="en-US" sz="1200" b="1" dirty="0" smtClean="0">
                <a:solidFill>
                  <a:srgbClr val="173379"/>
                </a:solidFill>
              </a:rPr>
              <a:t> </a:t>
            </a:r>
            <a:r>
              <a:rPr lang="en-US" sz="1200" dirty="0" smtClean="0">
                <a:solidFill>
                  <a:srgbClr val="173379"/>
                </a:solidFill>
              </a:rPr>
              <a:t>for </a:t>
            </a:r>
            <a:r>
              <a:rPr lang="en-US" sz="1200" dirty="0">
                <a:solidFill>
                  <a:srgbClr val="173379"/>
                </a:solidFill>
              </a:rPr>
              <a:t>this indicator.	</a:t>
            </a:r>
          </a:p>
          <a:p>
            <a:endParaRPr lang="en-GB" sz="1200" dirty="0">
              <a:solidFill>
                <a:srgbClr val="173379"/>
              </a:solidFill>
            </a:endParaRPr>
          </a:p>
        </p:txBody>
      </p:sp>
      <p:sp>
        <p:nvSpPr>
          <p:cNvPr id="10" name="TextBox 9"/>
          <p:cNvSpPr txBox="1"/>
          <p:nvPr/>
        </p:nvSpPr>
        <p:spPr>
          <a:xfrm>
            <a:off x="581400" y="5320367"/>
            <a:ext cx="3418151" cy="129266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b="1" dirty="0" smtClean="0">
                <a:solidFill>
                  <a:srgbClr val="173379"/>
                </a:solidFill>
              </a:rPr>
              <a:t>Staff Engagement</a:t>
            </a:r>
          </a:p>
          <a:p>
            <a:r>
              <a:rPr lang="en-US" sz="1200" dirty="0">
                <a:solidFill>
                  <a:srgbClr val="173379"/>
                </a:solidFill>
              </a:rPr>
              <a:t>There is </a:t>
            </a:r>
            <a:r>
              <a:rPr lang="en-US" sz="1200" dirty="0" smtClean="0">
                <a:solidFill>
                  <a:srgbClr val="173379"/>
                </a:solidFill>
              </a:rPr>
              <a:t>an increase </a:t>
            </a:r>
            <a:r>
              <a:rPr lang="en-US" sz="1200" dirty="0">
                <a:solidFill>
                  <a:srgbClr val="173379"/>
                </a:solidFill>
              </a:rPr>
              <a:t>of </a:t>
            </a:r>
            <a:r>
              <a:rPr lang="en-US" sz="1200" dirty="0" smtClean="0">
                <a:solidFill>
                  <a:srgbClr val="173379"/>
                </a:solidFill>
              </a:rPr>
              <a:t>0.2 points </a:t>
            </a:r>
            <a:r>
              <a:rPr lang="en-US" sz="1200" dirty="0">
                <a:solidFill>
                  <a:srgbClr val="173379"/>
                </a:solidFill>
              </a:rPr>
              <a:t>in the staff engagement score for disabled staff.</a:t>
            </a:r>
          </a:p>
          <a:p>
            <a:endParaRPr lang="en-US" sz="1200" dirty="0" smtClean="0">
              <a:solidFill>
                <a:srgbClr val="173379"/>
              </a:solidFill>
            </a:endParaRPr>
          </a:p>
          <a:p>
            <a:r>
              <a:rPr lang="en-US" sz="1200" dirty="0" smtClean="0">
                <a:solidFill>
                  <a:srgbClr val="173379"/>
                </a:solidFill>
              </a:rPr>
              <a:t>As </a:t>
            </a:r>
            <a:r>
              <a:rPr lang="en-US" sz="1200" dirty="0">
                <a:solidFill>
                  <a:srgbClr val="173379"/>
                </a:solidFill>
              </a:rPr>
              <a:t>per </a:t>
            </a:r>
            <a:r>
              <a:rPr lang="en-US" sz="1200" dirty="0" smtClean="0">
                <a:solidFill>
                  <a:srgbClr val="173379"/>
                </a:solidFill>
              </a:rPr>
              <a:t>the 2023 </a:t>
            </a:r>
            <a:r>
              <a:rPr lang="en-US" sz="1200" dirty="0">
                <a:solidFill>
                  <a:srgbClr val="173379"/>
                </a:solidFill>
              </a:rPr>
              <a:t>NHS England WDES report, the overall rank compared to 212 trusts nationally, </a:t>
            </a:r>
            <a:endParaRPr lang="en-US" dirty="0">
              <a:solidFill>
                <a:srgbClr val="173379"/>
              </a:solidFill>
            </a:endParaRPr>
          </a:p>
        </p:txBody>
      </p:sp>
    </p:spTree>
    <p:extLst>
      <p:ext uri="{BB962C8B-B14F-4D97-AF65-F5344CB8AC3E}">
        <p14:creationId xmlns:p14="http://schemas.microsoft.com/office/powerpoint/2010/main" val="356184381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24785</TotalTime>
  <Words>5710</Words>
  <Application>Microsoft Office PowerPoint</Application>
  <PresentationFormat>Widescreen</PresentationFormat>
  <Paragraphs>824</Paragraphs>
  <Slides>28</Slides>
  <Notes>0</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28</vt:i4>
      </vt:variant>
    </vt:vector>
  </HeadingPairs>
  <TitlesOfParts>
    <vt:vector size="41" baseType="lpstr">
      <vt:lpstr>Arial</vt:lpstr>
      <vt:lpstr>Calibri</vt:lpstr>
      <vt:lpstr>Calibri Light</vt:lpstr>
      <vt:lpstr>Frutiger 45 Light</vt:lpstr>
      <vt:lpstr>Frutiger 65 Bold</vt:lpstr>
      <vt:lpstr>ヒラギノ角ゴ Pro W3</vt:lpstr>
      <vt:lpstr>2_Office Theme</vt:lpstr>
      <vt:lpstr>1_Office Theme</vt:lpstr>
      <vt:lpstr>4_Office Theme</vt:lpstr>
      <vt:lpstr>3_Office Theme</vt:lpstr>
      <vt:lpstr>5_Office Theme</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Blackpool Teaching Hospitals NHSFT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 104, 78 and 52 week, cancer, late tertiary referrals and diagnostics</dc:title>
  <dc:creator>Morrison-McCabe Shane</dc:creator>
  <cp:lastModifiedBy>Edmunds Helen</cp:lastModifiedBy>
  <cp:revision>274</cp:revision>
  <cp:lastPrinted>2024-04-18T16:09:53Z</cp:lastPrinted>
  <dcterms:created xsi:type="dcterms:W3CDTF">2022-09-30T14:51:04Z</dcterms:created>
  <dcterms:modified xsi:type="dcterms:W3CDTF">2024-05-24T17:30:14Z</dcterms:modified>
</cp:coreProperties>
</file>