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 id="2147483687" r:id="rId3"/>
    <p:sldMasterId id="2147483694" r:id="rId4"/>
    <p:sldMasterId id="2147483702" r:id="rId5"/>
    <p:sldMasterId id="2147483707" r:id="rId6"/>
  </p:sldMasterIdLst>
  <p:notesMasterIdLst>
    <p:notesMasterId r:id="rId29"/>
  </p:notesMasterIdLst>
  <p:sldIdLst>
    <p:sldId id="383" r:id="rId7"/>
    <p:sldId id="384" r:id="rId8"/>
    <p:sldId id="387" r:id="rId9"/>
    <p:sldId id="388" r:id="rId10"/>
    <p:sldId id="389" r:id="rId11"/>
    <p:sldId id="390" r:id="rId12"/>
    <p:sldId id="391" r:id="rId13"/>
    <p:sldId id="393" r:id="rId14"/>
    <p:sldId id="407" r:id="rId15"/>
    <p:sldId id="394" r:id="rId16"/>
    <p:sldId id="395" r:id="rId17"/>
    <p:sldId id="396" r:id="rId18"/>
    <p:sldId id="403" r:id="rId19"/>
    <p:sldId id="397" r:id="rId20"/>
    <p:sldId id="398" r:id="rId21"/>
    <p:sldId id="404" r:id="rId22"/>
    <p:sldId id="400" r:id="rId23"/>
    <p:sldId id="401" r:id="rId24"/>
    <p:sldId id="402" r:id="rId25"/>
    <p:sldId id="405" r:id="rId26"/>
    <p:sldId id="408" r:id="rId27"/>
    <p:sldId id="406" r:id="rId2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BDFF"/>
    <a:srgbClr val="FF9999"/>
    <a:srgbClr val="0A2F6E"/>
    <a:srgbClr val="9966FF"/>
    <a:srgbClr val="E6D9FF"/>
    <a:srgbClr val="7CB63B"/>
    <a:srgbClr val="EAF3FA"/>
    <a:srgbClr val="FF7C80"/>
    <a:srgbClr val="9999FF"/>
    <a:srgbClr val="0C6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26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VM-FS-02\Human%20Resources\LHAnderson\2024-2025\WRES\Graphs%20and%20Tables%20WR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VM-FS-02\Human%20Resources\LHAnderson\2024-2025\WRES\Graphs%20and%20Tables%20W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Workforce!$C$4</c:f>
              <c:strCache>
                <c:ptCount val="1"/>
                <c:pt idx="0">
                  <c:v>Non-BME</c:v>
                </c:pt>
              </c:strCache>
            </c:strRef>
          </c:tx>
          <c:spPr>
            <a:solidFill>
              <a:srgbClr val="D8C5FF"/>
            </a:solidFill>
            <a:ln>
              <a:noFill/>
            </a:ln>
            <a:effectLst/>
          </c:spPr>
          <c:cat>
            <c:numRef>
              <c:f>Workforce!$B$5:$B$10</c:f>
              <c:numCache>
                <c:formatCode>General</c:formatCode>
                <c:ptCount val="6"/>
                <c:pt idx="0">
                  <c:v>2019</c:v>
                </c:pt>
                <c:pt idx="1">
                  <c:v>2020</c:v>
                </c:pt>
                <c:pt idx="2">
                  <c:v>2021</c:v>
                </c:pt>
                <c:pt idx="3">
                  <c:v>2022</c:v>
                </c:pt>
                <c:pt idx="4">
                  <c:v>2023</c:v>
                </c:pt>
                <c:pt idx="5">
                  <c:v>2024</c:v>
                </c:pt>
              </c:numCache>
            </c:numRef>
          </c:cat>
          <c:val>
            <c:numRef>
              <c:f>Workforce!$C$5:$C$10</c:f>
              <c:numCache>
                <c:formatCode>General</c:formatCode>
                <c:ptCount val="6"/>
                <c:pt idx="0">
                  <c:v>854</c:v>
                </c:pt>
                <c:pt idx="1">
                  <c:v>882</c:v>
                </c:pt>
                <c:pt idx="2">
                  <c:v>866</c:v>
                </c:pt>
                <c:pt idx="3">
                  <c:v>866</c:v>
                </c:pt>
                <c:pt idx="4">
                  <c:v>885</c:v>
                </c:pt>
                <c:pt idx="5">
                  <c:v>915</c:v>
                </c:pt>
              </c:numCache>
            </c:numRef>
          </c:val>
          <c:extLst>
            <c:ext xmlns:c16="http://schemas.microsoft.com/office/drawing/2014/chart" uri="{C3380CC4-5D6E-409C-BE32-E72D297353CC}">
              <c16:uniqueId val="{00000000-4D16-4B84-B7E2-07CAF5B85286}"/>
            </c:ext>
          </c:extLst>
        </c:ser>
        <c:ser>
          <c:idx val="1"/>
          <c:order val="1"/>
          <c:tx>
            <c:strRef>
              <c:f>Workforce!$D$4</c:f>
              <c:strCache>
                <c:ptCount val="1"/>
                <c:pt idx="0">
                  <c:v>BME</c:v>
                </c:pt>
              </c:strCache>
            </c:strRef>
          </c:tx>
          <c:spPr>
            <a:solidFill>
              <a:srgbClr val="9966FF"/>
            </a:solidFill>
            <a:ln>
              <a:noFill/>
            </a:ln>
            <a:effectLst/>
          </c:spPr>
          <c:cat>
            <c:numRef>
              <c:f>Workforce!$B$5:$B$10</c:f>
              <c:numCache>
                <c:formatCode>General</c:formatCode>
                <c:ptCount val="6"/>
                <c:pt idx="0">
                  <c:v>2019</c:v>
                </c:pt>
                <c:pt idx="1">
                  <c:v>2020</c:v>
                </c:pt>
                <c:pt idx="2">
                  <c:v>2021</c:v>
                </c:pt>
                <c:pt idx="3">
                  <c:v>2022</c:v>
                </c:pt>
                <c:pt idx="4">
                  <c:v>2023</c:v>
                </c:pt>
                <c:pt idx="5">
                  <c:v>2024</c:v>
                </c:pt>
              </c:numCache>
            </c:numRef>
          </c:cat>
          <c:val>
            <c:numRef>
              <c:f>Workforce!$D$5:$D$10</c:f>
              <c:numCache>
                <c:formatCode>General</c:formatCode>
                <c:ptCount val="6"/>
                <c:pt idx="0">
                  <c:v>151</c:v>
                </c:pt>
                <c:pt idx="1">
                  <c:v>173</c:v>
                </c:pt>
                <c:pt idx="2">
                  <c:v>205</c:v>
                </c:pt>
                <c:pt idx="3">
                  <c:v>212</c:v>
                </c:pt>
                <c:pt idx="4">
                  <c:v>220</c:v>
                </c:pt>
                <c:pt idx="5">
                  <c:v>251</c:v>
                </c:pt>
              </c:numCache>
            </c:numRef>
          </c:val>
          <c:extLst>
            <c:ext xmlns:c16="http://schemas.microsoft.com/office/drawing/2014/chart" uri="{C3380CC4-5D6E-409C-BE32-E72D297353CC}">
              <c16:uniqueId val="{00000001-4D16-4B84-B7E2-07CAF5B85286}"/>
            </c:ext>
          </c:extLst>
        </c:ser>
        <c:ser>
          <c:idx val="2"/>
          <c:order val="2"/>
          <c:tx>
            <c:strRef>
              <c:f>Workforce!$E$4</c:f>
              <c:strCache>
                <c:ptCount val="1"/>
                <c:pt idx="0">
                  <c:v>Unknown</c:v>
                </c:pt>
              </c:strCache>
            </c:strRef>
          </c:tx>
          <c:spPr>
            <a:solidFill>
              <a:schemeClr val="accent4">
                <a:lumMod val="60000"/>
                <a:lumOff val="40000"/>
              </a:schemeClr>
            </a:solidFill>
            <a:ln>
              <a:noFill/>
            </a:ln>
            <a:effectLst/>
          </c:spPr>
          <c:cat>
            <c:numRef>
              <c:f>Workforce!$B$5:$B$10</c:f>
              <c:numCache>
                <c:formatCode>General</c:formatCode>
                <c:ptCount val="6"/>
                <c:pt idx="0">
                  <c:v>2019</c:v>
                </c:pt>
                <c:pt idx="1">
                  <c:v>2020</c:v>
                </c:pt>
                <c:pt idx="2">
                  <c:v>2021</c:v>
                </c:pt>
                <c:pt idx="3">
                  <c:v>2022</c:v>
                </c:pt>
                <c:pt idx="4">
                  <c:v>2023</c:v>
                </c:pt>
                <c:pt idx="5">
                  <c:v>2024</c:v>
                </c:pt>
              </c:numCache>
            </c:numRef>
          </c:cat>
          <c:val>
            <c:numRef>
              <c:f>Workforce!$E$5:$E$10</c:f>
              <c:numCache>
                <c:formatCode>General</c:formatCode>
                <c:ptCount val="6"/>
                <c:pt idx="0">
                  <c:v>23</c:v>
                </c:pt>
                <c:pt idx="1">
                  <c:v>32</c:v>
                </c:pt>
                <c:pt idx="2">
                  <c:v>20</c:v>
                </c:pt>
                <c:pt idx="3">
                  <c:v>22</c:v>
                </c:pt>
                <c:pt idx="4">
                  <c:v>22</c:v>
                </c:pt>
                <c:pt idx="5">
                  <c:v>15</c:v>
                </c:pt>
              </c:numCache>
            </c:numRef>
          </c:val>
          <c:extLst>
            <c:ext xmlns:c16="http://schemas.microsoft.com/office/drawing/2014/chart" uri="{C3380CC4-5D6E-409C-BE32-E72D297353CC}">
              <c16:uniqueId val="{00000002-4D16-4B84-B7E2-07CAF5B85286}"/>
            </c:ext>
          </c:extLst>
        </c:ser>
        <c:dLbls>
          <c:showLegendKey val="0"/>
          <c:showVal val="0"/>
          <c:showCatName val="0"/>
          <c:showSerName val="0"/>
          <c:showPercent val="0"/>
          <c:showBubbleSize val="0"/>
        </c:dLbls>
        <c:axId val="286534008"/>
        <c:axId val="286538600"/>
      </c:areaChart>
      <c:catAx>
        <c:axId val="286534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38600"/>
        <c:crosses val="autoZero"/>
        <c:auto val="1"/>
        <c:lblAlgn val="ctr"/>
        <c:lblOffset val="100"/>
        <c:noMultiLvlLbl val="0"/>
      </c:catAx>
      <c:valAx>
        <c:axId val="286538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Headcount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53400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'B&amp;H'!$B$5</c:f>
              <c:strCache>
                <c:ptCount val="1"/>
                <c:pt idx="0">
                  <c:v>BME</c:v>
                </c:pt>
              </c:strCache>
            </c:strRef>
          </c:tx>
          <c:spPr>
            <a:solidFill>
              <a:srgbClr val="9966FF"/>
            </a:solidFill>
            <a:ln>
              <a:noFill/>
            </a:ln>
            <a:effectLst/>
          </c:spPr>
          <c:invertIfNegative val="0"/>
          <c:dLbls>
            <c:dLbl>
              <c:idx val="3"/>
              <c:layout>
                <c:manualLayout>
                  <c:x val="-1.6666666666666767E-2"/>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4CA-4757-8AF5-D05609D2A2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'B&amp;H'!$C$4:$H$4</c:f>
              <c:numCache>
                <c:formatCode>General</c:formatCode>
                <c:ptCount val="6"/>
                <c:pt idx="0">
                  <c:v>2019</c:v>
                </c:pt>
                <c:pt idx="1">
                  <c:v>2020</c:v>
                </c:pt>
                <c:pt idx="2">
                  <c:v>2021</c:v>
                </c:pt>
                <c:pt idx="3">
                  <c:v>2022</c:v>
                </c:pt>
                <c:pt idx="4">
                  <c:v>2023</c:v>
                </c:pt>
                <c:pt idx="5">
                  <c:v>2024</c:v>
                </c:pt>
              </c:numCache>
            </c:numRef>
          </c:cat>
          <c:val>
            <c:numRef>
              <c:f>'B&amp;H'!$C$5:$H$5</c:f>
              <c:numCache>
                <c:formatCode>0.0%</c:formatCode>
                <c:ptCount val="6"/>
                <c:pt idx="0">
                  <c:v>0.27600000000000002</c:v>
                </c:pt>
                <c:pt idx="1">
                  <c:v>0.27400000000000002</c:v>
                </c:pt>
                <c:pt idx="2">
                  <c:v>0.18290000000000001</c:v>
                </c:pt>
                <c:pt idx="3">
                  <c:v>0.15379999999999999</c:v>
                </c:pt>
                <c:pt idx="4">
                  <c:v>0.28000000000000003</c:v>
                </c:pt>
                <c:pt idx="5">
                  <c:v>0.26960000000000001</c:v>
                </c:pt>
              </c:numCache>
            </c:numRef>
          </c:val>
          <c:extLst>
            <c:ext xmlns:c16="http://schemas.microsoft.com/office/drawing/2014/chart" uri="{C3380CC4-5D6E-409C-BE32-E72D297353CC}">
              <c16:uniqueId val="{00000001-64CA-4757-8AF5-D05609D2A268}"/>
            </c:ext>
          </c:extLst>
        </c:ser>
        <c:ser>
          <c:idx val="1"/>
          <c:order val="1"/>
          <c:tx>
            <c:strRef>
              <c:f>'B&amp;H'!$B$6</c:f>
              <c:strCache>
                <c:ptCount val="1"/>
                <c:pt idx="0">
                  <c:v>Non-BME</c:v>
                </c:pt>
              </c:strCache>
            </c:strRef>
          </c:tx>
          <c:spPr>
            <a:solidFill>
              <a:srgbClr val="D8C5FF"/>
            </a:solidFill>
            <a:ln>
              <a:noFill/>
            </a:ln>
            <a:effectLst/>
          </c:spPr>
          <c:invertIfNegative val="0"/>
          <c:dLbls>
            <c:dLbl>
              <c:idx val="0"/>
              <c:layout>
                <c:manualLayout>
                  <c:x val="1.6666666666666642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4CA-4757-8AF5-D05609D2A268}"/>
                </c:ext>
              </c:extLst>
            </c:dLbl>
            <c:dLbl>
              <c:idx val="1"/>
              <c:layout>
                <c:manualLayout>
                  <c:x val="2.777777777777777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4CA-4757-8AF5-D05609D2A268}"/>
                </c:ext>
              </c:extLst>
            </c:dLbl>
            <c:dLbl>
              <c:idx val="2"/>
              <c:layout>
                <c:manualLayout>
                  <c:x val="1.66666666666666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4CA-4757-8AF5-D05609D2A268}"/>
                </c:ext>
              </c:extLst>
            </c:dLbl>
            <c:dLbl>
              <c:idx val="4"/>
              <c:layout>
                <c:manualLayout>
                  <c:x val="1.3888888888888888E-2"/>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4CA-4757-8AF5-D05609D2A268}"/>
                </c:ext>
              </c:extLst>
            </c:dLbl>
            <c:dLbl>
              <c:idx val="5"/>
              <c:layout>
                <c:manualLayout>
                  <c:x val="1.66666666666665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64CA-4757-8AF5-D05609D2A2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'B&amp;H'!$C$4:$H$4</c:f>
              <c:numCache>
                <c:formatCode>General</c:formatCode>
                <c:ptCount val="6"/>
                <c:pt idx="0">
                  <c:v>2019</c:v>
                </c:pt>
                <c:pt idx="1">
                  <c:v>2020</c:v>
                </c:pt>
                <c:pt idx="2">
                  <c:v>2021</c:v>
                </c:pt>
                <c:pt idx="3">
                  <c:v>2022</c:v>
                </c:pt>
                <c:pt idx="4">
                  <c:v>2023</c:v>
                </c:pt>
                <c:pt idx="5">
                  <c:v>2024</c:v>
                </c:pt>
              </c:numCache>
            </c:numRef>
          </c:cat>
          <c:val>
            <c:numRef>
              <c:f>'B&amp;H'!$C$6:$H$6</c:f>
              <c:numCache>
                <c:formatCode>0.0%</c:formatCode>
                <c:ptCount val="6"/>
                <c:pt idx="0">
                  <c:v>0.246</c:v>
                </c:pt>
                <c:pt idx="1">
                  <c:v>0.25259999999999999</c:v>
                </c:pt>
                <c:pt idx="2">
                  <c:v>0.1598</c:v>
                </c:pt>
                <c:pt idx="3">
                  <c:v>0.2</c:v>
                </c:pt>
                <c:pt idx="4">
                  <c:v>0.1915</c:v>
                </c:pt>
                <c:pt idx="5">
                  <c:v>0.21779999999999999</c:v>
                </c:pt>
              </c:numCache>
            </c:numRef>
          </c:val>
          <c:extLst>
            <c:ext xmlns:c16="http://schemas.microsoft.com/office/drawing/2014/chart" uri="{C3380CC4-5D6E-409C-BE32-E72D297353CC}">
              <c16:uniqueId val="{00000007-64CA-4757-8AF5-D05609D2A268}"/>
            </c:ext>
          </c:extLst>
        </c:ser>
        <c:dLbls>
          <c:dLblPos val="outEnd"/>
          <c:showLegendKey val="0"/>
          <c:showVal val="1"/>
          <c:showCatName val="0"/>
          <c:showSerName val="0"/>
          <c:showPercent val="0"/>
          <c:showBubbleSize val="0"/>
        </c:dLbls>
        <c:gapWidth val="219"/>
        <c:overlap val="-27"/>
        <c:axId val="593320216"/>
        <c:axId val="593327104"/>
      </c:barChart>
      <c:catAx>
        <c:axId val="593320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327104"/>
        <c:crosses val="autoZero"/>
        <c:auto val="1"/>
        <c:lblAlgn val="ctr"/>
        <c:lblOffset val="100"/>
        <c:noMultiLvlLbl val="0"/>
      </c:catAx>
      <c:valAx>
        <c:axId val="5933271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320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'B&amp;H'!$B$23</c:f>
              <c:strCache>
                <c:ptCount val="1"/>
                <c:pt idx="0">
                  <c:v>BME</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'B&amp;H'!$C$22:$H$22</c:f>
              <c:numCache>
                <c:formatCode>General</c:formatCode>
                <c:ptCount val="6"/>
                <c:pt idx="0">
                  <c:v>2019</c:v>
                </c:pt>
                <c:pt idx="1">
                  <c:v>2020</c:v>
                </c:pt>
                <c:pt idx="2">
                  <c:v>2021</c:v>
                </c:pt>
                <c:pt idx="3">
                  <c:v>2022</c:v>
                </c:pt>
                <c:pt idx="4">
                  <c:v>2023</c:v>
                </c:pt>
                <c:pt idx="5">
                  <c:v>2024</c:v>
                </c:pt>
              </c:numCache>
            </c:numRef>
          </c:cat>
          <c:val>
            <c:numRef>
              <c:f>'B&amp;H'!$C$23:$H$23</c:f>
              <c:numCache>
                <c:formatCode>0.0%</c:formatCode>
                <c:ptCount val="6"/>
                <c:pt idx="0">
                  <c:v>0.22800000000000001</c:v>
                </c:pt>
                <c:pt idx="1">
                  <c:v>0.34250000000000003</c:v>
                </c:pt>
                <c:pt idx="2">
                  <c:v>0.34939999999999999</c:v>
                </c:pt>
                <c:pt idx="3">
                  <c:v>0.35959999999999998</c:v>
                </c:pt>
                <c:pt idx="4">
                  <c:v>0.3</c:v>
                </c:pt>
                <c:pt idx="5">
                  <c:v>0.21740000000000001</c:v>
                </c:pt>
              </c:numCache>
            </c:numRef>
          </c:val>
          <c:extLst>
            <c:ext xmlns:c16="http://schemas.microsoft.com/office/drawing/2014/chart" uri="{C3380CC4-5D6E-409C-BE32-E72D297353CC}">
              <c16:uniqueId val="{00000000-06D8-466C-849C-6D8AAC3CBBA4}"/>
            </c:ext>
          </c:extLst>
        </c:ser>
        <c:ser>
          <c:idx val="1"/>
          <c:order val="1"/>
          <c:tx>
            <c:strRef>
              <c:f>'B&amp;H'!$B$24</c:f>
              <c:strCache>
                <c:ptCount val="1"/>
                <c:pt idx="0">
                  <c:v>Non-BME</c:v>
                </c:pt>
              </c:strCache>
            </c:strRef>
          </c:tx>
          <c:spPr>
            <a:solidFill>
              <a:srgbClr val="D8C5FF"/>
            </a:solidFill>
            <a:ln>
              <a:noFill/>
            </a:ln>
            <a:effectLst/>
          </c:spPr>
          <c:invertIfNegative val="0"/>
          <c:dLbls>
            <c:dLbl>
              <c:idx val="0"/>
              <c:layout>
                <c:manualLayout>
                  <c:x val="2.7777777777777752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6D8-466C-849C-6D8AAC3CBBA4}"/>
                </c:ext>
              </c:extLst>
            </c:dLbl>
            <c:dLbl>
              <c:idx val="1"/>
              <c:layout>
                <c:manualLayout>
                  <c:x val="1.944444444444444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6D8-466C-849C-6D8AAC3CBBA4}"/>
                </c:ext>
              </c:extLst>
            </c:dLbl>
            <c:dLbl>
              <c:idx val="2"/>
              <c:layout>
                <c:manualLayout>
                  <c:x val="1.3888888888888888E-2"/>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6D8-466C-849C-6D8AAC3CBBA4}"/>
                </c:ext>
              </c:extLst>
            </c:dLbl>
            <c:dLbl>
              <c:idx val="3"/>
              <c:layout>
                <c:manualLayout>
                  <c:x val="1.66666666666666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6D8-466C-849C-6D8AAC3CBBA4}"/>
                </c:ext>
              </c:extLst>
            </c:dLbl>
            <c:dLbl>
              <c:idx val="4"/>
              <c:layout>
                <c:manualLayout>
                  <c:x val="2.4999999999999897E-2"/>
                  <c:y val="-8.487556272013328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6D8-466C-849C-6D8AAC3CBBA4}"/>
                </c:ext>
              </c:extLst>
            </c:dLbl>
            <c:dLbl>
              <c:idx val="5"/>
              <c:layout>
                <c:manualLayout>
                  <c:x val="1.66666666666665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6D8-466C-849C-6D8AAC3CBBA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'B&amp;H'!$C$22:$H$22</c:f>
              <c:numCache>
                <c:formatCode>General</c:formatCode>
                <c:ptCount val="6"/>
                <c:pt idx="0">
                  <c:v>2019</c:v>
                </c:pt>
                <c:pt idx="1">
                  <c:v>2020</c:v>
                </c:pt>
                <c:pt idx="2">
                  <c:v>2021</c:v>
                </c:pt>
                <c:pt idx="3">
                  <c:v>2022</c:v>
                </c:pt>
                <c:pt idx="4">
                  <c:v>2023</c:v>
                </c:pt>
                <c:pt idx="5">
                  <c:v>2024</c:v>
                </c:pt>
              </c:numCache>
            </c:numRef>
          </c:cat>
          <c:val>
            <c:numRef>
              <c:f>'B&amp;H'!$C$24:$H$24</c:f>
              <c:numCache>
                <c:formatCode>0.0%</c:formatCode>
                <c:ptCount val="6"/>
                <c:pt idx="0">
                  <c:v>0.245</c:v>
                </c:pt>
                <c:pt idx="1">
                  <c:v>0.21210000000000001</c:v>
                </c:pt>
                <c:pt idx="2">
                  <c:v>0.21429999999999999</c:v>
                </c:pt>
                <c:pt idx="3">
                  <c:v>0.19470000000000001</c:v>
                </c:pt>
                <c:pt idx="4">
                  <c:v>0.17979999999999999</c:v>
                </c:pt>
                <c:pt idx="5">
                  <c:v>0.21099999999999999</c:v>
                </c:pt>
              </c:numCache>
            </c:numRef>
          </c:val>
          <c:extLst>
            <c:ext xmlns:c16="http://schemas.microsoft.com/office/drawing/2014/chart" uri="{C3380CC4-5D6E-409C-BE32-E72D297353CC}">
              <c16:uniqueId val="{00000007-06D8-466C-849C-6D8AAC3CBBA4}"/>
            </c:ext>
          </c:extLst>
        </c:ser>
        <c:dLbls>
          <c:dLblPos val="outEnd"/>
          <c:showLegendKey val="0"/>
          <c:showVal val="1"/>
          <c:showCatName val="0"/>
          <c:showSerName val="0"/>
          <c:showPercent val="0"/>
          <c:showBubbleSize val="0"/>
        </c:dLbls>
        <c:gapWidth val="219"/>
        <c:overlap val="-27"/>
        <c:axId val="623819936"/>
        <c:axId val="623821904"/>
      </c:barChart>
      <c:catAx>
        <c:axId val="62381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821904"/>
        <c:crosses val="autoZero"/>
        <c:auto val="1"/>
        <c:lblAlgn val="ctr"/>
        <c:lblOffset val="100"/>
        <c:noMultiLvlLbl val="0"/>
      </c:catAx>
      <c:valAx>
        <c:axId val="6238219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3819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'Career Progression'!$A$4</c:f>
              <c:strCache>
                <c:ptCount val="1"/>
                <c:pt idx="0">
                  <c:v>BME</c:v>
                </c:pt>
              </c:strCache>
            </c:strRef>
          </c:tx>
          <c:spPr>
            <a:solidFill>
              <a:srgbClr val="D8C5FF"/>
            </a:solidFill>
            <a:ln>
              <a:noFill/>
            </a:ln>
            <a:effectLst/>
          </c:spPr>
          <c:invertIfNegative val="0"/>
          <c:dLbls>
            <c:dLbl>
              <c:idx val="0"/>
              <c:layout>
                <c:manualLayout>
                  <c:x val="-1.66666666666666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D5C-46BA-A2F3-8F0F3D0B0B7B}"/>
                </c:ext>
              </c:extLst>
            </c:dLbl>
            <c:dLbl>
              <c:idx val="1"/>
              <c:layout>
                <c:manualLayout>
                  <c:x val="-1.6666666666666718E-2"/>
                  <c:y val="2.121889068003332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D5C-46BA-A2F3-8F0F3D0B0B7B}"/>
                </c:ext>
              </c:extLst>
            </c:dLbl>
            <c:dLbl>
              <c:idx val="2"/>
              <c:layout>
                <c:manualLayout>
                  <c:x val="-1.6666666666666718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D5C-46BA-A2F3-8F0F3D0B0B7B}"/>
                </c:ext>
              </c:extLst>
            </c:dLbl>
            <c:dLbl>
              <c:idx val="3"/>
              <c:layout>
                <c:manualLayout>
                  <c:x val="-1.944444444444454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D5C-46BA-A2F3-8F0F3D0B0B7B}"/>
                </c:ext>
              </c:extLst>
            </c:dLbl>
            <c:dLbl>
              <c:idx val="4"/>
              <c:layout>
                <c:manualLayout>
                  <c:x val="-1.66666666666666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D5C-46BA-A2F3-8F0F3D0B0B7B}"/>
                </c:ext>
              </c:extLst>
            </c:dLbl>
            <c:dLbl>
              <c:idx val="5"/>
              <c:layout>
                <c:manualLayout>
                  <c:x val="-1.1111111111111112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D5C-46BA-A2F3-8F0F3D0B0B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'Career Progression'!$B$3:$G$3</c:f>
              <c:numCache>
                <c:formatCode>General</c:formatCode>
                <c:ptCount val="6"/>
                <c:pt idx="0">
                  <c:v>2019</c:v>
                </c:pt>
                <c:pt idx="1">
                  <c:v>2020</c:v>
                </c:pt>
                <c:pt idx="2">
                  <c:v>2021</c:v>
                </c:pt>
                <c:pt idx="3">
                  <c:v>2022</c:v>
                </c:pt>
                <c:pt idx="4">
                  <c:v>2023</c:v>
                </c:pt>
                <c:pt idx="5">
                  <c:v>2024</c:v>
                </c:pt>
              </c:numCache>
            </c:numRef>
          </c:cat>
          <c:val>
            <c:numRef>
              <c:f>'Career Progression'!$B$4:$G$4</c:f>
              <c:numCache>
                <c:formatCode>0.0%</c:formatCode>
                <c:ptCount val="6"/>
                <c:pt idx="0">
                  <c:v>0.51800000000000002</c:v>
                </c:pt>
                <c:pt idx="1">
                  <c:v>0.52780000000000005</c:v>
                </c:pt>
                <c:pt idx="2">
                  <c:v>0.4819</c:v>
                </c:pt>
                <c:pt idx="3">
                  <c:v>0.48909999999999998</c:v>
                </c:pt>
                <c:pt idx="4">
                  <c:v>0.47</c:v>
                </c:pt>
                <c:pt idx="5">
                  <c:v>0.5877</c:v>
                </c:pt>
              </c:numCache>
            </c:numRef>
          </c:val>
          <c:extLst>
            <c:ext xmlns:c16="http://schemas.microsoft.com/office/drawing/2014/chart" uri="{C3380CC4-5D6E-409C-BE32-E72D297353CC}">
              <c16:uniqueId val="{00000006-7D5C-46BA-A2F3-8F0F3D0B0B7B}"/>
            </c:ext>
          </c:extLst>
        </c:ser>
        <c:ser>
          <c:idx val="1"/>
          <c:order val="1"/>
          <c:tx>
            <c:strRef>
              <c:f>'Career Progression'!$A$5</c:f>
              <c:strCache>
                <c:ptCount val="1"/>
                <c:pt idx="0">
                  <c:v>Non-BME</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'Career Progression'!$B$3:$G$3</c:f>
              <c:numCache>
                <c:formatCode>General</c:formatCode>
                <c:ptCount val="6"/>
                <c:pt idx="0">
                  <c:v>2019</c:v>
                </c:pt>
                <c:pt idx="1">
                  <c:v>2020</c:v>
                </c:pt>
                <c:pt idx="2">
                  <c:v>2021</c:v>
                </c:pt>
                <c:pt idx="3">
                  <c:v>2022</c:v>
                </c:pt>
                <c:pt idx="4">
                  <c:v>2023</c:v>
                </c:pt>
                <c:pt idx="5">
                  <c:v>2024</c:v>
                </c:pt>
              </c:numCache>
            </c:numRef>
          </c:cat>
          <c:val>
            <c:numRef>
              <c:f>'Career Progression'!$B$5:$G$5</c:f>
              <c:numCache>
                <c:formatCode>0.0%</c:formatCode>
                <c:ptCount val="6"/>
                <c:pt idx="0">
                  <c:v>0.61199999999999999</c:v>
                </c:pt>
                <c:pt idx="1">
                  <c:v>0.58130000000000004</c:v>
                </c:pt>
                <c:pt idx="2">
                  <c:v>0.60170000000000001</c:v>
                </c:pt>
                <c:pt idx="3">
                  <c:v>0.60799999999999998</c:v>
                </c:pt>
                <c:pt idx="4">
                  <c:v>0.5907</c:v>
                </c:pt>
                <c:pt idx="5">
                  <c:v>0.62519999999999998</c:v>
                </c:pt>
              </c:numCache>
            </c:numRef>
          </c:val>
          <c:extLst>
            <c:ext xmlns:c16="http://schemas.microsoft.com/office/drawing/2014/chart" uri="{C3380CC4-5D6E-409C-BE32-E72D297353CC}">
              <c16:uniqueId val="{00000007-7D5C-46BA-A2F3-8F0F3D0B0B7B}"/>
            </c:ext>
          </c:extLst>
        </c:ser>
        <c:dLbls>
          <c:dLblPos val="outEnd"/>
          <c:showLegendKey val="0"/>
          <c:showVal val="1"/>
          <c:showCatName val="0"/>
          <c:showSerName val="0"/>
          <c:showPercent val="0"/>
          <c:showBubbleSize val="0"/>
        </c:dLbls>
        <c:gapWidth val="219"/>
        <c:overlap val="-27"/>
        <c:axId val="654131064"/>
        <c:axId val="654132376"/>
      </c:barChart>
      <c:catAx>
        <c:axId val="65413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132376"/>
        <c:crosses val="autoZero"/>
        <c:auto val="1"/>
        <c:lblAlgn val="ctr"/>
        <c:lblOffset val="100"/>
        <c:noMultiLvlLbl val="0"/>
      </c:catAx>
      <c:valAx>
        <c:axId val="654132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4131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Discrimination!$A$5</c:f>
              <c:strCache>
                <c:ptCount val="1"/>
                <c:pt idx="0">
                  <c:v>BME</c:v>
                </c:pt>
              </c:strCache>
            </c:strRef>
          </c:tx>
          <c:spPr>
            <a:solidFill>
              <a:srgbClr val="D8C5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Discrimination!$B$4:$G$4</c:f>
              <c:numCache>
                <c:formatCode>General</c:formatCode>
                <c:ptCount val="6"/>
                <c:pt idx="0">
                  <c:v>2019</c:v>
                </c:pt>
                <c:pt idx="1">
                  <c:v>2020</c:v>
                </c:pt>
                <c:pt idx="2">
                  <c:v>2021</c:v>
                </c:pt>
                <c:pt idx="3">
                  <c:v>2022</c:v>
                </c:pt>
                <c:pt idx="4">
                  <c:v>2023</c:v>
                </c:pt>
                <c:pt idx="5">
                  <c:v>2024</c:v>
                </c:pt>
              </c:numCache>
            </c:numRef>
          </c:cat>
          <c:val>
            <c:numRef>
              <c:f>Discrimination!$B$5:$G$5</c:f>
              <c:numCache>
                <c:formatCode>0.0%</c:formatCode>
                <c:ptCount val="6"/>
                <c:pt idx="0">
                  <c:v>0.13</c:v>
                </c:pt>
                <c:pt idx="1">
                  <c:v>0.1449</c:v>
                </c:pt>
                <c:pt idx="2">
                  <c:v>0.23169999999999999</c:v>
                </c:pt>
                <c:pt idx="3">
                  <c:v>0.18279999999999999</c:v>
                </c:pt>
                <c:pt idx="4">
                  <c:v>0.21779999999999999</c:v>
                </c:pt>
                <c:pt idx="5">
                  <c:v>0.1754</c:v>
                </c:pt>
              </c:numCache>
            </c:numRef>
          </c:val>
          <c:extLst>
            <c:ext xmlns:c16="http://schemas.microsoft.com/office/drawing/2014/chart" uri="{C3380CC4-5D6E-409C-BE32-E72D297353CC}">
              <c16:uniqueId val="{00000000-9157-4D81-9D1A-7E2298A499D4}"/>
            </c:ext>
          </c:extLst>
        </c:ser>
        <c:ser>
          <c:idx val="1"/>
          <c:order val="1"/>
          <c:tx>
            <c:strRef>
              <c:f>Discrimination!$A$6</c:f>
              <c:strCache>
                <c:ptCount val="1"/>
                <c:pt idx="0">
                  <c:v>Non-BME</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Discrimination!$B$4:$G$4</c:f>
              <c:numCache>
                <c:formatCode>General</c:formatCode>
                <c:ptCount val="6"/>
                <c:pt idx="0">
                  <c:v>2019</c:v>
                </c:pt>
                <c:pt idx="1">
                  <c:v>2020</c:v>
                </c:pt>
                <c:pt idx="2">
                  <c:v>2021</c:v>
                </c:pt>
                <c:pt idx="3">
                  <c:v>2022</c:v>
                </c:pt>
                <c:pt idx="4">
                  <c:v>2023</c:v>
                </c:pt>
                <c:pt idx="5">
                  <c:v>2024</c:v>
                </c:pt>
              </c:numCache>
            </c:numRef>
          </c:cat>
          <c:val>
            <c:numRef>
              <c:f>Discrimination!$B$6:$G$6</c:f>
              <c:numCache>
                <c:formatCode>0.0%</c:formatCode>
                <c:ptCount val="6"/>
                <c:pt idx="0">
                  <c:v>4.1000000000000002E-2</c:v>
                </c:pt>
                <c:pt idx="1">
                  <c:v>5.8099999999999999E-2</c:v>
                </c:pt>
                <c:pt idx="2">
                  <c:v>5.57E-2</c:v>
                </c:pt>
                <c:pt idx="3">
                  <c:v>5.33E-2</c:v>
                </c:pt>
                <c:pt idx="4">
                  <c:v>5.4699999999999999E-2</c:v>
                </c:pt>
                <c:pt idx="5">
                  <c:v>3.9899999999999998E-2</c:v>
                </c:pt>
              </c:numCache>
            </c:numRef>
          </c:val>
          <c:extLst>
            <c:ext xmlns:c16="http://schemas.microsoft.com/office/drawing/2014/chart" uri="{C3380CC4-5D6E-409C-BE32-E72D297353CC}">
              <c16:uniqueId val="{00000001-9157-4D81-9D1A-7E2298A499D4}"/>
            </c:ext>
          </c:extLst>
        </c:ser>
        <c:dLbls>
          <c:dLblPos val="outEnd"/>
          <c:showLegendKey val="0"/>
          <c:showVal val="1"/>
          <c:showCatName val="0"/>
          <c:showSerName val="0"/>
          <c:showPercent val="0"/>
          <c:showBubbleSize val="0"/>
        </c:dLbls>
        <c:gapWidth val="219"/>
        <c:overlap val="-27"/>
        <c:axId val="665942568"/>
        <c:axId val="665947488"/>
      </c:barChart>
      <c:catAx>
        <c:axId val="665942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947488"/>
        <c:crosses val="autoZero"/>
        <c:auto val="1"/>
        <c:lblAlgn val="ctr"/>
        <c:lblOffset val="100"/>
        <c:noMultiLvlLbl val="0"/>
      </c:catAx>
      <c:valAx>
        <c:axId val="6659474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942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'Board Representation'!$A$12</c:f>
              <c:strCache>
                <c:ptCount val="1"/>
                <c:pt idx="0">
                  <c:v>Overall Board</c:v>
                </c:pt>
              </c:strCache>
            </c:strRef>
          </c:tx>
          <c:spPr>
            <a:solidFill>
              <a:srgbClr val="D8C5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'Board Representation'!$B$11:$G$11</c:f>
              <c:numCache>
                <c:formatCode>General</c:formatCode>
                <c:ptCount val="6"/>
                <c:pt idx="0">
                  <c:v>2019</c:v>
                </c:pt>
                <c:pt idx="1">
                  <c:v>2020</c:v>
                </c:pt>
                <c:pt idx="2">
                  <c:v>2021</c:v>
                </c:pt>
                <c:pt idx="3">
                  <c:v>2022</c:v>
                </c:pt>
                <c:pt idx="4">
                  <c:v>2023</c:v>
                </c:pt>
                <c:pt idx="5">
                  <c:v>2024</c:v>
                </c:pt>
              </c:numCache>
            </c:numRef>
          </c:cat>
          <c:val>
            <c:numRef>
              <c:f>'Board Representation'!$B$12:$G$12</c:f>
              <c:numCache>
                <c:formatCode>0.0%</c:formatCode>
                <c:ptCount val="6"/>
                <c:pt idx="0">
                  <c:v>-6.5000000000000002E-2</c:v>
                </c:pt>
                <c:pt idx="1">
                  <c:v>-7.5999999999999998E-2</c:v>
                </c:pt>
                <c:pt idx="2">
                  <c:v>-0.188</c:v>
                </c:pt>
                <c:pt idx="3">
                  <c:v>-0.109</c:v>
                </c:pt>
                <c:pt idx="4">
                  <c:v>-0.11799999999999999</c:v>
                </c:pt>
                <c:pt idx="5">
                  <c:v>-0.21</c:v>
                </c:pt>
              </c:numCache>
            </c:numRef>
          </c:val>
          <c:extLst>
            <c:ext xmlns:c16="http://schemas.microsoft.com/office/drawing/2014/chart" uri="{C3380CC4-5D6E-409C-BE32-E72D297353CC}">
              <c16:uniqueId val="{00000000-22F1-4DA7-AFF0-56AE1B12788D}"/>
            </c:ext>
          </c:extLst>
        </c:ser>
        <c:dLbls>
          <c:dLblPos val="outEnd"/>
          <c:showLegendKey val="0"/>
          <c:showVal val="1"/>
          <c:showCatName val="0"/>
          <c:showSerName val="0"/>
          <c:showPercent val="0"/>
          <c:showBubbleSize val="0"/>
        </c:dLbls>
        <c:gapWidth val="219"/>
        <c:overlap val="-27"/>
        <c:axId val="665948800"/>
        <c:axId val="665949456"/>
      </c:barChart>
      <c:catAx>
        <c:axId val="66594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949456"/>
        <c:crosses val="autoZero"/>
        <c:auto val="1"/>
        <c:lblAlgn val="ctr"/>
        <c:lblOffset val="100"/>
        <c:noMultiLvlLbl val="0"/>
      </c:catAx>
      <c:valAx>
        <c:axId val="6659494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94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Workforce!$C$19</c:f>
              <c:strCache>
                <c:ptCount val="1"/>
                <c:pt idx="0">
                  <c:v>BME %</c:v>
                </c:pt>
              </c:strCache>
            </c:strRef>
          </c:tx>
          <c:spPr>
            <a:solidFill>
              <a:srgbClr val="9966FF"/>
            </a:solidFill>
            <a:ln>
              <a:noFill/>
            </a:ln>
            <a:effectLst/>
          </c:spPr>
          <c:invertIfNegative val="0"/>
          <c:cat>
            <c:numRef>
              <c:f>Workforce!$B$20:$B$25</c:f>
              <c:numCache>
                <c:formatCode>General</c:formatCode>
                <c:ptCount val="6"/>
                <c:pt idx="0">
                  <c:v>2019</c:v>
                </c:pt>
                <c:pt idx="1">
                  <c:v>2020</c:v>
                </c:pt>
                <c:pt idx="2">
                  <c:v>2021</c:v>
                </c:pt>
                <c:pt idx="3">
                  <c:v>2022</c:v>
                </c:pt>
                <c:pt idx="4">
                  <c:v>2023</c:v>
                </c:pt>
                <c:pt idx="5">
                  <c:v>2024</c:v>
                </c:pt>
              </c:numCache>
            </c:numRef>
          </c:cat>
          <c:val>
            <c:numRef>
              <c:f>Workforce!$C$20:$C$25</c:f>
              <c:numCache>
                <c:formatCode>0.00%</c:formatCode>
                <c:ptCount val="6"/>
                <c:pt idx="0">
                  <c:v>0.14688715953307394</c:v>
                </c:pt>
                <c:pt idx="1">
                  <c:v>0.15915363385464582</c:v>
                </c:pt>
                <c:pt idx="2">
                  <c:v>0.18790100824931255</c:v>
                </c:pt>
                <c:pt idx="3">
                  <c:v>0.19272727272727272</c:v>
                </c:pt>
                <c:pt idx="4">
                  <c:v>0.19520851818988466</c:v>
                </c:pt>
                <c:pt idx="5">
                  <c:v>0.21253175275190517</c:v>
                </c:pt>
              </c:numCache>
            </c:numRef>
          </c:val>
          <c:extLst>
            <c:ext xmlns:c16="http://schemas.microsoft.com/office/drawing/2014/chart" uri="{C3380CC4-5D6E-409C-BE32-E72D297353CC}">
              <c16:uniqueId val="{00000000-C01A-4F8E-982A-CA3A5830AA45}"/>
            </c:ext>
          </c:extLst>
        </c:ser>
        <c:ser>
          <c:idx val="1"/>
          <c:order val="1"/>
          <c:tx>
            <c:strRef>
              <c:f>Workforce!$D$19</c:f>
              <c:strCache>
                <c:ptCount val="1"/>
                <c:pt idx="0">
                  <c:v>Non-BME %</c:v>
                </c:pt>
              </c:strCache>
            </c:strRef>
          </c:tx>
          <c:spPr>
            <a:solidFill>
              <a:srgbClr val="D8C5FF"/>
            </a:solidFill>
            <a:ln>
              <a:noFill/>
            </a:ln>
            <a:effectLst/>
          </c:spPr>
          <c:invertIfNegative val="0"/>
          <c:cat>
            <c:numRef>
              <c:f>Workforce!$B$20:$B$25</c:f>
              <c:numCache>
                <c:formatCode>General</c:formatCode>
                <c:ptCount val="6"/>
                <c:pt idx="0">
                  <c:v>2019</c:v>
                </c:pt>
                <c:pt idx="1">
                  <c:v>2020</c:v>
                </c:pt>
                <c:pt idx="2">
                  <c:v>2021</c:v>
                </c:pt>
                <c:pt idx="3">
                  <c:v>2022</c:v>
                </c:pt>
                <c:pt idx="4">
                  <c:v>2023</c:v>
                </c:pt>
                <c:pt idx="5">
                  <c:v>2024</c:v>
                </c:pt>
              </c:numCache>
            </c:numRef>
          </c:cat>
          <c:val>
            <c:numRef>
              <c:f>Workforce!$D$20:$D$25</c:f>
              <c:numCache>
                <c:formatCode>0.00%</c:formatCode>
                <c:ptCount val="6"/>
                <c:pt idx="0">
                  <c:v>0.83073929961089499</c:v>
                </c:pt>
                <c:pt idx="1">
                  <c:v>0.81140754369825208</c:v>
                </c:pt>
                <c:pt idx="2">
                  <c:v>0.7937671860678277</c:v>
                </c:pt>
                <c:pt idx="3">
                  <c:v>0.78727272727272724</c:v>
                </c:pt>
                <c:pt idx="4">
                  <c:v>0.78527062999112685</c:v>
                </c:pt>
                <c:pt idx="5">
                  <c:v>0.77476714648602873</c:v>
                </c:pt>
              </c:numCache>
            </c:numRef>
          </c:val>
          <c:extLst>
            <c:ext xmlns:c16="http://schemas.microsoft.com/office/drawing/2014/chart" uri="{C3380CC4-5D6E-409C-BE32-E72D297353CC}">
              <c16:uniqueId val="{00000001-C01A-4F8E-982A-CA3A5830AA45}"/>
            </c:ext>
          </c:extLst>
        </c:ser>
        <c:ser>
          <c:idx val="2"/>
          <c:order val="2"/>
          <c:tx>
            <c:strRef>
              <c:f>Workforce!$E$19</c:f>
              <c:strCache>
                <c:ptCount val="1"/>
                <c:pt idx="0">
                  <c:v>Unknown %</c:v>
                </c:pt>
              </c:strCache>
            </c:strRef>
          </c:tx>
          <c:spPr>
            <a:solidFill>
              <a:srgbClr val="FFC000"/>
            </a:solidFill>
            <a:ln>
              <a:noFill/>
            </a:ln>
            <a:effectLst/>
          </c:spPr>
          <c:invertIfNegative val="0"/>
          <c:cat>
            <c:numRef>
              <c:f>Workforce!$B$20:$B$25</c:f>
              <c:numCache>
                <c:formatCode>General</c:formatCode>
                <c:ptCount val="6"/>
                <c:pt idx="0">
                  <c:v>2019</c:v>
                </c:pt>
                <c:pt idx="1">
                  <c:v>2020</c:v>
                </c:pt>
                <c:pt idx="2">
                  <c:v>2021</c:v>
                </c:pt>
                <c:pt idx="3">
                  <c:v>2022</c:v>
                </c:pt>
                <c:pt idx="4">
                  <c:v>2023</c:v>
                </c:pt>
                <c:pt idx="5">
                  <c:v>2024</c:v>
                </c:pt>
              </c:numCache>
            </c:numRef>
          </c:cat>
          <c:val>
            <c:numRef>
              <c:f>Workforce!$E$20:$E$25</c:f>
              <c:numCache>
                <c:formatCode>0.00%</c:formatCode>
                <c:ptCount val="6"/>
                <c:pt idx="0">
                  <c:v>2.2373540856031129E-2</c:v>
                </c:pt>
                <c:pt idx="1">
                  <c:v>2.9438822447102116E-2</c:v>
                </c:pt>
                <c:pt idx="2">
                  <c:v>1.8331805682859761E-2</c:v>
                </c:pt>
                <c:pt idx="3">
                  <c:v>0.02</c:v>
                </c:pt>
                <c:pt idx="4">
                  <c:v>1.9520851818988466E-2</c:v>
                </c:pt>
                <c:pt idx="5">
                  <c:v>1.2701100762066046E-2</c:v>
                </c:pt>
              </c:numCache>
            </c:numRef>
          </c:val>
          <c:extLst>
            <c:ext xmlns:c16="http://schemas.microsoft.com/office/drawing/2014/chart" uri="{C3380CC4-5D6E-409C-BE32-E72D297353CC}">
              <c16:uniqueId val="{00000002-C01A-4F8E-982A-CA3A5830AA45}"/>
            </c:ext>
          </c:extLst>
        </c:ser>
        <c:dLbls>
          <c:showLegendKey val="0"/>
          <c:showVal val="0"/>
          <c:showCatName val="0"/>
          <c:showSerName val="0"/>
          <c:showPercent val="0"/>
          <c:showBubbleSize val="0"/>
        </c:dLbls>
        <c:gapWidth val="150"/>
        <c:overlap val="100"/>
        <c:axId val="624601200"/>
        <c:axId val="624603824"/>
      </c:barChart>
      <c:catAx>
        <c:axId val="624601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603824"/>
        <c:crosses val="autoZero"/>
        <c:auto val="1"/>
        <c:lblAlgn val="ctr"/>
        <c:lblOffset val="100"/>
        <c:noMultiLvlLbl val="0"/>
      </c:catAx>
      <c:valAx>
        <c:axId val="624603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4601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Overall BME Representation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'Pay Clusters'!$A$5</c:f>
              <c:strCache>
                <c:ptCount val="1"/>
                <c:pt idx="0">
                  <c:v>Overall</c:v>
                </c:pt>
              </c:strCache>
            </c:strRef>
          </c:tx>
          <c:spPr>
            <a:ln w="28575" cap="rnd">
              <a:solidFill>
                <a:srgbClr val="9966FF"/>
              </a:solidFill>
              <a:round/>
            </a:ln>
            <a:effectLst/>
          </c:spPr>
          <c:marker>
            <c:symbol val="none"/>
          </c:marker>
          <c:cat>
            <c:numRef>
              <c:f>'Pay Clusters'!$B$4:$G$4</c:f>
              <c:numCache>
                <c:formatCode>General</c:formatCode>
                <c:ptCount val="6"/>
                <c:pt idx="0">
                  <c:v>2019</c:v>
                </c:pt>
                <c:pt idx="1">
                  <c:v>2020</c:v>
                </c:pt>
                <c:pt idx="2">
                  <c:v>2021</c:v>
                </c:pt>
                <c:pt idx="3">
                  <c:v>2022</c:v>
                </c:pt>
                <c:pt idx="4">
                  <c:v>2023</c:v>
                </c:pt>
                <c:pt idx="5">
                  <c:v>2024</c:v>
                </c:pt>
              </c:numCache>
            </c:numRef>
          </c:cat>
          <c:val>
            <c:numRef>
              <c:f>'Pay Clusters'!$B$5:$G$5</c:f>
              <c:numCache>
                <c:formatCode>0.00%</c:formatCode>
                <c:ptCount val="6"/>
                <c:pt idx="0">
                  <c:v>0.14680000000000001</c:v>
                </c:pt>
                <c:pt idx="1">
                  <c:v>0.15909999999999999</c:v>
                </c:pt>
                <c:pt idx="2">
                  <c:v>0.18809999999999999</c:v>
                </c:pt>
                <c:pt idx="3">
                  <c:v>0.1933</c:v>
                </c:pt>
                <c:pt idx="4">
                  <c:v>0.19570000000000001</c:v>
                </c:pt>
                <c:pt idx="5">
                  <c:v>0.21199999999999999</c:v>
                </c:pt>
              </c:numCache>
            </c:numRef>
          </c:val>
          <c:smooth val="0"/>
          <c:extLst>
            <c:ext xmlns:c16="http://schemas.microsoft.com/office/drawing/2014/chart" uri="{C3380CC4-5D6E-409C-BE32-E72D297353CC}">
              <c16:uniqueId val="{00000000-7534-46B8-9352-B3AF5764EB79}"/>
            </c:ext>
          </c:extLst>
        </c:ser>
        <c:dLbls>
          <c:showLegendKey val="0"/>
          <c:showVal val="0"/>
          <c:showCatName val="0"/>
          <c:showSerName val="0"/>
          <c:showPercent val="0"/>
          <c:showBubbleSize val="0"/>
        </c:dLbls>
        <c:smooth val="0"/>
        <c:axId val="619565048"/>
        <c:axId val="619565376"/>
      </c:lineChart>
      <c:catAx>
        <c:axId val="619565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65376"/>
        <c:crosses val="autoZero"/>
        <c:auto val="1"/>
        <c:lblAlgn val="ctr"/>
        <c:lblOffset val="100"/>
        <c:noMultiLvlLbl val="0"/>
      </c:catAx>
      <c:valAx>
        <c:axId val="619565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6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Non-Clinical (inc M&amp;D) BME Representation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'Pay Clusters'!$A$6</c:f>
              <c:strCache>
                <c:ptCount val="1"/>
                <c:pt idx="0">
                  <c:v>Non-Clinical (inc M&amp;D)</c:v>
                </c:pt>
              </c:strCache>
            </c:strRef>
          </c:tx>
          <c:spPr>
            <a:ln w="28575" cap="rnd">
              <a:solidFill>
                <a:srgbClr val="9966FF"/>
              </a:solidFill>
              <a:round/>
            </a:ln>
            <a:effectLst/>
          </c:spPr>
          <c:marker>
            <c:symbol val="none"/>
          </c:marker>
          <c:cat>
            <c:numRef>
              <c:f>'Pay Clusters'!$B$4:$G$4</c:f>
              <c:numCache>
                <c:formatCode>General</c:formatCode>
                <c:ptCount val="6"/>
                <c:pt idx="0">
                  <c:v>2019</c:v>
                </c:pt>
                <c:pt idx="1">
                  <c:v>2020</c:v>
                </c:pt>
                <c:pt idx="2">
                  <c:v>2021</c:v>
                </c:pt>
                <c:pt idx="3">
                  <c:v>2022</c:v>
                </c:pt>
                <c:pt idx="4">
                  <c:v>2023</c:v>
                </c:pt>
                <c:pt idx="5">
                  <c:v>2024</c:v>
                </c:pt>
              </c:numCache>
            </c:numRef>
          </c:cat>
          <c:val>
            <c:numRef>
              <c:f>'Pay Clusters'!$B$6:$G$6</c:f>
              <c:numCache>
                <c:formatCode>0.00%</c:formatCode>
                <c:ptCount val="6"/>
                <c:pt idx="0">
                  <c:v>7.0599999999999996E-2</c:v>
                </c:pt>
                <c:pt idx="1">
                  <c:v>7.6100000000000001E-2</c:v>
                </c:pt>
                <c:pt idx="2">
                  <c:v>8.8300000000000003E-2</c:v>
                </c:pt>
                <c:pt idx="3">
                  <c:v>8.5000000000000006E-2</c:v>
                </c:pt>
                <c:pt idx="4">
                  <c:v>9.3600000000000003E-2</c:v>
                </c:pt>
                <c:pt idx="5">
                  <c:v>0.1</c:v>
                </c:pt>
              </c:numCache>
            </c:numRef>
          </c:val>
          <c:smooth val="0"/>
          <c:extLst>
            <c:ext xmlns:c16="http://schemas.microsoft.com/office/drawing/2014/chart" uri="{C3380CC4-5D6E-409C-BE32-E72D297353CC}">
              <c16:uniqueId val="{00000000-5776-4479-BC74-AD1C44714912}"/>
            </c:ext>
          </c:extLst>
        </c:ser>
        <c:dLbls>
          <c:showLegendKey val="0"/>
          <c:showVal val="0"/>
          <c:showCatName val="0"/>
          <c:showSerName val="0"/>
          <c:showPercent val="0"/>
          <c:showBubbleSize val="0"/>
        </c:dLbls>
        <c:smooth val="0"/>
        <c:axId val="583653024"/>
        <c:axId val="583654008"/>
      </c:lineChart>
      <c:catAx>
        <c:axId val="58365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654008"/>
        <c:crosses val="autoZero"/>
        <c:auto val="1"/>
        <c:lblAlgn val="ctr"/>
        <c:lblOffset val="100"/>
        <c:noMultiLvlLbl val="0"/>
      </c:catAx>
      <c:valAx>
        <c:axId val="583654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365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Clinical BME Representation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'Pay Clusters'!$A$7</c:f>
              <c:strCache>
                <c:ptCount val="1"/>
                <c:pt idx="0">
                  <c:v>Clinical</c:v>
                </c:pt>
              </c:strCache>
            </c:strRef>
          </c:tx>
          <c:spPr>
            <a:ln w="28575" cap="rnd">
              <a:solidFill>
                <a:srgbClr val="9966FF"/>
              </a:solidFill>
              <a:round/>
            </a:ln>
            <a:effectLst/>
          </c:spPr>
          <c:marker>
            <c:symbol val="none"/>
          </c:marker>
          <c:cat>
            <c:numRef>
              <c:f>'Pay Clusters'!$B$4:$G$4</c:f>
              <c:numCache>
                <c:formatCode>General</c:formatCode>
                <c:ptCount val="6"/>
                <c:pt idx="0">
                  <c:v>2019</c:v>
                </c:pt>
                <c:pt idx="1">
                  <c:v>2020</c:v>
                </c:pt>
                <c:pt idx="2">
                  <c:v>2021</c:v>
                </c:pt>
                <c:pt idx="3">
                  <c:v>2022</c:v>
                </c:pt>
                <c:pt idx="4">
                  <c:v>2023</c:v>
                </c:pt>
                <c:pt idx="5">
                  <c:v>2024</c:v>
                </c:pt>
              </c:numCache>
            </c:numRef>
          </c:cat>
          <c:val>
            <c:numRef>
              <c:f>'Pay Clusters'!$B$7:$G$7</c:f>
              <c:numCache>
                <c:formatCode>0.00%</c:formatCode>
                <c:ptCount val="6"/>
                <c:pt idx="0">
                  <c:v>0.1893</c:v>
                </c:pt>
                <c:pt idx="1">
                  <c:v>0.2039</c:v>
                </c:pt>
                <c:pt idx="2">
                  <c:v>0.2419</c:v>
                </c:pt>
                <c:pt idx="3">
                  <c:v>0.25169999999999998</c:v>
                </c:pt>
                <c:pt idx="4">
                  <c:v>0.25030000000000002</c:v>
                </c:pt>
                <c:pt idx="5">
                  <c:v>0.27060000000000001</c:v>
                </c:pt>
              </c:numCache>
            </c:numRef>
          </c:val>
          <c:smooth val="0"/>
          <c:extLst>
            <c:ext xmlns:c16="http://schemas.microsoft.com/office/drawing/2014/chart" uri="{C3380CC4-5D6E-409C-BE32-E72D297353CC}">
              <c16:uniqueId val="{00000000-99A6-4279-A87E-57F78403995A}"/>
            </c:ext>
          </c:extLst>
        </c:ser>
        <c:dLbls>
          <c:showLegendKey val="0"/>
          <c:showVal val="0"/>
          <c:showCatName val="0"/>
          <c:showSerName val="0"/>
          <c:showPercent val="0"/>
          <c:showBubbleSize val="0"/>
        </c:dLbls>
        <c:smooth val="0"/>
        <c:axId val="632609832"/>
        <c:axId val="632615408"/>
      </c:lineChart>
      <c:catAx>
        <c:axId val="632609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615408"/>
        <c:crosses val="autoZero"/>
        <c:auto val="1"/>
        <c:lblAlgn val="ctr"/>
        <c:lblOffset val="100"/>
        <c:noMultiLvlLbl val="0"/>
      </c:catAx>
      <c:valAx>
        <c:axId val="6326154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2609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'Pay Clusters'!$T$4</c:f>
              <c:strCache>
                <c:ptCount val="1"/>
                <c:pt idx="0">
                  <c:v>White</c:v>
                </c:pt>
              </c:strCache>
            </c:strRef>
          </c:tx>
          <c:spPr>
            <a:solidFill>
              <a:schemeClr val="accent1"/>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Clusters'!$T$5:$T$19</c:f>
            </c:numRef>
          </c:val>
          <c:extLst>
            <c:ext xmlns:c16="http://schemas.microsoft.com/office/drawing/2014/chart" uri="{C3380CC4-5D6E-409C-BE32-E72D297353CC}">
              <c16:uniqueId val="{00000000-CD95-4740-884F-6FDE74E33176}"/>
            </c:ext>
          </c:extLst>
        </c:ser>
        <c:ser>
          <c:idx val="1"/>
          <c:order val="1"/>
          <c:tx>
            <c:strRef>
              <c:f>'Pay Clusters'!$U$4</c:f>
              <c:strCache>
                <c:ptCount val="1"/>
                <c:pt idx="0">
                  <c:v>BME</c:v>
                </c:pt>
              </c:strCache>
            </c:strRef>
          </c:tx>
          <c:spPr>
            <a:solidFill>
              <a:schemeClr val="accent2"/>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Clusters'!$U$5:$U$19</c:f>
            </c:numRef>
          </c:val>
          <c:extLst>
            <c:ext xmlns:c16="http://schemas.microsoft.com/office/drawing/2014/chart" uri="{C3380CC4-5D6E-409C-BE32-E72D297353CC}">
              <c16:uniqueId val="{00000001-CD95-4740-884F-6FDE74E33176}"/>
            </c:ext>
          </c:extLst>
        </c:ser>
        <c:ser>
          <c:idx val="2"/>
          <c:order val="2"/>
          <c:tx>
            <c:strRef>
              <c:f>'Pay Clusters'!$V$4</c:f>
              <c:strCache>
                <c:ptCount val="1"/>
                <c:pt idx="0">
                  <c:v>Unknown</c:v>
                </c:pt>
              </c:strCache>
            </c:strRef>
          </c:tx>
          <c:spPr>
            <a:solidFill>
              <a:schemeClr val="accent3"/>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Clusters'!$V$5:$V$19</c:f>
            </c:numRef>
          </c:val>
          <c:extLst>
            <c:ext xmlns:c16="http://schemas.microsoft.com/office/drawing/2014/chart" uri="{C3380CC4-5D6E-409C-BE32-E72D297353CC}">
              <c16:uniqueId val="{00000002-CD95-4740-884F-6FDE74E33176}"/>
            </c:ext>
          </c:extLst>
        </c:ser>
        <c:ser>
          <c:idx val="3"/>
          <c:order val="3"/>
          <c:tx>
            <c:strRef>
              <c:f>'Pay Clusters'!$W$4</c:f>
              <c:strCache>
                <c:ptCount val="1"/>
                <c:pt idx="0">
                  <c:v>Total</c:v>
                </c:pt>
              </c:strCache>
            </c:strRef>
          </c:tx>
          <c:spPr>
            <a:solidFill>
              <a:schemeClr val="accent4"/>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Clusters'!$W$5:$W$19</c:f>
            </c:numRef>
          </c:val>
          <c:extLst>
            <c:ext xmlns:c16="http://schemas.microsoft.com/office/drawing/2014/chart" uri="{C3380CC4-5D6E-409C-BE32-E72D297353CC}">
              <c16:uniqueId val="{00000003-CD95-4740-884F-6FDE74E33176}"/>
            </c:ext>
          </c:extLst>
        </c:ser>
        <c:ser>
          <c:idx val="4"/>
          <c:order val="4"/>
          <c:tx>
            <c:strRef>
              <c:f>'Pay Clusters'!$X$4</c:f>
              <c:strCache>
                <c:ptCount val="1"/>
                <c:pt idx="0">
                  <c:v>Non-BME %</c:v>
                </c:pt>
              </c:strCache>
            </c:strRef>
          </c:tx>
          <c:spPr>
            <a:solidFill>
              <a:srgbClr val="D8C5FF"/>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Clusters'!$X$5:$X$19</c:f>
              <c:numCache>
                <c:formatCode>0.00%</c:formatCode>
                <c:ptCount val="15"/>
                <c:pt idx="0">
                  <c:v>0.80113636363636365</c:v>
                </c:pt>
                <c:pt idx="1">
                  <c:v>0.83941605839416056</c:v>
                </c:pt>
                <c:pt idx="2">
                  <c:v>0.92805755395683454</c:v>
                </c:pt>
                <c:pt idx="3">
                  <c:v>0.74691358024691357</c:v>
                </c:pt>
                <c:pt idx="4">
                  <c:v>0.76249999999999996</c:v>
                </c:pt>
                <c:pt idx="5">
                  <c:v>0.80152671755725191</c:v>
                </c:pt>
                <c:pt idx="6">
                  <c:v>0.89130434782608692</c:v>
                </c:pt>
                <c:pt idx="7">
                  <c:v>0.7857142857142857</c:v>
                </c:pt>
                <c:pt idx="8">
                  <c:v>1</c:v>
                </c:pt>
                <c:pt idx="9">
                  <c:v>1</c:v>
                </c:pt>
                <c:pt idx="10">
                  <c:v>1</c:v>
                </c:pt>
                <c:pt idx="11">
                  <c:v>1</c:v>
                </c:pt>
                <c:pt idx="12">
                  <c:v>0.64948453608247425</c:v>
                </c:pt>
                <c:pt idx="13">
                  <c:v>0.36</c:v>
                </c:pt>
                <c:pt idx="14">
                  <c:v>0.5074626865671642</c:v>
                </c:pt>
              </c:numCache>
            </c:numRef>
          </c:val>
          <c:extLst>
            <c:ext xmlns:c16="http://schemas.microsoft.com/office/drawing/2014/chart" uri="{C3380CC4-5D6E-409C-BE32-E72D297353CC}">
              <c16:uniqueId val="{00000004-CD95-4740-884F-6FDE74E33176}"/>
            </c:ext>
          </c:extLst>
        </c:ser>
        <c:ser>
          <c:idx val="5"/>
          <c:order val="5"/>
          <c:tx>
            <c:strRef>
              <c:f>'Pay Clusters'!$Y$4</c:f>
              <c:strCache>
                <c:ptCount val="1"/>
                <c:pt idx="0">
                  <c:v>BME %</c:v>
                </c:pt>
              </c:strCache>
            </c:strRef>
          </c:tx>
          <c:spPr>
            <a:solidFill>
              <a:srgbClr val="9966FF"/>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Clusters'!$Y$5:$Y$19</c:f>
              <c:numCache>
                <c:formatCode>0.00%</c:formatCode>
                <c:ptCount val="15"/>
                <c:pt idx="0">
                  <c:v>0.18181818181818182</c:v>
                </c:pt>
                <c:pt idx="1">
                  <c:v>0.13868613138686131</c:v>
                </c:pt>
                <c:pt idx="2">
                  <c:v>7.1942446043165464E-2</c:v>
                </c:pt>
                <c:pt idx="3">
                  <c:v>0.25308641975308643</c:v>
                </c:pt>
                <c:pt idx="4">
                  <c:v>0.22500000000000001</c:v>
                </c:pt>
                <c:pt idx="5">
                  <c:v>0.19083969465648856</c:v>
                </c:pt>
                <c:pt idx="6">
                  <c:v>0.10869565217391304</c:v>
                </c:pt>
                <c:pt idx="7">
                  <c:v>0.21428571428571427</c:v>
                </c:pt>
                <c:pt idx="8">
                  <c:v>0</c:v>
                </c:pt>
                <c:pt idx="9">
                  <c:v>0</c:v>
                </c:pt>
                <c:pt idx="10">
                  <c:v>0</c:v>
                </c:pt>
                <c:pt idx="11">
                  <c:v>0</c:v>
                </c:pt>
                <c:pt idx="12">
                  <c:v>0.34020618556701032</c:v>
                </c:pt>
                <c:pt idx="13">
                  <c:v>0.64</c:v>
                </c:pt>
                <c:pt idx="14">
                  <c:v>0.46268656716417911</c:v>
                </c:pt>
              </c:numCache>
            </c:numRef>
          </c:val>
          <c:extLst>
            <c:ext xmlns:c16="http://schemas.microsoft.com/office/drawing/2014/chart" uri="{C3380CC4-5D6E-409C-BE32-E72D297353CC}">
              <c16:uniqueId val="{00000005-CD95-4740-884F-6FDE74E33176}"/>
            </c:ext>
          </c:extLst>
        </c:ser>
        <c:ser>
          <c:idx val="6"/>
          <c:order val="6"/>
          <c:tx>
            <c:strRef>
              <c:f>'Pay Clusters'!$Z$4</c:f>
              <c:strCache>
                <c:ptCount val="1"/>
                <c:pt idx="0">
                  <c:v>Unknown</c:v>
                </c:pt>
              </c:strCache>
            </c:strRef>
          </c:tx>
          <c:spPr>
            <a:solidFill>
              <a:srgbClr val="FFC000"/>
            </a:solidFill>
            <a:ln>
              <a:noFill/>
            </a:ln>
            <a:effectLst/>
          </c:spPr>
          <c:invertIfNegative val="0"/>
          <c:cat>
            <c:strRef>
              <c:f>'Pay Clusters'!$S$5:$S$19</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Non-consultant career grades</c:v>
                </c:pt>
                <c:pt idx="14">
                  <c:v> Trainee grades</c:v>
                </c:pt>
              </c:strCache>
            </c:strRef>
          </c:cat>
          <c:val>
            <c:numRef>
              <c:f>'Pay Clusters'!$Z$5:$Z$19</c:f>
              <c:numCache>
                <c:formatCode>0.00%</c:formatCode>
                <c:ptCount val="15"/>
                <c:pt idx="0">
                  <c:v>1.7045454545454544E-2</c:v>
                </c:pt>
                <c:pt idx="1">
                  <c:v>2.1897810218978103E-2</c:v>
                </c:pt>
                <c:pt idx="2">
                  <c:v>0</c:v>
                </c:pt>
                <c:pt idx="3">
                  <c:v>0</c:v>
                </c:pt>
                <c:pt idx="4">
                  <c:v>1.2500000000000001E-2</c:v>
                </c:pt>
                <c:pt idx="5">
                  <c:v>7.6335877862595417E-3</c:v>
                </c:pt>
                <c:pt idx="6">
                  <c:v>0</c:v>
                </c:pt>
                <c:pt idx="7">
                  <c:v>0</c:v>
                </c:pt>
                <c:pt idx="8">
                  <c:v>0</c:v>
                </c:pt>
                <c:pt idx="9">
                  <c:v>0</c:v>
                </c:pt>
                <c:pt idx="10">
                  <c:v>0</c:v>
                </c:pt>
                <c:pt idx="11">
                  <c:v>0</c:v>
                </c:pt>
                <c:pt idx="12">
                  <c:v>1.0309278350515464E-2</c:v>
                </c:pt>
                <c:pt idx="13">
                  <c:v>0</c:v>
                </c:pt>
                <c:pt idx="14">
                  <c:v>2.9850746268656716E-2</c:v>
                </c:pt>
              </c:numCache>
            </c:numRef>
          </c:val>
          <c:extLst>
            <c:ext xmlns:c16="http://schemas.microsoft.com/office/drawing/2014/chart" uri="{C3380CC4-5D6E-409C-BE32-E72D297353CC}">
              <c16:uniqueId val="{00000006-CD95-4740-884F-6FDE74E33176}"/>
            </c:ext>
          </c:extLst>
        </c:ser>
        <c:dLbls>
          <c:showLegendKey val="0"/>
          <c:showVal val="0"/>
          <c:showCatName val="0"/>
          <c:showSerName val="0"/>
          <c:showPercent val="0"/>
          <c:showBubbleSize val="0"/>
        </c:dLbls>
        <c:gapWidth val="150"/>
        <c:overlap val="100"/>
        <c:axId val="764776704"/>
        <c:axId val="764778016"/>
      </c:barChart>
      <c:catAx>
        <c:axId val="76477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778016"/>
        <c:crosses val="autoZero"/>
        <c:auto val="1"/>
        <c:lblAlgn val="ctr"/>
        <c:lblOffset val="100"/>
        <c:noMultiLvlLbl val="0"/>
      </c:catAx>
      <c:valAx>
        <c:axId val="7647780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776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Recruitment!$B$5</c:f>
              <c:strCache>
                <c:ptCount val="1"/>
                <c:pt idx="0">
                  <c:v>Non-BME</c:v>
                </c:pt>
              </c:strCache>
            </c:strRef>
          </c:tx>
          <c:spPr>
            <a:solidFill>
              <a:srgbClr val="D8C5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Recruitment!$C$4:$H$4</c:f>
              <c:numCache>
                <c:formatCode>General</c:formatCode>
                <c:ptCount val="6"/>
                <c:pt idx="0">
                  <c:v>2019</c:v>
                </c:pt>
                <c:pt idx="1">
                  <c:v>2020</c:v>
                </c:pt>
                <c:pt idx="2">
                  <c:v>2021</c:v>
                </c:pt>
                <c:pt idx="3">
                  <c:v>2022</c:v>
                </c:pt>
                <c:pt idx="4">
                  <c:v>2023</c:v>
                </c:pt>
                <c:pt idx="5">
                  <c:v>2024</c:v>
                </c:pt>
              </c:numCache>
            </c:numRef>
          </c:cat>
          <c:val>
            <c:numRef>
              <c:f>Recruitment!$C$5:$H$5</c:f>
              <c:numCache>
                <c:formatCode>0.00</c:formatCode>
                <c:ptCount val="6"/>
                <c:pt idx="0">
                  <c:v>1.32</c:v>
                </c:pt>
                <c:pt idx="1">
                  <c:v>1.47</c:v>
                </c:pt>
                <c:pt idx="2">
                  <c:v>1.79</c:v>
                </c:pt>
                <c:pt idx="3">
                  <c:v>1.27</c:v>
                </c:pt>
                <c:pt idx="4">
                  <c:v>2.31</c:v>
                </c:pt>
                <c:pt idx="5">
                  <c:v>2.72</c:v>
                </c:pt>
              </c:numCache>
            </c:numRef>
          </c:val>
          <c:extLst>
            <c:ext xmlns:c16="http://schemas.microsoft.com/office/drawing/2014/chart" uri="{C3380CC4-5D6E-409C-BE32-E72D297353CC}">
              <c16:uniqueId val="{00000000-E308-475F-A323-2C66B93EF682}"/>
            </c:ext>
          </c:extLst>
        </c:ser>
        <c:ser>
          <c:idx val="1"/>
          <c:order val="1"/>
          <c:tx>
            <c:strRef>
              <c:f>Recruitment!$B$6</c:f>
              <c:strCache>
                <c:ptCount val="1"/>
                <c:pt idx="0">
                  <c:v>BME</c:v>
                </c:pt>
              </c:strCache>
            </c:strRef>
          </c:tx>
          <c:spPr>
            <a:solidFill>
              <a:srgbClr val="9966FF"/>
            </a:solidFill>
            <a:ln>
              <a:noFill/>
            </a:ln>
            <a:effectLst/>
          </c:spPr>
          <c:invertIfNegative val="0"/>
          <c:dLbls>
            <c:delete val="1"/>
          </c:dLbls>
          <c:cat>
            <c:numRef>
              <c:f>Recruitment!$C$4:$H$4</c:f>
              <c:numCache>
                <c:formatCode>General</c:formatCode>
                <c:ptCount val="6"/>
                <c:pt idx="0">
                  <c:v>2019</c:v>
                </c:pt>
                <c:pt idx="1">
                  <c:v>2020</c:v>
                </c:pt>
                <c:pt idx="2">
                  <c:v>2021</c:v>
                </c:pt>
                <c:pt idx="3">
                  <c:v>2022</c:v>
                </c:pt>
                <c:pt idx="4">
                  <c:v>2023</c:v>
                </c:pt>
                <c:pt idx="5">
                  <c:v>2024</c:v>
                </c:pt>
              </c:numCache>
            </c:numRef>
          </c:cat>
          <c:val>
            <c:numRef>
              <c:f>Recruitment!$C$6:$H$6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1-E308-475F-A323-2C66B93EF682}"/>
            </c:ext>
          </c:extLst>
        </c:ser>
        <c:dLbls>
          <c:dLblPos val="ctr"/>
          <c:showLegendKey val="0"/>
          <c:showVal val="1"/>
          <c:showCatName val="0"/>
          <c:showSerName val="0"/>
          <c:showPercent val="0"/>
          <c:showBubbleSize val="0"/>
        </c:dLbls>
        <c:gapWidth val="150"/>
        <c:overlap val="100"/>
        <c:axId val="584891624"/>
        <c:axId val="584891952"/>
      </c:barChart>
      <c:catAx>
        <c:axId val="58489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891952"/>
        <c:crosses val="autoZero"/>
        <c:auto val="1"/>
        <c:lblAlgn val="ctr"/>
        <c:lblOffset val="100"/>
        <c:noMultiLvlLbl val="0"/>
      </c:catAx>
      <c:valAx>
        <c:axId val="584891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891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Disciplinary!$B$5</c:f>
              <c:strCache>
                <c:ptCount val="1"/>
                <c:pt idx="0">
                  <c:v>BME</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Disciplinary!$C$4:$H$4</c:f>
              <c:numCache>
                <c:formatCode>General</c:formatCode>
                <c:ptCount val="6"/>
                <c:pt idx="0">
                  <c:v>2019</c:v>
                </c:pt>
                <c:pt idx="1">
                  <c:v>2020</c:v>
                </c:pt>
                <c:pt idx="2">
                  <c:v>2021</c:v>
                </c:pt>
                <c:pt idx="3">
                  <c:v>2022</c:v>
                </c:pt>
                <c:pt idx="4">
                  <c:v>2023</c:v>
                </c:pt>
                <c:pt idx="5">
                  <c:v>2024</c:v>
                </c:pt>
              </c:numCache>
            </c:numRef>
          </c:cat>
          <c:val>
            <c:numRef>
              <c:f>Disciplinary!$C$5:$H$5</c:f>
              <c:numCache>
                <c:formatCode>0.00</c:formatCode>
                <c:ptCount val="6"/>
                <c:pt idx="0">
                  <c:v>0</c:v>
                </c:pt>
                <c:pt idx="1">
                  <c:v>1.27</c:v>
                </c:pt>
                <c:pt idx="2">
                  <c:v>0</c:v>
                </c:pt>
                <c:pt idx="3">
                  <c:v>0</c:v>
                </c:pt>
                <c:pt idx="4">
                  <c:v>0</c:v>
                </c:pt>
                <c:pt idx="5">
                  <c:v>1.82</c:v>
                </c:pt>
              </c:numCache>
            </c:numRef>
          </c:val>
          <c:extLst>
            <c:ext xmlns:c16="http://schemas.microsoft.com/office/drawing/2014/chart" uri="{C3380CC4-5D6E-409C-BE32-E72D297353CC}">
              <c16:uniqueId val="{00000000-9E4F-448A-A077-0B0B2E6088F8}"/>
            </c:ext>
          </c:extLst>
        </c:ser>
        <c:ser>
          <c:idx val="1"/>
          <c:order val="1"/>
          <c:tx>
            <c:strRef>
              <c:f>Disciplinary!$B$6</c:f>
              <c:strCache>
                <c:ptCount val="1"/>
                <c:pt idx="0">
                  <c:v>Non-BME</c:v>
                </c:pt>
              </c:strCache>
            </c:strRef>
          </c:tx>
          <c:spPr>
            <a:solidFill>
              <a:srgbClr val="D8C5FF"/>
            </a:solidFill>
            <a:ln>
              <a:noFill/>
            </a:ln>
            <a:effectLst/>
          </c:spPr>
          <c:invertIfNegative val="0"/>
          <c:dLbls>
            <c:delete val="1"/>
          </c:dLbls>
          <c:cat>
            <c:numRef>
              <c:f>Disciplinary!$C$4:$H$4</c:f>
              <c:numCache>
                <c:formatCode>General</c:formatCode>
                <c:ptCount val="6"/>
                <c:pt idx="0">
                  <c:v>2019</c:v>
                </c:pt>
                <c:pt idx="1">
                  <c:v>2020</c:v>
                </c:pt>
                <c:pt idx="2">
                  <c:v>2021</c:v>
                </c:pt>
                <c:pt idx="3">
                  <c:v>2022</c:v>
                </c:pt>
                <c:pt idx="4">
                  <c:v>2023</c:v>
                </c:pt>
                <c:pt idx="5">
                  <c:v>2024</c:v>
                </c:pt>
              </c:numCache>
            </c:numRef>
          </c:cat>
          <c:val>
            <c:numRef>
              <c:f>Disciplinary!$C$6:$H$6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1-9E4F-448A-A077-0B0B2E6088F8}"/>
            </c:ext>
          </c:extLst>
        </c:ser>
        <c:dLbls>
          <c:dLblPos val="ctr"/>
          <c:showLegendKey val="0"/>
          <c:showVal val="1"/>
          <c:showCatName val="0"/>
          <c:showSerName val="0"/>
          <c:showPercent val="0"/>
          <c:showBubbleSize val="0"/>
        </c:dLbls>
        <c:gapWidth val="150"/>
        <c:overlap val="100"/>
        <c:axId val="587549896"/>
        <c:axId val="587550552"/>
      </c:barChart>
      <c:catAx>
        <c:axId val="58754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550552"/>
        <c:crosses val="autoZero"/>
        <c:auto val="1"/>
        <c:lblAlgn val="ctr"/>
        <c:lblOffset val="100"/>
        <c:noMultiLvlLbl val="0"/>
      </c:catAx>
      <c:valAx>
        <c:axId val="587550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549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Training!$B$5</c:f>
              <c:strCache>
                <c:ptCount val="1"/>
                <c:pt idx="0">
                  <c:v>BME</c:v>
                </c:pt>
              </c:strCache>
            </c:strRef>
          </c:tx>
          <c:spPr>
            <a:solidFill>
              <a:srgbClr val="9966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Training!$C$4:$H$4</c:f>
              <c:numCache>
                <c:formatCode>General</c:formatCode>
                <c:ptCount val="6"/>
                <c:pt idx="0">
                  <c:v>2019</c:v>
                </c:pt>
                <c:pt idx="1">
                  <c:v>2020</c:v>
                </c:pt>
                <c:pt idx="2">
                  <c:v>2021</c:v>
                </c:pt>
                <c:pt idx="3">
                  <c:v>2022</c:v>
                </c:pt>
                <c:pt idx="4">
                  <c:v>2023</c:v>
                </c:pt>
                <c:pt idx="5">
                  <c:v>2024</c:v>
                </c:pt>
              </c:numCache>
            </c:numRef>
          </c:cat>
          <c:val>
            <c:numRef>
              <c:f>Training!$C$5:$H$5</c:f>
              <c:numCache>
                <c:formatCode>0.00</c:formatCode>
                <c:ptCount val="6"/>
                <c:pt idx="0">
                  <c:v>0.65</c:v>
                </c:pt>
                <c:pt idx="1">
                  <c:v>1.04</c:v>
                </c:pt>
                <c:pt idx="2">
                  <c:v>0.9</c:v>
                </c:pt>
                <c:pt idx="3">
                  <c:v>0.89</c:v>
                </c:pt>
                <c:pt idx="4">
                  <c:v>1.04</c:v>
                </c:pt>
                <c:pt idx="5">
                  <c:v>0.999</c:v>
                </c:pt>
              </c:numCache>
            </c:numRef>
          </c:val>
          <c:extLst>
            <c:ext xmlns:c16="http://schemas.microsoft.com/office/drawing/2014/chart" uri="{C3380CC4-5D6E-409C-BE32-E72D297353CC}">
              <c16:uniqueId val="{00000000-12F6-4D81-941B-C5CADFE7E0AD}"/>
            </c:ext>
          </c:extLst>
        </c:ser>
        <c:ser>
          <c:idx val="1"/>
          <c:order val="1"/>
          <c:tx>
            <c:strRef>
              <c:f>Training!$B$6</c:f>
              <c:strCache>
                <c:ptCount val="1"/>
                <c:pt idx="0">
                  <c:v>Non-BME</c:v>
                </c:pt>
              </c:strCache>
            </c:strRef>
          </c:tx>
          <c:spPr>
            <a:solidFill>
              <a:srgbClr val="D8C5FF"/>
            </a:solidFill>
            <a:ln>
              <a:noFill/>
            </a:ln>
            <a:effectLst/>
          </c:spPr>
          <c:invertIfNegative val="0"/>
          <c:dLbls>
            <c:delete val="1"/>
          </c:dLbls>
          <c:cat>
            <c:numRef>
              <c:f>Training!$C$4:$H$4</c:f>
              <c:numCache>
                <c:formatCode>General</c:formatCode>
                <c:ptCount val="6"/>
                <c:pt idx="0">
                  <c:v>2019</c:v>
                </c:pt>
                <c:pt idx="1">
                  <c:v>2020</c:v>
                </c:pt>
                <c:pt idx="2">
                  <c:v>2021</c:v>
                </c:pt>
                <c:pt idx="3">
                  <c:v>2022</c:v>
                </c:pt>
                <c:pt idx="4">
                  <c:v>2023</c:v>
                </c:pt>
                <c:pt idx="5">
                  <c:v>2024</c:v>
                </c:pt>
              </c:numCache>
            </c:numRef>
          </c:cat>
          <c:val>
            <c:numRef>
              <c:f>Training!$C$6:$H$6</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1-12F6-4D81-941B-C5CADFE7E0AD}"/>
            </c:ext>
          </c:extLst>
        </c:ser>
        <c:dLbls>
          <c:dLblPos val="ctr"/>
          <c:showLegendKey val="0"/>
          <c:showVal val="1"/>
          <c:showCatName val="0"/>
          <c:showSerName val="0"/>
          <c:showPercent val="0"/>
          <c:showBubbleSize val="0"/>
        </c:dLbls>
        <c:gapWidth val="150"/>
        <c:overlap val="100"/>
        <c:axId val="619572592"/>
        <c:axId val="619571936"/>
      </c:barChart>
      <c:catAx>
        <c:axId val="61957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71936"/>
        <c:crosses val="autoZero"/>
        <c:auto val="1"/>
        <c:lblAlgn val="ctr"/>
        <c:lblOffset val="100"/>
        <c:noMultiLvlLbl val="0"/>
      </c:catAx>
      <c:valAx>
        <c:axId val="619571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572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D086220-9588-4984-A651-B664C893BB24}" type="datetimeFigureOut">
              <a:rPr lang="en-GB" smtClean="0"/>
              <a:t>24/05/2024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1F3AE51-23A5-490C-B58B-E5288B7DDAD5}" type="slidenum">
              <a:rPr lang="en-GB" smtClean="0"/>
              <a:t>‹#›</a:t>
            </a:fld>
            <a:endParaRPr lang="en-GB" dirty="0"/>
          </a:p>
        </p:txBody>
      </p:sp>
    </p:spTree>
    <p:extLst>
      <p:ext uri="{BB962C8B-B14F-4D97-AF65-F5344CB8AC3E}">
        <p14:creationId xmlns:p14="http://schemas.microsoft.com/office/powerpoint/2010/main" val="291289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20709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4" name="Text Placeholder 7"/>
          <p:cNvSpPr>
            <a:spLocks noGrp="1"/>
          </p:cNvSpPr>
          <p:nvPr>
            <p:ph type="body" sz="quarter" idx="11"/>
          </p:nvPr>
        </p:nvSpPr>
        <p:spPr>
          <a:xfrm>
            <a:off x="812800" y="1828800"/>
            <a:ext cx="52832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428503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59641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5815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endParaRPr lang="en-US" dirty="0"/>
          </a:p>
        </p:txBody>
      </p:sp>
      <p:sp>
        <p:nvSpPr>
          <p:cNvPr id="5" name="TextBox 4"/>
          <p:cNvSpPr txBox="1"/>
          <p:nvPr userDrawn="1"/>
        </p:nvSpPr>
        <p:spPr>
          <a:xfrm>
            <a:off x="214184" y="6409038"/>
            <a:ext cx="428367" cy="276999"/>
          </a:xfrm>
          <a:prstGeom prst="rect">
            <a:avLst/>
          </a:prstGeom>
          <a:noFill/>
        </p:spPr>
        <p:txBody>
          <a:bodyPr wrap="square" rtlCol="0">
            <a:spAutoFit/>
          </a:bodyPr>
          <a:lstStyle/>
          <a:p>
            <a:fld id="{E2B036E5-833A-4A80-BF93-F60AAE26FEED}" type="slidenum">
              <a:rPr lang="en-GB" sz="1200" smtClean="0">
                <a:solidFill>
                  <a:srgbClr val="3374AE"/>
                </a:solidFill>
                <a:latin typeface="Arial" panose="020B0604020202020204" pitchFamily="34" charset="0"/>
                <a:cs typeface="Arial" panose="020B0604020202020204" pitchFamily="34" charset="0"/>
              </a:rPr>
              <a:t>‹#›</a:t>
            </a:fld>
            <a:endParaRPr lang="en-GB" sz="12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79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12800" y="11275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br>
              <a:rPr lang="en-GB" dirty="0"/>
            </a:br>
            <a:endParaRPr lang="en-US" dirty="0"/>
          </a:p>
        </p:txBody>
      </p:sp>
      <p:sp>
        <p:nvSpPr>
          <p:cNvPr id="5" name="TextBox 4"/>
          <p:cNvSpPr txBox="1"/>
          <p:nvPr userDrawn="1"/>
        </p:nvSpPr>
        <p:spPr>
          <a:xfrm>
            <a:off x="214184" y="6409038"/>
            <a:ext cx="428367" cy="276999"/>
          </a:xfrm>
          <a:prstGeom prst="rect">
            <a:avLst/>
          </a:prstGeom>
          <a:noFill/>
        </p:spPr>
        <p:txBody>
          <a:bodyPr wrap="square" rtlCol="0">
            <a:spAutoFit/>
          </a:bodyPr>
          <a:lstStyle/>
          <a:p>
            <a:fld id="{E2B036E5-833A-4A80-BF93-F60AAE26FEED}" type="slidenum">
              <a:rPr lang="en-GB" sz="1200" smtClean="0">
                <a:solidFill>
                  <a:srgbClr val="3374AE"/>
                </a:solidFill>
                <a:latin typeface="Arial" panose="020B0604020202020204" pitchFamily="34" charset="0"/>
                <a:cs typeface="Arial" panose="020B0604020202020204" pitchFamily="34" charset="0"/>
              </a:rPr>
              <a:t>‹#›</a:t>
            </a:fld>
            <a:endParaRPr lang="en-GB" sz="1200" dirty="0">
              <a:solidFill>
                <a:srgbClr val="3374AE"/>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812800" y="609600"/>
            <a:ext cx="10779125" cy="485775"/>
          </a:xfrm>
          <a:prstGeom prst="rect">
            <a:avLst/>
          </a:prstGeom>
        </p:spPr>
        <p:txBody>
          <a:bodyPr/>
          <a:lstStyle>
            <a:lvl1pPr marL="0" indent="0">
              <a:buNone/>
              <a:defRPr sz="2000">
                <a:solidFill>
                  <a:srgbClr val="3374AE"/>
                </a:solidFill>
                <a:latin typeface="Arial" panose="020B0604020202020204" pitchFamily="34" charset="0"/>
                <a:cs typeface="Arial" panose="020B0604020202020204" pitchFamily="34" charset="0"/>
              </a:defRPr>
            </a:lvl1pPr>
          </a:lstStyle>
          <a:p>
            <a:pPr lvl="0"/>
            <a:r>
              <a:rPr lang="en-US" dirty="0"/>
              <a:t>Edit Master text styles</a:t>
            </a:r>
            <a:endParaRPr lang="en-GB" dirty="0"/>
          </a:p>
        </p:txBody>
      </p:sp>
    </p:spTree>
    <p:extLst>
      <p:ext uri="{BB962C8B-B14F-4D97-AF65-F5344CB8AC3E}">
        <p14:creationId xmlns:p14="http://schemas.microsoft.com/office/powerpoint/2010/main" val="414169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436605"/>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046206"/>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
        <p:nvSpPr>
          <p:cNvPr id="5" name="TextBox 4"/>
          <p:cNvSpPr txBox="1"/>
          <p:nvPr userDrawn="1"/>
        </p:nvSpPr>
        <p:spPr>
          <a:xfrm>
            <a:off x="214184" y="6409038"/>
            <a:ext cx="428367" cy="276999"/>
          </a:xfrm>
          <a:prstGeom prst="rect">
            <a:avLst/>
          </a:prstGeom>
          <a:noFill/>
        </p:spPr>
        <p:txBody>
          <a:bodyPr wrap="square" rtlCol="0">
            <a:spAutoFit/>
          </a:bodyPr>
          <a:lstStyle/>
          <a:p>
            <a:fld id="{725DDC5B-14AC-46D2-824D-16831220EE07}" type="slidenum">
              <a:rPr lang="en-GB" sz="1200" smtClean="0">
                <a:solidFill>
                  <a:srgbClr val="3374AE"/>
                </a:solidFill>
                <a:latin typeface="Arial" panose="020B0604020202020204" pitchFamily="34" charset="0"/>
                <a:cs typeface="Arial" panose="020B0604020202020204" pitchFamily="34" charset="0"/>
              </a:rPr>
              <a:t>‹#›</a:t>
            </a:fld>
            <a:endParaRPr lang="en-GB" sz="12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08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3816146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560856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2250" b="0"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9352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2250" b="0" baseline="0">
                <a:solidFill>
                  <a:srgbClr val="3374AE"/>
                </a:solidFill>
                <a:latin typeface="Arial"/>
                <a:cs typeface="Arial"/>
              </a:defRPr>
            </a:lvl1pPr>
          </a:lstStyle>
          <a:p>
            <a:r>
              <a:rPr lang="en-GB" dirty="0"/>
              <a:t>Click to edit Master title style</a:t>
            </a:r>
            <a:endParaRPr lang="en-US" dirty="0"/>
          </a:p>
        </p:txBody>
      </p:sp>
      <p:sp>
        <p:nvSpPr>
          <p:cNvPr id="5" name="TextBox 4"/>
          <p:cNvSpPr txBox="1"/>
          <p:nvPr userDrawn="1"/>
        </p:nvSpPr>
        <p:spPr>
          <a:xfrm>
            <a:off x="214186" y="6409038"/>
            <a:ext cx="428367" cy="230832"/>
          </a:xfrm>
          <a:prstGeom prst="rect">
            <a:avLst/>
          </a:prstGeom>
          <a:noFill/>
        </p:spPr>
        <p:txBody>
          <a:bodyPr wrap="square" rtlCol="0">
            <a:spAutoFit/>
          </a:bodyPr>
          <a:lstStyle/>
          <a:p>
            <a:fld id="{E2B036E5-833A-4A80-BF93-F60AAE26FEED}"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3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3708058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12800" y="112755"/>
            <a:ext cx="10769600" cy="533400"/>
          </a:xfrm>
          <a:prstGeom prst="rect">
            <a:avLst/>
          </a:prstGeom>
        </p:spPr>
        <p:txBody>
          <a:bodyPr vert="horz"/>
          <a:lstStyle>
            <a:lvl1pPr>
              <a:defRPr sz="2250" b="0" baseline="0">
                <a:solidFill>
                  <a:srgbClr val="3374AE"/>
                </a:solidFill>
                <a:latin typeface="Arial"/>
                <a:cs typeface="Arial"/>
              </a:defRPr>
            </a:lvl1pPr>
          </a:lstStyle>
          <a:p>
            <a:r>
              <a:rPr lang="en-GB" dirty="0"/>
              <a:t>Click to edit Master title style</a:t>
            </a:r>
            <a:br>
              <a:rPr lang="en-GB" dirty="0"/>
            </a:br>
            <a:endParaRPr lang="en-US" dirty="0"/>
          </a:p>
        </p:txBody>
      </p:sp>
      <p:sp>
        <p:nvSpPr>
          <p:cNvPr id="5" name="TextBox 4"/>
          <p:cNvSpPr txBox="1"/>
          <p:nvPr userDrawn="1"/>
        </p:nvSpPr>
        <p:spPr>
          <a:xfrm>
            <a:off x="214186" y="6409038"/>
            <a:ext cx="428367" cy="230832"/>
          </a:xfrm>
          <a:prstGeom prst="rect">
            <a:avLst/>
          </a:prstGeom>
          <a:noFill/>
        </p:spPr>
        <p:txBody>
          <a:bodyPr wrap="square" rtlCol="0">
            <a:spAutoFit/>
          </a:bodyPr>
          <a:lstStyle/>
          <a:p>
            <a:fld id="{E2B036E5-833A-4A80-BF93-F60AAE26FEED}"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812800" y="609602"/>
            <a:ext cx="10779125" cy="485775"/>
          </a:xfrm>
          <a:prstGeom prst="rect">
            <a:avLst/>
          </a:prstGeom>
        </p:spPr>
        <p:txBody>
          <a:bodyPr/>
          <a:lstStyle>
            <a:lvl1pPr marL="0" indent="0">
              <a:buNone/>
              <a:defRPr sz="1500">
                <a:solidFill>
                  <a:srgbClr val="3374AE"/>
                </a:solidFill>
                <a:latin typeface="Arial" panose="020B0604020202020204" pitchFamily="34" charset="0"/>
                <a:cs typeface="Arial" panose="020B0604020202020204" pitchFamily="34" charset="0"/>
              </a:defRPr>
            </a:lvl1pPr>
          </a:lstStyle>
          <a:p>
            <a:pPr lvl="0"/>
            <a:r>
              <a:rPr lang="en-US" dirty="0"/>
              <a:t>Edit Master text styles</a:t>
            </a:r>
            <a:endParaRPr lang="en-GB" dirty="0"/>
          </a:p>
        </p:txBody>
      </p:sp>
    </p:spTree>
    <p:extLst>
      <p:ext uri="{BB962C8B-B14F-4D97-AF65-F5344CB8AC3E}">
        <p14:creationId xmlns:p14="http://schemas.microsoft.com/office/powerpoint/2010/main" val="2948463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436605"/>
            <a:ext cx="10769600" cy="533400"/>
          </a:xfrm>
          <a:prstGeom prst="rect">
            <a:avLst/>
          </a:prstGeom>
        </p:spPr>
        <p:txBody>
          <a:bodyPr vert="horz"/>
          <a:lstStyle>
            <a:lvl1pPr>
              <a:defRPr sz="225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046206"/>
            <a:ext cx="10769600" cy="3581400"/>
          </a:xfrm>
          <a:prstGeom prst="rect">
            <a:avLst/>
          </a:prstGeom>
        </p:spPr>
        <p:txBody>
          <a:bodyPr vert="horz"/>
          <a:lstStyle>
            <a:lvl1pPr marL="0" indent="0">
              <a:buFont typeface="Arial"/>
              <a:buNone/>
              <a:defRPr sz="1500" b="0" i="0">
                <a:solidFill>
                  <a:srgbClr val="7CA695"/>
                </a:solidFill>
                <a:latin typeface="Frutiger 45 Light"/>
                <a:cs typeface="Frutiger 45 Light"/>
              </a:defRPr>
            </a:lvl1pPr>
          </a:lstStyle>
          <a:p>
            <a:pPr lvl="0"/>
            <a:r>
              <a:rPr lang="en-GB" dirty="0"/>
              <a:t>Click to edit Master text styles</a:t>
            </a:r>
          </a:p>
        </p:txBody>
      </p:sp>
      <p:sp>
        <p:nvSpPr>
          <p:cNvPr id="5" name="TextBox 4"/>
          <p:cNvSpPr txBox="1"/>
          <p:nvPr userDrawn="1"/>
        </p:nvSpPr>
        <p:spPr>
          <a:xfrm>
            <a:off x="214186" y="6409038"/>
            <a:ext cx="428367" cy="230832"/>
          </a:xfrm>
          <a:prstGeom prst="rect">
            <a:avLst/>
          </a:prstGeom>
          <a:noFill/>
        </p:spPr>
        <p:txBody>
          <a:bodyPr wrap="square" rtlCol="0">
            <a:spAutoFit/>
          </a:bodyPr>
          <a:lstStyle/>
          <a:p>
            <a:fld id="{725DDC5B-14AC-46D2-824D-16831220EE07}"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26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TextBox 3"/>
          <p:cNvSpPr txBox="1"/>
          <p:nvPr userDrawn="1"/>
        </p:nvSpPr>
        <p:spPr>
          <a:xfrm>
            <a:off x="214186" y="6409038"/>
            <a:ext cx="428367" cy="230832"/>
          </a:xfrm>
          <a:prstGeom prst="rect">
            <a:avLst/>
          </a:prstGeom>
          <a:noFill/>
        </p:spPr>
        <p:txBody>
          <a:bodyPr wrap="square" rtlCol="0">
            <a:spAutoFit/>
          </a:bodyPr>
          <a:lstStyle/>
          <a:p>
            <a:fld id="{F02FBE16-9EEC-4B16-8CE3-9AB692DCE8EC}"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17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788"/>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225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1500" b="0" i="0">
                <a:solidFill>
                  <a:srgbClr val="7CA695"/>
                </a:solidFill>
                <a:latin typeface="Arial"/>
                <a:cs typeface="Arial"/>
              </a:defRPr>
            </a:lvl1pPr>
            <a:lvl2pPr>
              <a:defRPr sz="1350" b="0" i="0">
                <a:solidFill>
                  <a:srgbClr val="3374AE"/>
                </a:solidFill>
                <a:latin typeface="Arial"/>
                <a:cs typeface="Arial"/>
              </a:defRPr>
            </a:lvl2pPr>
            <a:lvl3pPr>
              <a:defRPr sz="1200" b="0" i="0">
                <a:latin typeface="Arial"/>
                <a:cs typeface="Arial"/>
              </a:defRPr>
            </a:lvl3pPr>
            <a:lvl4pPr>
              <a:defRPr sz="1050">
                <a:latin typeface="Arial"/>
                <a:cs typeface="Arial"/>
              </a:defRPr>
            </a:lvl4pPr>
            <a:lvl5pPr>
              <a:defRPr sz="900">
                <a:latin typeface="Arial"/>
                <a:cs typeface="Arial"/>
              </a:defRPr>
            </a:lvl5pPr>
            <a:lvl6pPr>
              <a:defRPr sz="75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1114990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1500" b="0" i="0">
                <a:solidFill>
                  <a:srgbClr val="7CA695"/>
                </a:solidFill>
                <a:latin typeface="Arial"/>
                <a:cs typeface="Arial"/>
              </a:defRPr>
            </a:lvl1pPr>
            <a:lvl2pPr>
              <a:defRPr sz="1350" b="0" i="0">
                <a:solidFill>
                  <a:srgbClr val="3374AE"/>
                </a:solidFill>
                <a:latin typeface="Arial"/>
                <a:cs typeface="Arial"/>
              </a:defRPr>
            </a:lvl2pPr>
            <a:lvl3pPr>
              <a:defRPr sz="1200" b="0" i="0">
                <a:latin typeface="Arial"/>
                <a:cs typeface="Arial"/>
              </a:defRPr>
            </a:lvl3pPr>
            <a:lvl4pPr>
              <a:defRPr sz="1050">
                <a:latin typeface="Arial"/>
                <a:cs typeface="Arial"/>
              </a:defRPr>
            </a:lvl4pPr>
            <a:lvl5pPr>
              <a:defRPr sz="900">
                <a:latin typeface="Arial"/>
                <a:cs typeface="Arial"/>
              </a:defRPr>
            </a:lvl5pPr>
            <a:lvl6pPr>
              <a:defRPr sz="75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225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49730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5606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188950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828800"/>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4021759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4" name="Text Placeholder 7"/>
          <p:cNvSpPr>
            <a:spLocks noGrp="1"/>
          </p:cNvSpPr>
          <p:nvPr>
            <p:ph type="body" sz="quarter" idx="11"/>
          </p:nvPr>
        </p:nvSpPr>
        <p:spPr>
          <a:xfrm>
            <a:off x="812800" y="1828800"/>
            <a:ext cx="52832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405623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11479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828800"/>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205242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1126353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3981123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069763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969243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250399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076555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711201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899012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3842398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73437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4" name="Text Placeholder 7"/>
          <p:cNvSpPr>
            <a:spLocks noGrp="1"/>
          </p:cNvSpPr>
          <p:nvPr>
            <p:ph type="body" sz="quarter" idx="11"/>
          </p:nvPr>
        </p:nvSpPr>
        <p:spPr>
          <a:xfrm>
            <a:off x="812800" y="1828800"/>
            <a:ext cx="52832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3139849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7E55DA-7591-A902-E698-2A18C0A7BC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5" r="2585" b="339"/>
          <a:stretch/>
        </p:blipFill>
        <p:spPr>
          <a:xfrm flipH="1">
            <a:off x="-4" y="870455"/>
            <a:ext cx="12191999" cy="5987545"/>
          </a:xfrm>
          <a:prstGeom prst="rect">
            <a:avLst/>
          </a:prstGeom>
        </p:spPr>
      </p:pic>
      <p:sp>
        <p:nvSpPr>
          <p:cNvPr id="8" name="Rectangle 7">
            <a:extLst>
              <a:ext uri="{FF2B5EF4-FFF2-40B4-BE49-F238E27FC236}">
                <a16:creationId xmlns:a16="http://schemas.microsoft.com/office/drawing/2014/main" id="{291D8F32-5DEA-D387-2CB4-009914DB7C2F}"/>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936B1761-C1E4-FC20-6DFF-260A5FF962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pic>
        <p:nvPicPr>
          <p:cNvPr id="16" name="Picture 15">
            <a:extLst>
              <a:ext uri="{FF2B5EF4-FFF2-40B4-BE49-F238E27FC236}">
                <a16:creationId xmlns:a16="http://schemas.microsoft.com/office/drawing/2014/main" id="{E9A13CDB-9EE3-870E-B499-37A662973999}"/>
              </a:ext>
            </a:extLst>
          </p:cNvPr>
          <p:cNvPicPr>
            <a:picLocks noChangeAspect="1"/>
          </p:cNvPicPr>
          <p:nvPr userDrawn="1"/>
        </p:nvPicPr>
        <p:blipFill rotWithShape="1">
          <a:blip r:embed="rId4">
            <a:biLevel thresh="25000"/>
            <a:alphaModFix amt="23000"/>
          </a:blip>
          <a:srcRect l="14967" t="44560" r="1"/>
          <a:stretch/>
        </p:blipFill>
        <p:spPr>
          <a:xfrm>
            <a:off x="0" y="866991"/>
            <a:ext cx="2915774" cy="1901055"/>
          </a:xfrm>
          <a:prstGeom prst="rect">
            <a:avLst/>
          </a:prstGeom>
        </p:spPr>
      </p:pic>
      <p:pic>
        <p:nvPicPr>
          <p:cNvPr id="3" name="Picture 2">
            <a:extLst>
              <a:ext uri="{FF2B5EF4-FFF2-40B4-BE49-F238E27FC236}">
                <a16:creationId xmlns:a16="http://schemas.microsoft.com/office/drawing/2014/main" id="{5E062829-C37F-34D0-ABF3-BED47805DE26}"/>
              </a:ext>
            </a:extLst>
          </p:cNvPr>
          <p:cNvPicPr>
            <a:picLocks noChangeAspect="1"/>
          </p:cNvPicPr>
          <p:nvPr userDrawn="1"/>
        </p:nvPicPr>
        <p:blipFill rotWithShape="1">
          <a:blip r:embed="rId4">
            <a:biLevel thresh="25000"/>
            <a:alphaModFix amt="26000"/>
          </a:blip>
          <a:srcRect l="14967" t="44560" r="1"/>
          <a:stretch/>
        </p:blipFill>
        <p:spPr>
          <a:xfrm rot="10800000">
            <a:off x="9276226" y="4956944"/>
            <a:ext cx="2915774" cy="1901055"/>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Tree>
    <p:extLst>
      <p:ext uri="{BB962C8B-B14F-4D97-AF65-F5344CB8AC3E}">
        <p14:creationId xmlns:p14="http://schemas.microsoft.com/office/powerpoint/2010/main" val="3867151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7E55DA-7591-A902-E698-2A18C0A7BCF3}"/>
              </a:ext>
            </a:extLst>
          </p:cNvPr>
          <p:cNvPicPr>
            <a:picLocks noChangeAspect="1"/>
          </p:cNvPicPr>
          <p:nvPr userDrawn="1"/>
        </p:nvPicPr>
        <p:blipFill>
          <a:blip r:embed="rId2"/>
          <a:srcRect t="11971" b="11971"/>
          <a:stretch/>
        </p:blipFill>
        <p:spPr>
          <a:xfrm>
            <a:off x="-1" y="870455"/>
            <a:ext cx="12192000" cy="5987545"/>
          </a:xfrm>
          <a:prstGeom prst="rect">
            <a:avLst/>
          </a:prstGeom>
        </p:spPr>
      </p:pic>
      <p:sp>
        <p:nvSpPr>
          <p:cNvPr id="8" name="Rectangle 7">
            <a:extLst>
              <a:ext uri="{FF2B5EF4-FFF2-40B4-BE49-F238E27FC236}">
                <a16:creationId xmlns:a16="http://schemas.microsoft.com/office/drawing/2014/main" id="{291D8F32-5DEA-D387-2CB4-009914DB7C2F}"/>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936B1761-C1E4-FC20-6DFF-260A5FF962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pic>
        <p:nvPicPr>
          <p:cNvPr id="16" name="Picture 15">
            <a:extLst>
              <a:ext uri="{FF2B5EF4-FFF2-40B4-BE49-F238E27FC236}">
                <a16:creationId xmlns:a16="http://schemas.microsoft.com/office/drawing/2014/main" id="{E9A13CDB-9EE3-870E-B499-37A662973999}"/>
              </a:ext>
            </a:extLst>
          </p:cNvPr>
          <p:cNvPicPr>
            <a:picLocks noChangeAspect="1"/>
          </p:cNvPicPr>
          <p:nvPr userDrawn="1"/>
        </p:nvPicPr>
        <p:blipFill rotWithShape="1">
          <a:blip r:embed="rId4">
            <a:biLevel thresh="25000"/>
            <a:alphaModFix amt="23000"/>
          </a:blip>
          <a:srcRect l="14967" t="44560" r="1"/>
          <a:stretch/>
        </p:blipFill>
        <p:spPr>
          <a:xfrm>
            <a:off x="0" y="866991"/>
            <a:ext cx="2915774" cy="1901055"/>
          </a:xfrm>
          <a:prstGeom prst="rect">
            <a:avLst/>
          </a:prstGeom>
        </p:spPr>
      </p:pic>
      <p:pic>
        <p:nvPicPr>
          <p:cNvPr id="3" name="Picture 2">
            <a:extLst>
              <a:ext uri="{FF2B5EF4-FFF2-40B4-BE49-F238E27FC236}">
                <a16:creationId xmlns:a16="http://schemas.microsoft.com/office/drawing/2014/main" id="{5E062829-C37F-34D0-ABF3-BED47805DE26}"/>
              </a:ext>
            </a:extLst>
          </p:cNvPr>
          <p:cNvPicPr>
            <a:picLocks noChangeAspect="1"/>
          </p:cNvPicPr>
          <p:nvPr userDrawn="1"/>
        </p:nvPicPr>
        <p:blipFill rotWithShape="1">
          <a:blip r:embed="rId4">
            <a:biLevel thresh="25000"/>
            <a:alphaModFix amt="26000"/>
          </a:blip>
          <a:srcRect l="14967" t="44560" r="1"/>
          <a:stretch/>
        </p:blipFill>
        <p:spPr>
          <a:xfrm rot="10800000">
            <a:off x="9276226" y="4956944"/>
            <a:ext cx="2915774" cy="1901055"/>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Tree>
    <p:extLst>
      <p:ext uri="{BB962C8B-B14F-4D97-AF65-F5344CB8AC3E}">
        <p14:creationId xmlns:p14="http://schemas.microsoft.com/office/powerpoint/2010/main" val="3788461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30497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A13D75-8933-9214-86EF-57E0371ACEEC}"/>
              </a:ext>
            </a:extLst>
          </p:cNvPr>
          <p:cNvSpPr/>
          <p:nvPr userDrawn="1"/>
        </p:nvSpPr>
        <p:spPr>
          <a:xfrm>
            <a:off x="0" y="866991"/>
            <a:ext cx="12191999" cy="5991009"/>
          </a:xfrm>
          <a:prstGeom prst="rect">
            <a:avLst/>
          </a:prstGeom>
          <a:solidFill>
            <a:srgbClr val="1E2D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82400A38-0419-823E-A190-85981F2CDABE}"/>
              </a:ext>
            </a:extLst>
          </p:cNvPr>
          <p:cNvSpPr/>
          <p:nvPr userDrawn="1"/>
        </p:nvSpPr>
        <p:spPr>
          <a:xfrm>
            <a:off x="0" y="866989"/>
            <a:ext cx="12191999" cy="5991010"/>
          </a:xfrm>
          <a:prstGeom prst="rect">
            <a:avLst/>
          </a:prstGeom>
          <a:gradFill>
            <a:gsLst>
              <a:gs pos="1000">
                <a:schemeClr val="accent1">
                  <a:lumMod val="40000"/>
                  <a:lumOff val="60000"/>
                </a:schemeClr>
              </a:gs>
              <a:gs pos="34000">
                <a:schemeClr val="accent1">
                  <a:lumMod val="40000"/>
                  <a:lumOff val="60000"/>
                </a:schemeClr>
              </a:gs>
              <a:gs pos="99000">
                <a:schemeClr val="accent1">
                  <a:lumMod val="20000"/>
                  <a:lumOff val="8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6995DFF3-4145-6B92-3C5E-EECFE9858EFF}"/>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ack background with blue text&#10;&#10;Description automatically generated">
            <a:extLst>
              <a:ext uri="{FF2B5EF4-FFF2-40B4-BE49-F238E27FC236}">
                <a16:creationId xmlns:a16="http://schemas.microsoft.com/office/drawing/2014/main" id="{6C00135C-7E14-BF58-3DA6-CBB2DEDD8C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
        <p:nvSpPr>
          <p:cNvPr id="13" name="TextBox 12">
            <a:extLst>
              <a:ext uri="{FF2B5EF4-FFF2-40B4-BE49-F238E27FC236}">
                <a16:creationId xmlns:a16="http://schemas.microsoft.com/office/drawing/2014/main" id="{65E82ED5-B3B9-F183-5228-737A24BAFFCC}"/>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chemeClr val="bg1"/>
                </a:solidFill>
                <a:latin typeface="Arial" panose="020B0604020202020204" pitchFamily="34" charset="0"/>
                <a:cs typeface="Arial" panose="020B0604020202020204" pitchFamily="34" charset="0"/>
              </a:rPr>
              <a:pPr algn="r"/>
              <a:t>‹#›</a:t>
            </a:fld>
            <a:endParaRPr lang="en-GB"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590369-0230-79A0-F75E-BF8ACE5886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pic>
        <p:nvPicPr>
          <p:cNvPr id="7" name="Picture 6">
            <a:extLst>
              <a:ext uri="{FF2B5EF4-FFF2-40B4-BE49-F238E27FC236}">
                <a16:creationId xmlns:a16="http://schemas.microsoft.com/office/drawing/2014/main" id="{2B036388-5F78-DFE9-06D6-208F9E693C1D}"/>
              </a:ext>
            </a:extLst>
          </p:cNvPr>
          <p:cNvPicPr>
            <a:picLocks noChangeAspect="1"/>
          </p:cNvPicPr>
          <p:nvPr userDrawn="1"/>
        </p:nvPicPr>
        <p:blipFill rotWithShape="1">
          <a:blip r:embed="rId4">
            <a:biLevel thresh="25000"/>
            <a:alphaModFix amt="10000"/>
          </a:blip>
          <a:srcRect l="14967" t="44560" r="1"/>
          <a:stretch/>
        </p:blipFill>
        <p:spPr>
          <a:xfrm rot="10800000">
            <a:off x="9276226" y="4956944"/>
            <a:ext cx="2915774" cy="1901055"/>
          </a:xfrm>
          <a:prstGeom prst="rect">
            <a:avLst/>
          </a:prstGeom>
        </p:spPr>
      </p:pic>
      <p:pic>
        <p:nvPicPr>
          <p:cNvPr id="6" name="!!QVHWHITE" descr="A black and white logo&#10;&#10;Description automatically generated">
            <a:extLst>
              <a:ext uri="{FF2B5EF4-FFF2-40B4-BE49-F238E27FC236}">
                <a16:creationId xmlns:a16="http://schemas.microsoft.com/office/drawing/2014/main" id="{E7B758BF-25E6-B9EF-B9D7-B70DF39A7689}"/>
              </a:ext>
            </a:extLst>
          </p:cNvPr>
          <p:cNvPicPr>
            <a:picLocks noChangeAspect="1"/>
          </p:cNvPicPr>
          <p:nvPr userDrawn="1"/>
        </p:nvPicPr>
        <p:blipFill>
          <a:blip r:embed="rId5" cstate="print">
            <a:alphaModFix amt="43000"/>
            <a:extLst>
              <a:ext uri="{28A0092B-C50C-407E-A947-70E740481C1C}">
                <a14:useLocalDpi xmlns:a14="http://schemas.microsoft.com/office/drawing/2010/main" val="0"/>
              </a:ext>
            </a:extLst>
          </a:blip>
          <a:stretch>
            <a:fillRect/>
          </a:stretch>
        </p:blipFill>
        <p:spPr>
          <a:xfrm>
            <a:off x="134424" y="2483531"/>
            <a:ext cx="11552751" cy="4418928"/>
          </a:xfrm>
          <a:prstGeom prst="rect">
            <a:avLst/>
          </a:prstGeom>
        </p:spPr>
      </p:pic>
    </p:spTree>
    <p:extLst>
      <p:ext uri="{BB962C8B-B14F-4D97-AF65-F5344CB8AC3E}">
        <p14:creationId xmlns:p14="http://schemas.microsoft.com/office/powerpoint/2010/main" val="2570893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rgbClr val="EAF3F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CE0CE0-0E00-54C3-5818-A8E36853C2C7}"/>
              </a:ext>
            </a:extLst>
          </p:cNvPr>
          <p:cNvPicPr>
            <a:picLocks noChangeAspect="1"/>
          </p:cNvPicPr>
          <p:nvPr userDrawn="1"/>
        </p:nvPicPr>
        <p:blipFill rotWithShape="1">
          <a:blip r:embed="rId2">
            <a:biLevel thresh="25000"/>
            <a:alphaModFix/>
          </a:blip>
          <a:srcRect l="14967" t="44560" r="1"/>
          <a:stretch/>
        </p:blipFill>
        <p:spPr>
          <a:xfrm rot="10800000">
            <a:off x="9276226" y="4956944"/>
            <a:ext cx="2915774" cy="1901055"/>
          </a:xfrm>
          <a:prstGeom prst="rect">
            <a:avLst/>
          </a:prstGeom>
        </p:spPr>
      </p:pic>
      <p:sp>
        <p:nvSpPr>
          <p:cNvPr id="4" name="Rectangle 3">
            <a:extLst>
              <a:ext uri="{FF2B5EF4-FFF2-40B4-BE49-F238E27FC236}">
                <a16:creationId xmlns:a16="http://schemas.microsoft.com/office/drawing/2014/main" id="{E41AC1FC-E2D2-AE18-C33E-31935CB76192}"/>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
        <p:nvSpPr>
          <p:cNvPr id="6" name="TextBox 5">
            <a:extLst>
              <a:ext uri="{FF2B5EF4-FFF2-40B4-BE49-F238E27FC236}">
                <a16:creationId xmlns:a16="http://schemas.microsoft.com/office/drawing/2014/main" id="{8A5BEDFD-2D19-7401-8A6F-65921EEDB093}"/>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rgbClr val="0074BF"/>
                </a:solidFill>
                <a:latin typeface="Arial" panose="020B0604020202020204" pitchFamily="34" charset="0"/>
                <a:cs typeface="Arial" panose="020B0604020202020204" pitchFamily="34" charset="0"/>
              </a:rPr>
              <a:pPr algn="r"/>
              <a:t>‹#›</a:t>
            </a:fld>
            <a:endParaRPr lang="en-GB" dirty="0">
              <a:solidFill>
                <a:srgbClr val="0074B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7E031F6-2CC3-F69D-3791-53F6F00478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spTree>
    <p:extLst>
      <p:ext uri="{BB962C8B-B14F-4D97-AF65-F5344CB8AC3E}">
        <p14:creationId xmlns:p14="http://schemas.microsoft.com/office/powerpoint/2010/main" val="39513153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CE0CE0-0E00-54C3-5818-A8E36853C2C7}"/>
              </a:ext>
            </a:extLst>
          </p:cNvPr>
          <p:cNvPicPr>
            <a:picLocks noChangeAspect="1"/>
          </p:cNvPicPr>
          <p:nvPr userDrawn="1"/>
        </p:nvPicPr>
        <p:blipFill rotWithShape="1">
          <a:blip r:embed="rId2">
            <a:biLevel thresh="25000"/>
            <a:alphaModFix/>
          </a:blip>
          <a:srcRect l="14967" t="44560" r="1"/>
          <a:stretch/>
        </p:blipFill>
        <p:spPr>
          <a:xfrm rot="10800000">
            <a:off x="9276226" y="4956944"/>
            <a:ext cx="2915774" cy="1901055"/>
          </a:xfrm>
          <a:prstGeom prst="rect">
            <a:avLst/>
          </a:prstGeom>
        </p:spPr>
      </p:pic>
      <p:sp>
        <p:nvSpPr>
          <p:cNvPr id="4" name="Rectangle 3">
            <a:extLst>
              <a:ext uri="{FF2B5EF4-FFF2-40B4-BE49-F238E27FC236}">
                <a16:creationId xmlns:a16="http://schemas.microsoft.com/office/drawing/2014/main" id="{E41AC1FC-E2D2-AE18-C33E-31935CB76192}"/>
              </a:ext>
            </a:extLst>
          </p:cNvPr>
          <p:cNvSpPr/>
          <p:nvPr userDrawn="1"/>
        </p:nvSpPr>
        <p:spPr>
          <a:xfrm>
            <a:off x="0" y="0"/>
            <a:ext cx="12192000" cy="866991"/>
          </a:xfrm>
          <a:prstGeom prst="rect">
            <a:avLst/>
          </a:prstGeom>
          <a:solidFill>
            <a:srgbClr val="EAF3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
        <p:nvSpPr>
          <p:cNvPr id="6" name="TextBox 5">
            <a:extLst>
              <a:ext uri="{FF2B5EF4-FFF2-40B4-BE49-F238E27FC236}">
                <a16:creationId xmlns:a16="http://schemas.microsoft.com/office/drawing/2014/main" id="{8A5BEDFD-2D19-7401-8A6F-65921EEDB093}"/>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rgbClr val="0074BF"/>
                </a:solidFill>
                <a:latin typeface="Arial" panose="020B0604020202020204" pitchFamily="34" charset="0"/>
                <a:cs typeface="Arial" panose="020B0604020202020204" pitchFamily="34" charset="0"/>
              </a:rPr>
              <a:pPr algn="r"/>
              <a:t>‹#›</a:t>
            </a:fld>
            <a:endParaRPr lang="en-GB" dirty="0">
              <a:solidFill>
                <a:srgbClr val="0074B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7E031F6-2CC3-F69D-3791-53F6F00478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spTree>
    <p:extLst>
      <p:ext uri="{BB962C8B-B14F-4D97-AF65-F5344CB8AC3E}">
        <p14:creationId xmlns:p14="http://schemas.microsoft.com/office/powerpoint/2010/main" val="105486108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31B34-8FBF-96E0-96C0-F66ED5DADE37}"/>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chemeClr val="bg1"/>
                </a:solidFill>
                <a:latin typeface="Arial" panose="020B0604020202020204" pitchFamily="34" charset="0"/>
                <a:cs typeface="Arial" panose="020B0604020202020204" pitchFamily="34" charset="0"/>
              </a:rPr>
              <a:pPr algn="r"/>
              <a:t>‹#›</a:t>
            </a:fld>
            <a:endParaRPr lang="en-GB" dirty="0">
              <a:solidFill>
                <a:schemeClr val="bg1"/>
              </a:solidFill>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CFE261C8-098D-E303-8F11-1ACBF4E8CCE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560" t="7937" r="18157" b="48879"/>
          <a:stretch/>
        </p:blipFill>
        <p:spPr bwMode="auto">
          <a:xfrm>
            <a:off x="-1" y="0"/>
            <a:ext cx="12192001" cy="6864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720D13-F4D7-8327-B85A-BA67368C7604}"/>
              </a:ext>
            </a:extLst>
          </p:cNvPr>
          <p:cNvSpPr/>
          <p:nvPr userDrawn="1"/>
        </p:nvSpPr>
        <p:spPr>
          <a:xfrm>
            <a:off x="-1" y="0"/>
            <a:ext cx="7802273" cy="6428100"/>
          </a:xfrm>
          <a:prstGeom prst="rect">
            <a:avLst/>
          </a:prstGeom>
          <a:gradFill>
            <a:gsLst>
              <a:gs pos="0">
                <a:schemeClr val="tx1">
                  <a:alpha val="29000"/>
                </a:schemeClr>
              </a:gs>
              <a:gs pos="100000">
                <a:schemeClr val="tx1">
                  <a:lumMod val="95000"/>
                  <a:lumOff val="5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B7EE5450-E377-ED6C-9698-A71962ED6062}"/>
              </a:ext>
            </a:extLst>
          </p:cNvPr>
          <p:cNvPicPr>
            <a:picLocks noChangeAspect="1"/>
          </p:cNvPicPr>
          <p:nvPr userDrawn="1"/>
        </p:nvPicPr>
        <p:blipFill rotWithShape="1">
          <a:blip r:embed="rId3">
            <a:biLevel thresh="25000"/>
            <a:alphaModFix amt="5000"/>
          </a:blip>
          <a:srcRect l="14967" t="44560" r="1"/>
          <a:stretch/>
        </p:blipFill>
        <p:spPr>
          <a:xfrm rot="10800000">
            <a:off x="9276226" y="4514910"/>
            <a:ext cx="2915774" cy="1901055"/>
          </a:xfrm>
          <a:prstGeom prst="rect">
            <a:avLst/>
          </a:prstGeom>
        </p:spPr>
      </p:pic>
      <p:sp>
        <p:nvSpPr>
          <p:cNvPr id="7" name="Rectangle 6">
            <a:extLst>
              <a:ext uri="{FF2B5EF4-FFF2-40B4-BE49-F238E27FC236}">
                <a16:creationId xmlns:a16="http://schemas.microsoft.com/office/drawing/2014/main" id="{380237DE-285B-F66E-596C-EF1869334284}"/>
              </a:ext>
            </a:extLst>
          </p:cNvPr>
          <p:cNvSpPr/>
          <p:nvPr userDrawn="1"/>
        </p:nvSpPr>
        <p:spPr>
          <a:xfrm>
            <a:off x="0" y="6422682"/>
            <a:ext cx="12192000" cy="442035"/>
          </a:xfrm>
          <a:prstGeom prst="rect">
            <a:avLst/>
          </a:prstGeom>
          <a:solidFill>
            <a:schemeClr val="tx1">
              <a:lumMod val="95000"/>
              <a:lumOff val="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3D89BCCA-4A8D-BF60-A0A3-94D55C3F5B40}"/>
              </a:ext>
            </a:extLst>
          </p:cNvPr>
          <p:cNvPicPr>
            <a:picLocks noChangeAspect="1"/>
          </p:cNvPicPr>
          <p:nvPr userDrawn="1"/>
        </p:nvPicPr>
        <p:blipFill rotWithShape="1">
          <a:blip r:embed="rId3">
            <a:biLevel thresh="25000"/>
            <a:alphaModFix amt="5000"/>
          </a:blip>
          <a:srcRect l="14967" t="44560" r="1"/>
          <a:stretch/>
        </p:blipFill>
        <p:spPr>
          <a:xfrm>
            <a:off x="0" y="-1"/>
            <a:ext cx="2915774" cy="1901055"/>
          </a:xfrm>
          <a:prstGeom prst="rect">
            <a:avLst/>
          </a:prstGeom>
        </p:spPr>
      </p:pic>
      <p:pic>
        <p:nvPicPr>
          <p:cNvPr id="58" name="Picture 57">
            <a:extLst>
              <a:ext uri="{FF2B5EF4-FFF2-40B4-BE49-F238E27FC236}">
                <a16:creationId xmlns:a16="http://schemas.microsoft.com/office/drawing/2014/main" id="{AE2D9B59-01F3-DFBF-821B-CA9C5147C4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689420" y="217932"/>
            <a:ext cx="1200376" cy="459144"/>
          </a:xfrm>
          <a:prstGeom prst="rect">
            <a:avLst/>
          </a:prstGeom>
        </p:spPr>
      </p:pic>
    </p:spTree>
    <p:extLst>
      <p:ext uri="{BB962C8B-B14F-4D97-AF65-F5344CB8AC3E}">
        <p14:creationId xmlns:p14="http://schemas.microsoft.com/office/powerpoint/2010/main" val="160169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D109EE-AB1D-4210-9A3E-3CB7A254C8DB}"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9258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E6930-235F-422A-97F9-B8F97DD46D61}"/>
              </a:ext>
            </a:extLst>
          </p:cNvPr>
          <p:cNvSpPr>
            <a:spLocks noGrp="1"/>
          </p:cNvSpPr>
          <p:nvPr>
            <p:ph type="dt" sz="half" idx="10"/>
          </p:nvPr>
        </p:nvSpPr>
        <p:spPr/>
        <p:txBody>
          <a:bodyPr/>
          <a:lstStyle/>
          <a:p>
            <a:fld id="{59D58ED6-0BB9-42BB-A055-D3D88EC73F62}" type="datetime1">
              <a:rPr lang="en-GB" smtClean="0"/>
              <a:t>24/05/2024</a:t>
            </a:fld>
            <a:endParaRPr lang="en-GB" dirty="0"/>
          </a:p>
        </p:txBody>
      </p:sp>
      <p:sp>
        <p:nvSpPr>
          <p:cNvPr id="3" name="Footer Placeholder 2">
            <a:extLst>
              <a:ext uri="{FF2B5EF4-FFF2-40B4-BE49-F238E27FC236}">
                <a16:creationId xmlns:a16="http://schemas.microsoft.com/office/drawing/2014/main" id="{5253CF90-2D9B-461F-AA7D-02B7F069FDA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0733CC3-DC7E-43E9-A658-257343C48D0A}"/>
              </a:ext>
            </a:extLst>
          </p:cNvPr>
          <p:cNvSpPr>
            <a:spLocks noGrp="1"/>
          </p:cNvSpPr>
          <p:nvPr>
            <p:ph type="sldNum" sz="quarter" idx="12"/>
          </p:nvPr>
        </p:nvSpPr>
        <p:spPr/>
        <p:txBody>
          <a:bodyPr/>
          <a:lstStyle/>
          <a:p>
            <a:fld id="{65090805-CB0B-4B92-BD23-3A16F8AE8733}" type="slidenum">
              <a:rPr lang="en-GB" smtClean="0"/>
              <a:t>‹#›</a:t>
            </a:fld>
            <a:endParaRPr lang="en-GB" dirty="0"/>
          </a:p>
        </p:txBody>
      </p:sp>
    </p:spTree>
    <p:extLst>
      <p:ext uri="{BB962C8B-B14F-4D97-AF65-F5344CB8AC3E}">
        <p14:creationId xmlns:p14="http://schemas.microsoft.com/office/powerpoint/2010/main" val="281944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47801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143197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828800"/>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140728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7.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914401" y="1066800"/>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srgbClr val="FFFFFF"/>
              </a:solidFill>
              <a:ea typeface="ヒラギノ角ゴ Pro W3" charset="0"/>
              <a:cs typeface="ヒラギノ角ゴ Pro W3" charset="0"/>
            </a:endParaRPr>
          </a:p>
        </p:txBody>
      </p:sp>
      <p:sp>
        <p:nvSpPr>
          <p:cNvPr id="6" name="Rectangle 5"/>
          <p:cNvSpPr/>
          <p:nvPr userDrawn="1"/>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baseline="-25000" dirty="0">
                <a:solidFill>
                  <a:srgbClr val="FFFFFF"/>
                </a:solidFill>
                <a:ea typeface="ヒラギノ角ゴ Pro W3" charset="0"/>
                <a:cs typeface="ヒラギノ角ゴ Pro W3" charset="0"/>
              </a:rPr>
              <a:t> </a:t>
            </a:r>
          </a:p>
        </p:txBody>
      </p:sp>
      <p:sp>
        <p:nvSpPr>
          <p:cNvPr id="7" name="Rectangle 6"/>
          <p:cNvSpPr/>
          <p:nvPr userDrawn="1"/>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dirty="0">
                <a:solidFill>
                  <a:srgbClr val="FFFFFF"/>
                </a:solidFill>
                <a:ea typeface="ヒラギノ角ゴ Pro W3" charset="0"/>
                <a:cs typeface="ヒラギノ角ゴ Pro W3" charset="0"/>
              </a:rPr>
              <a:t>  </a:t>
            </a:r>
          </a:p>
        </p:txBody>
      </p:sp>
      <p:pic>
        <p:nvPicPr>
          <p:cNvPr id="2055" name="Picture 7" descr="QVH Logo.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base" hangingPunct="1">
              <a:spcBef>
                <a:spcPct val="0"/>
              </a:spcBef>
              <a:spcAft>
                <a:spcPct val="0"/>
              </a:spcAft>
              <a:defRPr/>
            </a:pPr>
            <a:r>
              <a:rPr lang="en-US" sz="1400" dirty="0">
                <a:solidFill>
                  <a:srgbClr val="3374AE"/>
                </a:solidFill>
                <a:latin typeface="Frutiger 45 Light" charset="0"/>
                <a:cs typeface="Frutiger 45 Light" charset="0"/>
              </a:rPr>
              <a:t>www.qvh.nhs.uk</a:t>
            </a:r>
          </a:p>
        </p:txBody>
      </p:sp>
      <p:pic>
        <p:nvPicPr>
          <p:cNvPr id="205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42077" y="332656"/>
            <a:ext cx="267335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848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hf hdr="0" ftr="0" dt="0"/>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914401" y="1066800"/>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aseline="-25000" dirty="0">
                <a:solidFill>
                  <a:srgbClr val="FFFFFF"/>
                </a:solidFill>
                <a:latin typeface="Calibri" charset="0"/>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latin typeface="Calibri" charset="0"/>
                <a:ea typeface="ヒラギノ角ゴ Pro W3" charset="0"/>
                <a:cs typeface="ヒラギノ角ゴ Pro W3" charset="0"/>
              </a:rPr>
              <a:t>  </a:t>
            </a:r>
          </a:p>
        </p:txBody>
      </p:sp>
      <p:pic>
        <p:nvPicPr>
          <p:cNvPr id="2055" name="Picture 7" descr="QVH 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400" dirty="0">
                <a:solidFill>
                  <a:srgbClr val="3374AE"/>
                </a:solidFill>
                <a:latin typeface="Frutiger 45 Light" charset="0"/>
                <a:cs typeface="Frutiger 45 Light" charset="0"/>
              </a:rPr>
              <a:t>www.qvh.nhs.uk</a:t>
            </a: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12225" y="260649"/>
            <a:ext cx="3417259" cy="774501"/>
          </a:xfrm>
          <a:prstGeom prst="rect">
            <a:avLst/>
          </a:prstGeom>
        </p:spPr>
      </p:pic>
    </p:spTree>
    <p:extLst>
      <p:ext uri="{BB962C8B-B14F-4D97-AF65-F5344CB8AC3E}">
        <p14:creationId xmlns:p14="http://schemas.microsoft.com/office/powerpoint/2010/main" val="32929876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914401" y="980728"/>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srgbClr val="FFFFFF"/>
              </a:solidFill>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baseline="-25000" dirty="0">
                <a:solidFill>
                  <a:srgbClr val="FFFFFF"/>
                </a:solidFill>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dirty="0">
                <a:solidFill>
                  <a:srgbClr val="FFFFFF"/>
                </a:solidFill>
                <a:ea typeface="ヒラギノ角ゴ Pro W3" charset="0"/>
                <a:cs typeface="ヒラギノ角ゴ Pro W3" charset="0"/>
              </a:rPr>
              <a:t>  </a:t>
            </a:r>
          </a:p>
        </p:txBody>
      </p:sp>
      <p:pic>
        <p:nvPicPr>
          <p:cNvPr id="1031" name="Picture 7" descr="QVH 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base" hangingPunct="1">
              <a:spcBef>
                <a:spcPct val="0"/>
              </a:spcBef>
              <a:spcAft>
                <a:spcPct val="0"/>
              </a:spcAft>
              <a:defRPr/>
            </a:pPr>
            <a:r>
              <a:rPr lang="en-US" sz="1400" dirty="0">
                <a:solidFill>
                  <a:srgbClr val="3374AE"/>
                </a:solidFill>
                <a:latin typeface="Frutiger 45 Light" charset="0"/>
                <a:cs typeface="Frutiger 45 Light" charset="0"/>
              </a:rPr>
              <a:t>www.qvh.nhs.uk</a:t>
            </a:r>
          </a:p>
        </p:txBody>
      </p:sp>
      <p:pic>
        <p:nvPicPr>
          <p:cNvPr id="10" name="Picture 9"/>
          <p:cNvPicPr/>
          <p:nvPr userDrawn="1"/>
        </p:nvPicPr>
        <p:blipFill>
          <a:blip r:embed="rId9"/>
          <a:stretch>
            <a:fillRect/>
          </a:stretch>
        </p:blipFill>
        <p:spPr>
          <a:xfrm>
            <a:off x="9420013" y="260648"/>
            <a:ext cx="2162387" cy="533400"/>
          </a:xfrm>
          <a:prstGeom prst="rect">
            <a:avLst/>
          </a:prstGeom>
        </p:spPr>
      </p:pic>
    </p:spTree>
    <p:extLst>
      <p:ext uri="{BB962C8B-B14F-4D97-AF65-F5344CB8AC3E}">
        <p14:creationId xmlns:p14="http://schemas.microsoft.com/office/powerpoint/2010/main" val="25864770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dt="0"/>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914402" y="980728"/>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r>
              <a:rPr lang="en-US" sz="1350" baseline="-25000" dirty="0">
                <a:solidFill>
                  <a:srgbClr val="FFFFFF"/>
                </a:solidFill>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r>
              <a:rPr lang="en-US" sz="1350" dirty="0">
                <a:solidFill>
                  <a:srgbClr val="FFFFFF"/>
                </a:solidFill>
                <a:ea typeface="ヒラギノ角ゴ Pro W3" charset="0"/>
                <a:cs typeface="ヒラギノ角ゴ Pro W3" charset="0"/>
              </a:rPr>
              <a:t>  </a:t>
            </a:r>
          </a:p>
        </p:txBody>
      </p:sp>
      <p:pic>
        <p:nvPicPr>
          <p:cNvPr id="1031" name="Picture 7" descr="QVH 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37752"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253916"/>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342900" eaLnBrk="1" fontAlgn="base" hangingPunct="1">
              <a:spcBef>
                <a:spcPct val="0"/>
              </a:spcBef>
              <a:spcAft>
                <a:spcPct val="0"/>
              </a:spcAft>
              <a:defRPr/>
            </a:pPr>
            <a:r>
              <a:rPr lang="en-US" sz="1050" dirty="0">
                <a:solidFill>
                  <a:srgbClr val="3374AE"/>
                </a:solidFill>
                <a:latin typeface="Frutiger 45 Light" charset="0"/>
                <a:cs typeface="Frutiger 45 Light" charset="0"/>
              </a:rPr>
              <a:t>www.qvh.nhs.uk</a:t>
            </a:r>
          </a:p>
        </p:txBody>
      </p:sp>
      <p:pic>
        <p:nvPicPr>
          <p:cNvPr id="10" name="Picture 9"/>
          <p:cNvPicPr/>
          <p:nvPr userDrawn="1"/>
        </p:nvPicPr>
        <p:blipFill>
          <a:blip r:embed="rId10"/>
          <a:stretch>
            <a:fillRect/>
          </a:stretch>
        </p:blipFill>
        <p:spPr>
          <a:xfrm>
            <a:off x="9420013" y="260648"/>
            <a:ext cx="2162387" cy="533400"/>
          </a:xfrm>
          <a:prstGeom prst="rect">
            <a:avLst/>
          </a:prstGeom>
        </p:spPr>
      </p:pic>
    </p:spTree>
    <p:extLst>
      <p:ext uri="{BB962C8B-B14F-4D97-AF65-F5344CB8AC3E}">
        <p14:creationId xmlns:p14="http://schemas.microsoft.com/office/powerpoint/2010/main" val="28557838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dt="0"/>
  <p:txStyles>
    <p:titleStyle>
      <a:lvl1pPr algn="l" defTabSz="342900" rtl="0" eaLnBrk="0" fontAlgn="base" hangingPunct="0">
        <a:spcBef>
          <a:spcPct val="0"/>
        </a:spcBef>
        <a:spcAft>
          <a:spcPct val="0"/>
        </a:spcAft>
        <a:defRPr sz="1500" kern="1200">
          <a:solidFill>
            <a:srgbClr val="00ACD4"/>
          </a:solidFill>
          <a:latin typeface="Frutiger 65 Bold"/>
          <a:ea typeface="ヒラギノ角ゴ Pro W3" pitchFamily="-104" charset="-128"/>
          <a:cs typeface="Frutiger 65 Bold"/>
        </a:defRPr>
      </a:lvl1pPr>
      <a:lvl2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2pPr>
      <a:lvl3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3pPr>
      <a:lvl4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4pPr>
      <a:lvl5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5pPr>
      <a:lvl6pPr marL="3429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6pPr>
      <a:lvl7pPr marL="6858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7pPr>
      <a:lvl8pPr marL="10287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8pPr>
      <a:lvl9pPr marL="13716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4" charset="-128"/>
          <a:cs typeface="ヒラギノ角ゴ Pro W3" pitchFamily="-104"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ヒラギノ角ゴ Pro W3" pitchFamily="-104" charset="-128"/>
          <a:cs typeface="ヒラギノ角ゴ Pro W3" charset="0"/>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ヒラギノ角ゴ Pro W3" pitchFamily="-104" charset="-128"/>
          <a:cs typeface="ヒラギノ角ゴ Pro W3" charset="0"/>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ヒラギノ角ゴ Pro W3" pitchFamily="-104" charset="-128"/>
          <a:cs typeface="ヒラギノ角ゴ Pro W3" charset="0"/>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ヒラギノ角ゴ Pro W3" pitchFamily="-104" charset="-128"/>
          <a:cs typeface="ヒラギノ角ゴ Pro W3"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914401" y="1066800"/>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Calibri" charset="0"/>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aseline="-25000" dirty="0">
                <a:solidFill>
                  <a:srgbClr val="FFFFFF"/>
                </a:solidFill>
                <a:latin typeface="Calibri" charset="0"/>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FFFFFF"/>
                </a:solidFill>
                <a:latin typeface="Calibri" charset="0"/>
                <a:ea typeface="ヒラギノ角ゴ Pro W3" charset="0"/>
                <a:cs typeface="ヒラギノ角ゴ Pro W3" charset="0"/>
              </a:rPr>
              <a:t>  </a:t>
            </a:r>
          </a:p>
        </p:txBody>
      </p:sp>
      <p:pic>
        <p:nvPicPr>
          <p:cNvPr id="2055" name="Picture 7" descr="QVH Logo.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400" dirty="0">
                <a:solidFill>
                  <a:srgbClr val="3374AE"/>
                </a:solidFill>
                <a:latin typeface="Frutiger 45 Light" charset="0"/>
                <a:cs typeface="Frutiger 45 Light" charset="0"/>
              </a:rPr>
              <a:t>www.qvh.nhs.uk</a:t>
            </a:r>
          </a:p>
        </p:txBody>
      </p:sp>
      <p:pic>
        <p:nvPicPr>
          <p:cNvPr id="10"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auto">
          <a:xfrm>
            <a:off x="8894541" y="10636"/>
            <a:ext cx="3250132" cy="10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4190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ED8BC-8B56-4F18-AB42-98578585D669}" type="datetimeFigureOut">
              <a:rPr lang="en-GB" smtClean="0"/>
              <a:t>24/05/2024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2D2AA-A250-4A3A-BCA7-7E789B32DBEB}" type="slidenum">
              <a:rPr lang="en-GB" smtClean="0"/>
              <a:t>‹#›</a:t>
            </a:fld>
            <a:endParaRPr lang="en-GB" dirty="0"/>
          </a:p>
        </p:txBody>
      </p:sp>
    </p:spTree>
    <p:extLst>
      <p:ext uri="{BB962C8B-B14F-4D97-AF65-F5344CB8AC3E}">
        <p14:creationId xmlns:p14="http://schemas.microsoft.com/office/powerpoint/2010/main" val="39956139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1" r:id="rId12"/>
    <p:sldLayoutId id="2147483724" r:id="rId13"/>
    <p:sldLayoutId id="2147483723" r:id="rId14"/>
    <p:sldLayoutId id="2147483722" r:id="rId15"/>
    <p:sldLayoutId id="2147483725" r:id="rId16"/>
    <p:sldLayoutId id="214748372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chart" Target="../charts/chart5.xml"/><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8.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2.xml"/><Relationship Id="rId1" Type="http://schemas.openxmlformats.org/officeDocument/2006/relationships/vmlDrawing" Target="../drawings/vmlDrawing4.vml"/><Relationship Id="rId5" Type="http://schemas.openxmlformats.org/officeDocument/2006/relationships/chart" Target="../charts/chart6.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2.xml"/><Relationship Id="rId1" Type="http://schemas.openxmlformats.org/officeDocument/2006/relationships/vmlDrawing" Target="../drawings/vmlDrawing5.vml"/><Relationship Id="rId5" Type="http://schemas.openxmlformats.org/officeDocument/2006/relationships/chart" Target="../charts/chart8.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2.xml"/><Relationship Id="rId1" Type="http://schemas.openxmlformats.org/officeDocument/2006/relationships/vmlDrawing" Target="../drawings/vmlDrawing6.vml"/><Relationship Id="rId5" Type="http://schemas.openxmlformats.org/officeDocument/2006/relationships/chart" Target="../charts/chart10.xml"/><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2.xml"/><Relationship Id="rId1" Type="http://schemas.openxmlformats.org/officeDocument/2006/relationships/vmlDrawing" Target="../drawings/vmlDrawing7.vml"/><Relationship Id="rId5" Type="http://schemas.openxmlformats.org/officeDocument/2006/relationships/chart" Target="../charts/chart11.xml"/><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2.xml"/><Relationship Id="rId1" Type="http://schemas.openxmlformats.org/officeDocument/2006/relationships/vmlDrawing" Target="../drawings/vmlDrawing8.vml"/><Relationship Id="rId5" Type="http://schemas.openxmlformats.org/officeDocument/2006/relationships/chart" Target="../charts/chart12.xml"/><Relationship Id="rId4" Type="http://schemas.openxmlformats.org/officeDocument/2006/relationships/image" Target="../media/image3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2.xml"/><Relationship Id="rId1" Type="http://schemas.openxmlformats.org/officeDocument/2006/relationships/vmlDrawing" Target="../drawings/vmlDrawing9.vml"/><Relationship Id="rId5" Type="http://schemas.openxmlformats.org/officeDocument/2006/relationships/chart" Target="../charts/chart13.xml"/><Relationship Id="rId4"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2.xml"/><Relationship Id="rId1" Type="http://schemas.openxmlformats.org/officeDocument/2006/relationships/vmlDrawing" Target="../drawings/vmlDrawing10.vml"/><Relationship Id="rId5" Type="http://schemas.openxmlformats.org/officeDocument/2006/relationships/chart" Target="../charts/chart14.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17.svg"/><Relationship Id="rId21" Type="http://schemas.openxmlformats.org/officeDocument/2006/relationships/image" Target="../media/image35.svg"/><Relationship Id="rId7" Type="http://schemas.openxmlformats.org/officeDocument/2006/relationships/image" Target="../media/image21.svg"/><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image" Target="../media/image16.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42.xml"/><Relationship Id="rId11" Type="http://schemas.openxmlformats.org/officeDocument/2006/relationships/image" Target="../media/image25.svg"/><Relationship Id="rId15" Type="http://schemas.openxmlformats.org/officeDocument/2006/relationships/image" Target="../media/image29.svg"/><Relationship Id="rId23" Type="http://schemas.openxmlformats.org/officeDocument/2006/relationships/image" Target="../media/image41.svg"/><Relationship Id="rId10" Type="http://schemas.openxmlformats.org/officeDocument/2006/relationships/image" Target="../media/image19.png"/><Relationship Id="rId19" Type="http://schemas.openxmlformats.org/officeDocument/2006/relationships/image" Target="../media/image33.svg"/><Relationship Id="rId4" Type="http://schemas.openxmlformats.org/officeDocument/2006/relationships/image" Target="../media/image17.png"/><Relationship Id="rId9" Type="http://schemas.openxmlformats.org/officeDocument/2006/relationships/image" Target="../media/image23.svg"/><Relationship Id="rId14" Type="http://schemas.openxmlformats.org/officeDocument/2006/relationships/image" Target="../media/image21.pn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554" y="2629989"/>
            <a:ext cx="7086492" cy="584775"/>
          </a:xfrm>
          <a:prstGeom prst="rect">
            <a:avLst/>
          </a:prstGeom>
          <a:noFill/>
        </p:spPr>
        <p:txBody>
          <a:bodyPr wrap="none" rtlCol="0">
            <a:spAutoFit/>
          </a:bodyPr>
          <a:lstStyle/>
          <a:p>
            <a:r>
              <a:rPr lang="en-GB" sz="3200" b="1" dirty="0" smtClean="0">
                <a:solidFill>
                  <a:srgbClr val="173379"/>
                </a:solidFill>
              </a:rPr>
              <a:t>WRES-Workforce Race Equality Standard</a:t>
            </a:r>
            <a:endParaRPr lang="en-GB" sz="3200" b="1" dirty="0">
              <a:solidFill>
                <a:srgbClr val="173379"/>
              </a:solidFill>
            </a:endParaRPr>
          </a:p>
        </p:txBody>
      </p:sp>
      <p:sp>
        <p:nvSpPr>
          <p:cNvPr id="3" name="TextBox 2"/>
          <p:cNvSpPr txBox="1"/>
          <p:nvPr/>
        </p:nvSpPr>
        <p:spPr>
          <a:xfrm>
            <a:off x="2090057" y="3405051"/>
            <a:ext cx="2813975" cy="584775"/>
          </a:xfrm>
          <a:prstGeom prst="rect">
            <a:avLst/>
          </a:prstGeom>
          <a:noFill/>
        </p:spPr>
        <p:txBody>
          <a:bodyPr wrap="none" rtlCol="0">
            <a:spAutoFit/>
          </a:bodyPr>
          <a:lstStyle/>
          <a:p>
            <a:r>
              <a:rPr lang="en-GB" sz="3200" b="1" dirty="0" smtClean="0">
                <a:solidFill>
                  <a:srgbClr val="173379"/>
                </a:solidFill>
              </a:rPr>
              <a:t>Report 2023-24</a:t>
            </a:r>
            <a:endParaRPr lang="en-GB" sz="3200" b="1" dirty="0">
              <a:solidFill>
                <a:srgbClr val="173379"/>
              </a:solidFill>
            </a:endParaRPr>
          </a:p>
        </p:txBody>
      </p:sp>
    </p:spTree>
    <p:extLst>
      <p:ext uri="{BB962C8B-B14F-4D97-AF65-F5344CB8AC3E}">
        <p14:creationId xmlns:p14="http://schemas.microsoft.com/office/powerpoint/2010/main" val="32925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1</a:t>
            </a:r>
          </a:p>
          <a:p>
            <a:r>
              <a:rPr lang="en-GB" sz="2400" b="1" dirty="0" smtClean="0">
                <a:solidFill>
                  <a:srgbClr val="173379"/>
                </a:solidFill>
              </a:rPr>
              <a:t>Workforce Representation</a:t>
            </a:r>
          </a:p>
          <a:p>
            <a:endParaRPr lang="en-GB" sz="2400" b="1" dirty="0" smtClean="0">
              <a:solidFill>
                <a:srgbClr val="173379"/>
              </a:solidFill>
            </a:endParaRPr>
          </a:p>
          <a:p>
            <a:endParaRPr lang="en-US" dirty="0" smtClean="0">
              <a:solidFill>
                <a:srgbClr val="0A2F6E"/>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3487059"/>
              </p:ext>
            </p:extLst>
          </p:nvPr>
        </p:nvGraphicFramePr>
        <p:xfrm>
          <a:off x="3396343" y="1876879"/>
          <a:ext cx="5105400" cy="962025"/>
        </p:xfrm>
        <a:graphic>
          <a:graphicData uri="http://schemas.openxmlformats.org/presentationml/2006/ole">
            <mc:AlternateContent xmlns:mc="http://schemas.openxmlformats.org/markup-compatibility/2006">
              <mc:Choice xmlns:v="urn:schemas-microsoft-com:vml" Requires="v">
                <p:oleObj spid="_x0000_s2123" name="Worksheet" r:id="rId3" imgW="5105371" imgH="961974" progId="Excel.Sheet.12">
                  <p:embed/>
                </p:oleObj>
              </mc:Choice>
              <mc:Fallback>
                <p:oleObj name="Worksheet" r:id="rId3" imgW="5105371" imgH="961974" progId="Excel.Sheet.12">
                  <p:embed/>
                  <p:pic>
                    <p:nvPicPr>
                      <p:cNvPr id="0" name=""/>
                      <p:cNvPicPr/>
                      <p:nvPr/>
                    </p:nvPicPr>
                    <p:blipFill>
                      <a:blip r:embed="rId4"/>
                      <a:stretch>
                        <a:fillRect/>
                      </a:stretch>
                    </p:blipFill>
                    <p:spPr>
                      <a:xfrm>
                        <a:off x="3396343" y="1876879"/>
                        <a:ext cx="5105400" cy="962025"/>
                      </a:xfrm>
                      <a:prstGeom prst="rect">
                        <a:avLst/>
                      </a:prstGeom>
                    </p:spPr>
                  </p:pic>
                </p:oleObj>
              </mc:Fallback>
            </mc:AlternateContent>
          </a:graphicData>
        </a:graphic>
      </p:graphicFrame>
      <p:graphicFrame>
        <p:nvGraphicFramePr>
          <p:cNvPr id="6" name="Chart 5"/>
          <p:cNvGraphicFramePr>
            <a:graphicFrameLocks/>
          </p:cNvGraphicFramePr>
          <p:nvPr>
            <p:extLst>
              <p:ext uri="{D42A27DB-BD31-4B8C-83A1-F6EECF244321}">
                <p14:modId xmlns:p14="http://schemas.microsoft.com/office/powerpoint/2010/main" val="4064676293"/>
              </p:ext>
            </p:extLst>
          </p:nvPr>
        </p:nvGraphicFramePr>
        <p:xfrm>
          <a:off x="199535" y="3331029"/>
          <a:ext cx="3931594" cy="23676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3012175186"/>
              </p:ext>
            </p:extLst>
          </p:nvPr>
        </p:nvGraphicFramePr>
        <p:xfrm>
          <a:off x="4226378" y="3257550"/>
          <a:ext cx="3986893" cy="25309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a:graphicFrameLocks/>
          </p:cNvGraphicFramePr>
          <p:nvPr>
            <p:extLst>
              <p:ext uri="{D42A27DB-BD31-4B8C-83A1-F6EECF244321}">
                <p14:modId xmlns:p14="http://schemas.microsoft.com/office/powerpoint/2010/main" val="516323851"/>
              </p:ext>
            </p:extLst>
          </p:nvPr>
        </p:nvGraphicFramePr>
        <p:xfrm>
          <a:off x="8213271" y="3331029"/>
          <a:ext cx="4076700" cy="252276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93042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1</a:t>
            </a:r>
          </a:p>
          <a:p>
            <a:r>
              <a:rPr lang="en-GB" sz="2400" b="1" dirty="0" smtClean="0">
                <a:solidFill>
                  <a:srgbClr val="173379"/>
                </a:solidFill>
              </a:rPr>
              <a:t>Workforce Representation</a:t>
            </a:r>
          </a:p>
          <a:p>
            <a:endParaRPr lang="en-GB" sz="2400" b="1" dirty="0" smtClean="0">
              <a:solidFill>
                <a:srgbClr val="173379"/>
              </a:solidFill>
            </a:endParaRPr>
          </a:p>
          <a:p>
            <a:endParaRPr lang="en-US" dirty="0" smtClean="0">
              <a:solidFill>
                <a:srgbClr val="0A2F6E"/>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25084639"/>
              </p:ext>
            </p:extLst>
          </p:nvPr>
        </p:nvGraphicFramePr>
        <p:xfrm>
          <a:off x="199535" y="1817007"/>
          <a:ext cx="6229350" cy="3057525"/>
        </p:xfrm>
        <a:graphic>
          <a:graphicData uri="http://schemas.openxmlformats.org/presentationml/2006/ole">
            <mc:AlternateContent xmlns:mc="http://schemas.openxmlformats.org/markup-compatibility/2006">
              <mc:Choice xmlns:v="urn:schemas-microsoft-com:vml" Requires="v">
                <p:oleObj spid="_x0000_s3150" name="Worksheet" r:id="rId3" imgW="6229372" imgH="3057602" progId="Excel.Sheet.12">
                  <p:embed/>
                </p:oleObj>
              </mc:Choice>
              <mc:Fallback>
                <p:oleObj name="Worksheet" r:id="rId3" imgW="6229372" imgH="3057602" progId="Excel.Sheet.12">
                  <p:embed/>
                  <p:pic>
                    <p:nvPicPr>
                      <p:cNvPr id="0" name=""/>
                      <p:cNvPicPr/>
                      <p:nvPr/>
                    </p:nvPicPr>
                    <p:blipFill>
                      <a:blip r:embed="rId4"/>
                      <a:stretch>
                        <a:fillRect/>
                      </a:stretch>
                    </p:blipFill>
                    <p:spPr>
                      <a:xfrm>
                        <a:off x="199535" y="1817007"/>
                        <a:ext cx="6229350" cy="3057525"/>
                      </a:xfrm>
                      <a:prstGeom prst="rect">
                        <a:avLst/>
                      </a:prstGeom>
                    </p:spPr>
                  </p:pic>
                </p:oleObj>
              </mc:Fallback>
            </mc:AlternateContent>
          </a:graphicData>
        </a:graphic>
      </p:graphicFrame>
      <p:graphicFrame>
        <p:nvGraphicFramePr>
          <p:cNvPr id="10" name="Chart 9"/>
          <p:cNvGraphicFramePr>
            <a:graphicFrameLocks/>
          </p:cNvGraphicFramePr>
          <p:nvPr>
            <p:extLst>
              <p:ext uri="{D42A27DB-BD31-4B8C-83A1-F6EECF244321}">
                <p14:modId xmlns:p14="http://schemas.microsoft.com/office/powerpoint/2010/main" val="3447824491"/>
              </p:ext>
            </p:extLst>
          </p:nvPr>
        </p:nvGraphicFramePr>
        <p:xfrm>
          <a:off x="6561364" y="1571072"/>
          <a:ext cx="5366658" cy="360643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336678" y="5177510"/>
            <a:ext cx="6702478" cy="1200329"/>
          </a:xfrm>
          <a:prstGeom prst="rect">
            <a:avLst/>
          </a:prstGeom>
          <a:noFill/>
        </p:spPr>
        <p:txBody>
          <a:bodyPr wrap="square" rtlCol="0">
            <a:spAutoFit/>
          </a:bodyPr>
          <a:lstStyle/>
          <a:p>
            <a:r>
              <a:rPr lang="en-US" sz="1200" dirty="0" smtClean="0">
                <a:solidFill>
                  <a:srgbClr val="0A2F6E"/>
                </a:solidFill>
              </a:rPr>
              <a:t>The majority of BME representation in the workforce are </a:t>
            </a:r>
            <a:r>
              <a:rPr lang="en-US" sz="1200" dirty="0">
                <a:solidFill>
                  <a:srgbClr val="0A2F6E"/>
                </a:solidFill>
              </a:rPr>
              <a:t>still clustered at </a:t>
            </a:r>
            <a:r>
              <a:rPr lang="en-US" sz="1200" b="1" dirty="0">
                <a:solidFill>
                  <a:srgbClr val="0A2F6E"/>
                </a:solidFill>
              </a:rPr>
              <a:t>Band </a:t>
            </a:r>
            <a:r>
              <a:rPr lang="en-US" sz="1200" b="1" dirty="0" smtClean="0">
                <a:solidFill>
                  <a:srgbClr val="0A2F6E"/>
                </a:solidFill>
              </a:rPr>
              <a:t>5 </a:t>
            </a:r>
            <a:r>
              <a:rPr lang="en-US" sz="1200" dirty="0" smtClean="0">
                <a:solidFill>
                  <a:srgbClr val="0A2F6E"/>
                </a:solidFill>
              </a:rPr>
              <a:t>(</a:t>
            </a:r>
            <a:r>
              <a:rPr lang="en-US" sz="1200" dirty="0">
                <a:solidFill>
                  <a:srgbClr val="0A2F6E"/>
                </a:solidFill>
              </a:rPr>
              <a:t>25.31</a:t>
            </a:r>
            <a:r>
              <a:rPr lang="en-US" sz="1200" b="1" dirty="0">
                <a:solidFill>
                  <a:srgbClr val="0A2F6E"/>
                </a:solidFill>
              </a:rPr>
              <a:t>%</a:t>
            </a:r>
            <a:r>
              <a:rPr lang="en-US" sz="1200" dirty="0">
                <a:solidFill>
                  <a:srgbClr val="0A2F6E"/>
                </a:solidFill>
              </a:rPr>
              <a:t>), closely followed by </a:t>
            </a:r>
            <a:r>
              <a:rPr lang="en-US" sz="1200" b="1" dirty="0">
                <a:solidFill>
                  <a:srgbClr val="0A2F6E"/>
                </a:solidFill>
              </a:rPr>
              <a:t>Band 6 </a:t>
            </a:r>
            <a:r>
              <a:rPr lang="en-US" sz="1200" dirty="0">
                <a:solidFill>
                  <a:srgbClr val="0A2F6E"/>
                </a:solidFill>
              </a:rPr>
              <a:t>(22.50</a:t>
            </a:r>
            <a:r>
              <a:rPr lang="en-US" sz="1200" dirty="0" smtClean="0">
                <a:solidFill>
                  <a:srgbClr val="0A2F6E"/>
                </a:solidFill>
              </a:rPr>
              <a:t>%). There is also higher representation at </a:t>
            </a:r>
            <a:r>
              <a:rPr lang="en-US" sz="1200" b="1" dirty="0" smtClean="0">
                <a:solidFill>
                  <a:srgbClr val="0A2F6E"/>
                </a:solidFill>
              </a:rPr>
              <a:t>Band </a:t>
            </a:r>
            <a:r>
              <a:rPr lang="en-US" sz="1200" b="1" dirty="0">
                <a:solidFill>
                  <a:srgbClr val="0A2F6E"/>
                </a:solidFill>
              </a:rPr>
              <a:t>8b </a:t>
            </a:r>
            <a:r>
              <a:rPr lang="en-US" sz="1200" dirty="0">
                <a:solidFill>
                  <a:srgbClr val="0A2F6E"/>
                </a:solidFill>
              </a:rPr>
              <a:t>(21.43</a:t>
            </a:r>
            <a:r>
              <a:rPr lang="en-US" sz="1200" dirty="0" smtClean="0">
                <a:solidFill>
                  <a:srgbClr val="0A2F6E"/>
                </a:solidFill>
              </a:rPr>
              <a:t>%) although there are only 14 staff at this level across the </a:t>
            </a:r>
            <a:r>
              <a:rPr lang="en-US" sz="1200" dirty="0" err="1" smtClean="0">
                <a:solidFill>
                  <a:srgbClr val="0A2F6E"/>
                </a:solidFill>
              </a:rPr>
              <a:t>organisation</a:t>
            </a:r>
            <a:r>
              <a:rPr lang="en-US" sz="1200" dirty="0" smtClean="0">
                <a:solidFill>
                  <a:srgbClr val="0A2F6E"/>
                </a:solidFill>
              </a:rPr>
              <a:t>. </a:t>
            </a:r>
          </a:p>
          <a:p>
            <a:endParaRPr lang="en-US" sz="1200" dirty="0">
              <a:solidFill>
                <a:srgbClr val="0A2F6E"/>
              </a:solidFill>
            </a:endParaRPr>
          </a:p>
          <a:p>
            <a:r>
              <a:rPr lang="en-US" sz="1200" dirty="0" smtClean="0">
                <a:solidFill>
                  <a:srgbClr val="0A2F6E"/>
                </a:solidFill>
              </a:rPr>
              <a:t>There </a:t>
            </a:r>
            <a:r>
              <a:rPr lang="en-US" sz="1200" dirty="0">
                <a:solidFill>
                  <a:srgbClr val="0A2F6E"/>
                </a:solidFill>
              </a:rPr>
              <a:t>is still very low representation at </a:t>
            </a:r>
            <a:r>
              <a:rPr lang="en-US" sz="1200" b="1" dirty="0">
                <a:solidFill>
                  <a:srgbClr val="0A2F6E"/>
                </a:solidFill>
              </a:rPr>
              <a:t>Band 4 </a:t>
            </a:r>
            <a:r>
              <a:rPr lang="en-US" sz="1200" dirty="0">
                <a:solidFill>
                  <a:srgbClr val="0A2F6E"/>
                </a:solidFill>
              </a:rPr>
              <a:t>(7.19%) </a:t>
            </a:r>
            <a:r>
              <a:rPr lang="en-US" sz="1200" dirty="0" smtClean="0">
                <a:solidFill>
                  <a:srgbClr val="0A2F6E"/>
                </a:solidFill>
              </a:rPr>
              <a:t>and significantly </a:t>
            </a:r>
            <a:r>
              <a:rPr lang="en-US" sz="1200" b="1" dirty="0" smtClean="0">
                <a:solidFill>
                  <a:srgbClr val="0A2F6E"/>
                </a:solidFill>
              </a:rPr>
              <a:t>0%</a:t>
            </a:r>
            <a:r>
              <a:rPr lang="en-US" sz="1200" dirty="0" smtClean="0">
                <a:solidFill>
                  <a:srgbClr val="0A2F6E"/>
                </a:solidFill>
              </a:rPr>
              <a:t> representation </a:t>
            </a:r>
            <a:r>
              <a:rPr lang="en-US" sz="1200" dirty="0">
                <a:solidFill>
                  <a:srgbClr val="0A2F6E"/>
                </a:solidFill>
              </a:rPr>
              <a:t>from </a:t>
            </a:r>
            <a:r>
              <a:rPr lang="en-US" sz="1200" b="1" dirty="0">
                <a:solidFill>
                  <a:srgbClr val="0A2F6E"/>
                </a:solidFill>
              </a:rPr>
              <a:t>Band 8c to </a:t>
            </a:r>
            <a:r>
              <a:rPr lang="en-US" sz="1200" b="1" dirty="0" smtClean="0">
                <a:solidFill>
                  <a:srgbClr val="0A2F6E"/>
                </a:solidFill>
              </a:rPr>
              <a:t>VSM.</a:t>
            </a:r>
            <a:endParaRPr lang="en-GB" sz="1200" dirty="0">
              <a:solidFill>
                <a:srgbClr val="0A2F6E"/>
              </a:solidFill>
            </a:endParaRPr>
          </a:p>
        </p:txBody>
      </p:sp>
    </p:spTree>
    <p:extLst>
      <p:ext uri="{BB962C8B-B14F-4D97-AF65-F5344CB8AC3E}">
        <p14:creationId xmlns:p14="http://schemas.microsoft.com/office/powerpoint/2010/main" val="1572505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a:t>
            </a:r>
            <a:r>
              <a:rPr lang="en-GB" sz="1200" dirty="0">
                <a:solidFill>
                  <a:srgbClr val="173379"/>
                </a:solidFill>
              </a:rPr>
              <a:t>2</a:t>
            </a:r>
            <a:endParaRPr lang="en-GB" sz="1200" dirty="0" smtClean="0">
              <a:solidFill>
                <a:srgbClr val="173379"/>
              </a:solidFill>
            </a:endParaRPr>
          </a:p>
          <a:p>
            <a:r>
              <a:rPr lang="en-GB" sz="2400" b="1" dirty="0" smtClean="0">
                <a:solidFill>
                  <a:srgbClr val="173379"/>
                </a:solidFill>
              </a:rPr>
              <a:t>Recruitment</a:t>
            </a:r>
          </a:p>
          <a:p>
            <a:endParaRPr lang="en-GB" sz="2400" b="1" dirty="0" smtClean="0">
              <a:solidFill>
                <a:srgbClr val="173379"/>
              </a:solidFill>
            </a:endParaRPr>
          </a:p>
          <a:p>
            <a:endParaRPr lang="en-US" dirty="0" smtClean="0">
              <a:solidFill>
                <a:srgbClr val="0A2F6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91021569"/>
              </p:ext>
            </p:extLst>
          </p:nvPr>
        </p:nvGraphicFramePr>
        <p:xfrm>
          <a:off x="624115" y="1922803"/>
          <a:ext cx="6959600" cy="923925"/>
        </p:xfrm>
        <a:graphic>
          <a:graphicData uri="http://schemas.openxmlformats.org/drawingml/2006/table">
            <a:tbl>
              <a:tblPr/>
              <a:tblGrid>
                <a:gridCol w="3302000">
                  <a:extLst>
                    <a:ext uri="{9D8B030D-6E8A-4147-A177-3AD203B41FA5}">
                      <a16:colId xmlns:a16="http://schemas.microsoft.com/office/drawing/2014/main" val="3955356871"/>
                    </a:ext>
                  </a:extLst>
                </a:gridCol>
                <a:gridCol w="609600">
                  <a:extLst>
                    <a:ext uri="{9D8B030D-6E8A-4147-A177-3AD203B41FA5}">
                      <a16:colId xmlns:a16="http://schemas.microsoft.com/office/drawing/2014/main" val="3281900411"/>
                    </a:ext>
                  </a:extLst>
                </a:gridCol>
                <a:gridCol w="609600">
                  <a:extLst>
                    <a:ext uri="{9D8B030D-6E8A-4147-A177-3AD203B41FA5}">
                      <a16:colId xmlns:a16="http://schemas.microsoft.com/office/drawing/2014/main" val="3818101204"/>
                    </a:ext>
                  </a:extLst>
                </a:gridCol>
                <a:gridCol w="609600">
                  <a:extLst>
                    <a:ext uri="{9D8B030D-6E8A-4147-A177-3AD203B41FA5}">
                      <a16:colId xmlns:a16="http://schemas.microsoft.com/office/drawing/2014/main" val="2823010259"/>
                    </a:ext>
                  </a:extLst>
                </a:gridCol>
                <a:gridCol w="609600">
                  <a:extLst>
                    <a:ext uri="{9D8B030D-6E8A-4147-A177-3AD203B41FA5}">
                      <a16:colId xmlns:a16="http://schemas.microsoft.com/office/drawing/2014/main" val="25554028"/>
                    </a:ext>
                  </a:extLst>
                </a:gridCol>
                <a:gridCol w="609600">
                  <a:extLst>
                    <a:ext uri="{9D8B030D-6E8A-4147-A177-3AD203B41FA5}">
                      <a16:colId xmlns:a16="http://schemas.microsoft.com/office/drawing/2014/main" val="3299784113"/>
                    </a:ext>
                  </a:extLst>
                </a:gridCol>
                <a:gridCol w="609600">
                  <a:extLst>
                    <a:ext uri="{9D8B030D-6E8A-4147-A177-3AD203B41FA5}">
                      <a16:colId xmlns:a16="http://schemas.microsoft.com/office/drawing/2014/main" val="3763652600"/>
                    </a:ext>
                  </a:extLst>
                </a:gridCol>
              </a:tblGrid>
              <a:tr h="190500">
                <a:tc rowSpan="2">
                  <a:txBody>
                    <a:bodyPr/>
                    <a:lstStyle/>
                    <a:p>
                      <a:pPr algn="l" fontAlgn="b"/>
                      <a:r>
                        <a:rPr lang="en-GB" sz="1100" b="0" i="0" u="none" strike="noStrike" dirty="0">
                          <a:solidFill>
                            <a:srgbClr val="000000"/>
                          </a:solidFill>
                          <a:effectLst/>
                          <a:latin typeface="Calibri" panose="020F0502020204030204" pitchFamily="34" charset="0"/>
                        </a:rPr>
                        <a:t> </a:t>
                      </a:r>
                    </a:p>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gridSpan="6">
                  <a:txBody>
                    <a:bodyPr/>
                    <a:lstStyle/>
                    <a:p>
                      <a:pPr algn="ctr" fontAlgn="b"/>
                      <a:r>
                        <a:rPr lang="en-GB" sz="1100" b="1" i="0" u="none" strike="noStrike" dirty="0">
                          <a:solidFill>
                            <a:srgbClr val="FFFFFF"/>
                          </a:solidFill>
                          <a:effectLst/>
                          <a:latin typeface="Calibri" panose="020F0502020204030204" pitchFamily="34" charset="0"/>
                        </a:rPr>
                        <a:t>Year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4385458"/>
                  </a:ext>
                </a:extLst>
              </a:tr>
              <a:tr h="190500">
                <a:tc v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66FF"/>
                    </a:solidFill>
                  </a:tcPr>
                </a:tc>
                <a:extLst>
                  <a:ext uri="{0D108BD9-81ED-4DB2-BD59-A6C34878D82A}">
                    <a16:rowId xmlns:a16="http://schemas.microsoft.com/office/drawing/2014/main" val="887769828"/>
                  </a:ext>
                </a:extLst>
              </a:tr>
              <a:tr h="542925">
                <a:tc>
                  <a:txBody>
                    <a:bodyPr/>
                    <a:lstStyle/>
                    <a:p>
                      <a:pPr algn="l" fontAlgn="ctr"/>
                      <a:r>
                        <a:rPr lang="en-US" sz="1050" b="0" i="0" u="none" strike="noStrike">
                          <a:solidFill>
                            <a:srgbClr val="305496"/>
                          </a:solidFill>
                          <a:effectLst/>
                          <a:latin typeface="Calibri" panose="020F0502020204030204" pitchFamily="34" charset="0"/>
                        </a:rPr>
                        <a:t>Relative likelihood of staff being appointed from shortlisting across all posts (both external and internal posts).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1.27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2.31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tc>
                  <a:txBody>
                    <a:bodyPr/>
                    <a:lstStyle/>
                    <a:p>
                      <a:pPr algn="ctr" fontAlgn="ctr"/>
                      <a:r>
                        <a:rPr lang="en-GB" sz="1100" b="0" i="0" u="none" strike="noStrike" dirty="0">
                          <a:solidFill>
                            <a:srgbClr val="305496"/>
                          </a:solidFill>
                          <a:effectLst/>
                          <a:latin typeface="Calibri" panose="020F0502020204030204" pitchFamily="34" charset="0"/>
                        </a:rPr>
                        <a:t>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C5FF"/>
                    </a:solidFill>
                  </a:tcPr>
                </a:tc>
                <a:extLst>
                  <a:ext uri="{0D108BD9-81ED-4DB2-BD59-A6C34878D82A}">
                    <a16:rowId xmlns:a16="http://schemas.microsoft.com/office/drawing/2014/main" val="299923709"/>
                  </a:ext>
                </a:extLst>
              </a:tr>
            </a:tbl>
          </a:graphicData>
        </a:graphic>
      </p:graphicFrame>
      <p:sp>
        <p:nvSpPr>
          <p:cNvPr id="11" name="TextBox 10"/>
          <p:cNvSpPr txBox="1"/>
          <p:nvPr/>
        </p:nvSpPr>
        <p:spPr>
          <a:xfrm>
            <a:off x="9459141" y="5898696"/>
            <a:ext cx="2563522"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1.59</a:t>
            </a:r>
            <a:endParaRPr lang="en-GB" sz="1000" dirty="0"/>
          </a:p>
        </p:txBody>
      </p:sp>
      <p:sp>
        <p:nvSpPr>
          <p:cNvPr id="12" name="TextBox 11"/>
          <p:cNvSpPr txBox="1"/>
          <p:nvPr/>
        </p:nvSpPr>
        <p:spPr>
          <a:xfrm>
            <a:off x="6426926" y="3091543"/>
            <a:ext cx="3317965" cy="1661993"/>
          </a:xfrm>
          <a:prstGeom prst="rect">
            <a:avLst/>
          </a:prstGeom>
          <a:noFill/>
        </p:spPr>
        <p:txBody>
          <a:bodyPr wrap="square" rtlCol="0">
            <a:spAutoFit/>
          </a:bodyPr>
          <a:lstStyle/>
          <a:p>
            <a:endParaRPr lang="en-GB" dirty="0"/>
          </a:p>
          <a:p>
            <a:r>
              <a:rPr lang="en-US" sz="1200" dirty="0">
                <a:solidFill>
                  <a:srgbClr val="0A2F6E"/>
                </a:solidFill>
              </a:rPr>
              <a:t>The relative likelihood of white applicants being appointed from shortlisting compared to BME applicants has increased since last year by </a:t>
            </a:r>
            <a:r>
              <a:rPr lang="en-US" sz="1200" b="1" dirty="0" smtClean="0">
                <a:solidFill>
                  <a:srgbClr val="0A2F6E"/>
                </a:solidFill>
              </a:rPr>
              <a:t>0.41</a:t>
            </a:r>
            <a:r>
              <a:rPr lang="en-US" sz="1200" dirty="0" smtClean="0">
                <a:solidFill>
                  <a:srgbClr val="0A2F6E"/>
                </a:solidFill>
              </a:rPr>
              <a:t>. </a:t>
            </a:r>
            <a:endParaRPr lang="en-US" sz="1200" dirty="0">
              <a:solidFill>
                <a:srgbClr val="0A2F6E"/>
              </a:solidFill>
            </a:endParaRPr>
          </a:p>
          <a:p>
            <a:endParaRPr lang="en-US" sz="1200" dirty="0">
              <a:solidFill>
                <a:srgbClr val="0A2F6E"/>
              </a:solidFill>
            </a:endParaRPr>
          </a:p>
          <a:p>
            <a:r>
              <a:rPr lang="en-US" sz="1200" dirty="0" smtClean="0">
                <a:solidFill>
                  <a:srgbClr val="0A2F6E"/>
                </a:solidFill>
              </a:rPr>
              <a:t>For </a:t>
            </a:r>
            <a:r>
              <a:rPr lang="en-US" sz="1200" dirty="0">
                <a:solidFill>
                  <a:srgbClr val="0A2F6E"/>
                </a:solidFill>
              </a:rPr>
              <a:t>the last two years we have appointed proportionately less BME applicants from shortlisting than white applicants. </a:t>
            </a:r>
          </a:p>
        </p:txBody>
      </p:sp>
      <p:graphicFrame>
        <p:nvGraphicFramePr>
          <p:cNvPr id="13" name="Chart 12"/>
          <p:cNvGraphicFramePr>
            <a:graphicFrameLocks/>
          </p:cNvGraphicFramePr>
          <p:nvPr>
            <p:extLst>
              <p:ext uri="{D42A27DB-BD31-4B8C-83A1-F6EECF244321}">
                <p14:modId xmlns:p14="http://schemas.microsoft.com/office/powerpoint/2010/main" val="1410043175"/>
              </p:ext>
            </p:extLst>
          </p:nvPr>
        </p:nvGraphicFramePr>
        <p:xfrm>
          <a:off x="816634" y="3091543"/>
          <a:ext cx="4572000" cy="3095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594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3</a:t>
            </a:r>
          </a:p>
          <a:p>
            <a:r>
              <a:rPr lang="en-GB" sz="2400" b="1" dirty="0" smtClean="0">
                <a:solidFill>
                  <a:srgbClr val="173379"/>
                </a:solidFill>
              </a:rPr>
              <a:t>Disciplinary</a:t>
            </a:r>
          </a:p>
          <a:p>
            <a:endParaRPr lang="en-GB" sz="2400" b="1" dirty="0" smtClean="0">
              <a:solidFill>
                <a:srgbClr val="173379"/>
              </a:solidFill>
            </a:endParaRPr>
          </a:p>
          <a:p>
            <a:endParaRPr lang="en-US" dirty="0" smtClean="0">
              <a:solidFill>
                <a:srgbClr val="0A2F6E"/>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02980017"/>
              </p:ext>
            </p:extLst>
          </p:nvPr>
        </p:nvGraphicFramePr>
        <p:xfrm>
          <a:off x="696685" y="1916339"/>
          <a:ext cx="7467600" cy="752475"/>
        </p:xfrm>
        <a:graphic>
          <a:graphicData uri="http://schemas.openxmlformats.org/presentationml/2006/ole">
            <mc:AlternateContent xmlns:mc="http://schemas.openxmlformats.org/markup-compatibility/2006">
              <mc:Choice xmlns:v="urn:schemas-microsoft-com:vml" Requires="v">
                <p:oleObj spid="_x0000_s11339" name="Worksheet" r:id="rId3" imgW="7467542" imgH="752411" progId="Excel.Sheet.12">
                  <p:embed/>
                </p:oleObj>
              </mc:Choice>
              <mc:Fallback>
                <p:oleObj name="Worksheet" r:id="rId3" imgW="7467542" imgH="752411" progId="Excel.Sheet.12">
                  <p:embed/>
                  <p:pic>
                    <p:nvPicPr>
                      <p:cNvPr id="0" name=""/>
                      <p:cNvPicPr/>
                      <p:nvPr/>
                    </p:nvPicPr>
                    <p:blipFill>
                      <a:blip r:embed="rId4"/>
                      <a:stretch>
                        <a:fillRect/>
                      </a:stretch>
                    </p:blipFill>
                    <p:spPr>
                      <a:xfrm>
                        <a:off x="696685" y="1916339"/>
                        <a:ext cx="7467600" cy="752475"/>
                      </a:xfrm>
                      <a:prstGeom prst="rect">
                        <a:avLst/>
                      </a:prstGeom>
                    </p:spPr>
                  </p:pic>
                </p:oleObj>
              </mc:Fallback>
            </mc:AlternateContent>
          </a:graphicData>
        </a:graphic>
      </p:graphicFrame>
      <p:graphicFrame>
        <p:nvGraphicFramePr>
          <p:cNvPr id="8" name="Chart 7"/>
          <p:cNvGraphicFramePr>
            <a:graphicFrameLocks/>
          </p:cNvGraphicFramePr>
          <p:nvPr>
            <p:extLst>
              <p:ext uri="{D42A27DB-BD31-4B8C-83A1-F6EECF244321}">
                <p14:modId xmlns:p14="http://schemas.microsoft.com/office/powerpoint/2010/main" val="994355329"/>
              </p:ext>
            </p:extLst>
          </p:nvPr>
        </p:nvGraphicFramePr>
        <p:xfrm>
          <a:off x="1240209" y="2984046"/>
          <a:ext cx="4572000" cy="291465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9459141" y="5898696"/>
            <a:ext cx="2563522"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1.03</a:t>
            </a:r>
            <a:endParaRPr lang="en-GB" sz="1000" dirty="0"/>
          </a:p>
        </p:txBody>
      </p:sp>
      <p:sp>
        <p:nvSpPr>
          <p:cNvPr id="5" name="TextBox 4"/>
          <p:cNvSpPr txBox="1"/>
          <p:nvPr/>
        </p:nvSpPr>
        <p:spPr>
          <a:xfrm>
            <a:off x="6383547" y="3273219"/>
            <a:ext cx="3916392" cy="1569660"/>
          </a:xfrm>
          <a:prstGeom prst="rect">
            <a:avLst/>
          </a:prstGeom>
          <a:noFill/>
        </p:spPr>
        <p:txBody>
          <a:bodyPr wrap="square" rtlCol="0">
            <a:spAutoFit/>
          </a:bodyPr>
          <a:lstStyle/>
          <a:p>
            <a:r>
              <a:rPr lang="en-US" sz="1200" dirty="0" smtClean="0">
                <a:solidFill>
                  <a:srgbClr val="0A2F6E"/>
                </a:solidFill>
              </a:rPr>
              <a:t>There </a:t>
            </a:r>
            <a:r>
              <a:rPr lang="en-US" sz="1200" dirty="0">
                <a:solidFill>
                  <a:srgbClr val="0A2F6E"/>
                </a:solidFill>
              </a:rPr>
              <a:t>is a </a:t>
            </a:r>
            <a:r>
              <a:rPr lang="en-US" sz="1200" dirty="0" smtClean="0">
                <a:solidFill>
                  <a:srgbClr val="0A2F6E"/>
                </a:solidFill>
              </a:rPr>
              <a:t>significant decline </a:t>
            </a:r>
            <a:r>
              <a:rPr lang="en-US" sz="1200" dirty="0">
                <a:solidFill>
                  <a:srgbClr val="0A2F6E"/>
                </a:solidFill>
              </a:rPr>
              <a:t>in the relative likelihood of BME staff entering the formal disciplinary process from </a:t>
            </a:r>
            <a:r>
              <a:rPr lang="en-US" sz="1200" b="1" dirty="0">
                <a:solidFill>
                  <a:srgbClr val="0A2F6E"/>
                </a:solidFill>
              </a:rPr>
              <a:t>0.00 </a:t>
            </a:r>
            <a:r>
              <a:rPr lang="en-US" sz="1200" dirty="0">
                <a:solidFill>
                  <a:srgbClr val="0A2F6E"/>
                </a:solidFill>
              </a:rPr>
              <a:t>in 22/23 to </a:t>
            </a:r>
            <a:r>
              <a:rPr lang="en-US" sz="1200" b="1" dirty="0">
                <a:solidFill>
                  <a:srgbClr val="0A2F6E"/>
                </a:solidFill>
              </a:rPr>
              <a:t>1.82 </a:t>
            </a:r>
            <a:r>
              <a:rPr lang="en-US" sz="1200" dirty="0">
                <a:solidFill>
                  <a:srgbClr val="0A2F6E"/>
                </a:solidFill>
              </a:rPr>
              <a:t>in 23/24</a:t>
            </a:r>
            <a:r>
              <a:rPr lang="en-US" sz="1200" dirty="0" smtClean="0">
                <a:solidFill>
                  <a:srgbClr val="0A2F6E"/>
                </a:solidFill>
              </a:rPr>
              <a:t>.</a:t>
            </a:r>
          </a:p>
          <a:p>
            <a:endParaRPr lang="en-US" sz="1200" dirty="0" smtClean="0">
              <a:solidFill>
                <a:srgbClr val="0A2F6E"/>
              </a:solidFill>
            </a:endParaRPr>
          </a:p>
          <a:p>
            <a:r>
              <a:rPr lang="en-US" sz="1200" dirty="0" smtClean="0">
                <a:solidFill>
                  <a:srgbClr val="0A2F6E"/>
                </a:solidFill>
              </a:rPr>
              <a:t>It is important </a:t>
            </a:r>
            <a:r>
              <a:rPr lang="en-US" sz="1200" dirty="0">
                <a:solidFill>
                  <a:srgbClr val="0A2F6E"/>
                </a:solidFill>
              </a:rPr>
              <a:t>to </a:t>
            </a:r>
            <a:r>
              <a:rPr lang="en-US" sz="1200" dirty="0" smtClean="0">
                <a:solidFill>
                  <a:srgbClr val="0A2F6E"/>
                </a:solidFill>
              </a:rPr>
              <a:t>note the context to this for QVH. In 22/23 there were no formal conduct cases for reference. In 23/24 there is a total of 9 cases. The </a:t>
            </a:r>
            <a:r>
              <a:rPr lang="en-US" sz="1200" dirty="0">
                <a:solidFill>
                  <a:srgbClr val="0A2F6E"/>
                </a:solidFill>
              </a:rPr>
              <a:t>difference in disparity is 0.006 vs </a:t>
            </a:r>
            <a:r>
              <a:rPr lang="en-US" sz="1200" dirty="0" smtClean="0">
                <a:solidFill>
                  <a:srgbClr val="0A2F6E"/>
                </a:solidFill>
              </a:rPr>
              <a:t>0.01 </a:t>
            </a:r>
            <a:r>
              <a:rPr lang="en-US" sz="1200" dirty="0">
                <a:solidFill>
                  <a:srgbClr val="0A2F6E"/>
                </a:solidFill>
              </a:rPr>
              <a:t>however this is auto calculated to </a:t>
            </a:r>
            <a:r>
              <a:rPr lang="en-US" sz="1200" dirty="0" smtClean="0">
                <a:solidFill>
                  <a:srgbClr val="0A2F6E"/>
                </a:solidFill>
              </a:rPr>
              <a:t>1.82.</a:t>
            </a:r>
            <a:endParaRPr lang="en-GB" sz="1200" dirty="0">
              <a:solidFill>
                <a:srgbClr val="0A2F6E"/>
              </a:solidFill>
            </a:endParaRPr>
          </a:p>
        </p:txBody>
      </p:sp>
    </p:spTree>
    <p:extLst>
      <p:ext uri="{BB962C8B-B14F-4D97-AF65-F5344CB8AC3E}">
        <p14:creationId xmlns:p14="http://schemas.microsoft.com/office/powerpoint/2010/main" val="1530839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a:t>
            </a:r>
            <a:r>
              <a:rPr lang="en-GB" sz="1200" dirty="0">
                <a:solidFill>
                  <a:srgbClr val="173379"/>
                </a:solidFill>
              </a:rPr>
              <a:t>4</a:t>
            </a:r>
            <a:endParaRPr lang="en-GB" sz="1200" dirty="0" smtClean="0">
              <a:solidFill>
                <a:srgbClr val="173379"/>
              </a:solidFill>
            </a:endParaRPr>
          </a:p>
          <a:p>
            <a:r>
              <a:rPr lang="en-GB" sz="2400" b="1" dirty="0" smtClean="0">
                <a:solidFill>
                  <a:srgbClr val="173379"/>
                </a:solidFill>
              </a:rPr>
              <a:t>Training and Continual Professional Development</a:t>
            </a:r>
          </a:p>
          <a:p>
            <a:endParaRPr lang="en-GB" sz="2400" b="1" dirty="0" smtClean="0">
              <a:solidFill>
                <a:srgbClr val="173379"/>
              </a:solidFill>
            </a:endParaRPr>
          </a:p>
          <a:p>
            <a:endParaRPr lang="en-US" dirty="0" smtClean="0">
              <a:solidFill>
                <a:srgbClr val="0A2F6E"/>
              </a:solidFill>
            </a:endParaRPr>
          </a:p>
        </p:txBody>
      </p:sp>
      <p:sp>
        <p:nvSpPr>
          <p:cNvPr id="4" name="TextBox 3"/>
          <p:cNvSpPr txBox="1"/>
          <p:nvPr/>
        </p:nvSpPr>
        <p:spPr>
          <a:xfrm>
            <a:off x="9459141" y="5898696"/>
            <a:ext cx="2563522"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1.12</a:t>
            </a:r>
            <a:endParaRPr lang="en-GB" sz="1000" dirty="0"/>
          </a:p>
        </p:txBody>
      </p:sp>
      <p:sp>
        <p:nvSpPr>
          <p:cNvPr id="7" name="TextBox 6"/>
          <p:cNvSpPr txBox="1"/>
          <p:nvPr/>
        </p:nvSpPr>
        <p:spPr>
          <a:xfrm>
            <a:off x="6383547" y="3273219"/>
            <a:ext cx="3916392" cy="923330"/>
          </a:xfrm>
          <a:prstGeom prst="rect">
            <a:avLst/>
          </a:prstGeom>
          <a:noFill/>
        </p:spPr>
        <p:txBody>
          <a:bodyPr wrap="square" rtlCol="0">
            <a:spAutoFit/>
          </a:bodyPr>
          <a:lstStyle/>
          <a:p>
            <a:endParaRPr lang="en-GB" dirty="0"/>
          </a:p>
          <a:p>
            <a:r>
              <a:rPr lang="en-US" sz="1200" dirty="0" smtClean="0">
                <a:solidFill>
                  <a:srgbClr val="002060"/>
                </a:solidFill>
              </a:rPr>
              <a:t>The Trust has achieved equal access to non mandatory training and CPD for 23/24. </a:t>
            </a:r>
            <a:endParaRPr lang="en-US" sz="1200" dirty="0">
              <a:solidFill>
                <a:srgbClr val="002060"/>
              </a:solidFill>
            </a:endParaRPr>
          </a:p>
          <a:p>
            <a:endParaRPr lang="en-US" sz="1200" dirty="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99245279"/>
              </p:ext>
            </p:extLst>
          </p:nvPr>
        </p:nvGraphicFramePr>
        <p:xfrm>
          <a:off x="308610" y="1938260"/>
          <a:ext cx="6210300" cy="742950"/>
        </p:xfrm>
        <a:graphic>
          <a:graphicData uri="http://schemas.openxmlformats.org/drawingml/2006/table">
            <a:tbl>
              <a:tblPr/>
              <a:tblGrid>
                <a:gridCol w="2552700">
                  <a:extLst>
                    <a:ext uri="{9D8B030D-6E8A-4147-A177-3AD203B41FA5}">
                      <a16:colId xmlns:a16="http://schemas.microsoft.com/office/drawing/2014/main" val="2348384042"/>
                    </a:ext>
                  </a:extLst>
                </a:gridCol>
                <a:gridCol w="609600">
                  <a:extLst>
                    <a:ext uri="{9D8B030D-6E8A-4147-A177-3AD203B41FA5}">
                      <a16:colId xmlns:a16="http://schemas.microsoft.com/office/drawing/2014/main" val="1609727930"/>
                    </a:ext>
                  </a:extLst>
                </a:gridCol>
                <a:gridCol w="609600">
                  <a:extLst>
                    <a:ext uri="{9D8B030D-6E8A-4147-A177-3AD203B41FA5}">
                      <a16:colId xmlns:a16="http://schemas.microsoft.com/office/drawing/2014/main" val="717767679"/>
                    </a:ext>
                  </a:extLst>
                </a:gridCol>
                <a:gridCol w="609600">
                  <a:extLst>
                    <a:ext uri="{9D8B030D-6E8A-4147-A177-3AD203B41FA5}">
                      <a16:colId xmlns:a16="http://schemas.microsoft.com/office/drawing/2014/main" val="74013597"/>
                    </a:ext>
                  </a:extLst>
                </a:gridCol>
                <a:gridCol w="609600">
                  <a:extLst>
                    <a:ext uri="{9D8B030D-6E8A-4147-A177-3AD203B41FA5}">
                      <a16:colId xmlns:a16="http://schemas.microsoft.com/office/drawing/2014/main" val="2384443960"/>
                    </a:ext>
                  </a:extLst>
                </a:gridCol>
                <a:gridCol w="609600">
                  <a:extLst>
                    <a:ext uri="{9D8B030D-6E8A-4147-A177-3AD203B41FA5}">
                      <a16:colId xmlns:a16="http://schemas.microsoft.com/office/drawing/2014/main" val="3542059535"/>
                    </a:ext>
                  </a:extLst>
                </a:gridCol>
                <a:gridCol w="609600">
                  <a:extLst>
                    <a:ext uri="{9D8B030D-6E8A-4147-A177-3AD203B41FA5}">
                      <a16:colId xmlns:a16="http://schemas.microsoft.com/office/drawing/2014/main" val="4290153189"/>
                    </a:ext>
                  </a:extLst>
                </a:gridCol>
              </a:tblGrid>
              <a:tr h="190500">
                <a:tc rowSpan="2">
                  <a:txBody>
                    <a:bodyPr/>
                    <a:lstStyle/>
                    <a:p>
                      <a:pPr algn="ctr"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2443859"/>
                  </a:ext>
                </a:extLst>
              </a:tr>
              <a:tr h="190500">
                <a:tc vMerge="1">
                  <a:txBody>
                    <a:bodyPr/>
                    <a:lstStyle/>
                    <a:p>
                      <a:endParaRPr lang="en-GB"/>
                    </a:p>
                  </a:txBody>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66FF"/>
                    </a:solidFill>
                  </a:tcPr>
                </a:tc>
                <a:extLst>
                  <a:ext uri="{0D108BD9-81ED-4DB2-BD59-A6C34878D82A}">
                    <a16:rowId xmlns:a16="http://schemas.microsoft.com/office/drawing/2014/main" val="751118456"/>
                  </a:ext>
                </a:extLst>
              </a:tr>
              <a:tr h="361950">
                <a:tc>
                  <a:txBody>
                    <a:bodyPr/>
                    <a:lstStyle/>
                    <a:p>
                      <a:pPr algn="l" fontAlgn="ctr"/>
                      <a:r>
                        <a:rPr lang="en-US" sz="1050" b="0" i="0" u="none" strike="noStrike">
                          <a:solidFill>
                            <a:srgbClr val="305496"/>
                          </a:solidFill>
                          <a:effectLst/>
                          <a:latin typeface="Calibri" panose="020F0502020204030204" pitchFamily="34" charset="0"/>
                        </a:rPr>
                        <a:t>Relative likelihood of staff accessing non-mandatory training and CPD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0.65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tc>
                  <a:txBody>
                    <a:bodyPr/>
                    <a:lstStyle/>
                    <a:p>
                      <a:pPr algn="ctr" fontAlgn="ctr"/>
                      <a:r>
                        <a:rPr lang="en-GB" sz="1100" b="0" i="0" u="none" strike="noStrike">
                          <a:solidFill>
                            <a:srgbClr val="305496"/>
                          </a:solidFill>
                          <a:effectLst/>
                          <a:latin typeface="Calibri" panose="020F0502020204030204" pitchFamily="34" charset="0"/>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tc>
                  <a:txBody>
                    <a:bodyPr/>
                    <a:lstStyle/>
                    <a:p>
                      <a:pPr algn="ctr" fontAlgn="ctr"/>
                      <a:r>
                        <a:rPr lang="en-GB" sz="1100" b="0" i="0" u="none" strike="noStrike" dirty="0" smtClean="0">
                          <a:solidFill>
                            <a:srgbClr val="305496"/>
                          </a:solidFill>
                          <a:effectLst/>
                          <a:latin typeface="Calibri" panose="020F0502020204030204" pitchFamily="34" charset="0"/>
                        </a:rPr>
                        <a:t>1.0</a:t>
                      </a:r>
                      <a:endParaRPr lang="en-GB" sz="1100" b="0" i="0" u="none" strike="noStrike" dirty="0">
                        <a:solidFill>
                          <a:srgbClr val="305496"/>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C5FF"/>
                    </a:solidFill>
                  </a:tcPr>
                </a:tc>
                <a:extLst>
                  <a:ext uri="{0D108BD9-81ED-4DB2-BD59-A6C34878D82A}">
                    <a16:rowId xmlns:a16="http://schemas.microsoft.com/office/drawing/2014/main" val="811755827"/>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302282237"/>
              </p:ext>
            </p:extLst>
          </p:nvPr>
        </p:nvGraphicFramePr>
        <p:xfrm>
          <a:off x="1127760" y="2984046"/>
          <a:ext cx="4572000" cy="2914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2265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5</a:t>
            </a:r>
          </a:p>
          <a:p>
            <a:r>
              <a:rPr lang="en-GB" sz="2400" b="1" dirty="0" smtClean="0">
                <a:solidFill>
                  <a:srgbClr val="173379"/>
                </a:solidFill>
              </a:rPr>
              <a:t>Bullying, harassment or abuse from patients, relatives or the public</a:t>
            </a:r>
          </a:p>
          <a:p>
            <a:endParaRPr lang="en-US" sz="1200" dirty="0" smtClean="0">
              <a:solidFill>
                <a:srgbClr val="173379"/>
              </a:solidFill>
            </a:endParaRPr>
          </a:p>
          <a:p>
            <a:r>
              <a:rPr lang="en-US" sz="1200" dirty="0" smtClean="0">
                <a:solidFill>
                  <a:srgbClr val="173379"/>
                </a:solidFill>
              </a:rPr>
              <a:t>Percentage </a:t>
            </a:r>
            <a:r>
              <a:rPr lang="en-US" sz="1200" dirty="0">
                <a:solidFill>
                  <a:srgbClr val="173379"/>
                </a:solidFill>
              </a:rPr>
              <a:t>of staff experiencing harassment, bullying or abuse from patients, relatives or the public in last 12 months</a:t>
            </a:r>
            <a:endParaRPr lang="en-GB" sz="1200" dirty="0" smtClean="0">
              <a:solidFill>
                <a:srgbClr val="173379"/>
              </a:solidFill>
            </a:endParaRPr>
          </a:p>
          <a:p>
            <a:endParaRPr lang="en-US" dirty="0" smtClean="0">
              <a:solidFill>
                <a:srgbClr val="0A2F6E"/>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95153794"/>
              </p:ext>
            </p:extLst>
          </p:nvPr>
        </p:nvGraphicFramePr>
        <p:xfrm>
          <a:off x="789895" y="2120447"/>
          <a:ext cx="4276725" cy="1209675"/>
        </p:xfrm>
        <a:graphic>
          <a:graphicData uri="http://schemas.openxmlformats.org/presentationml/2006/ole">
            <mc:AlternateContent xmlns:mc="http://schemas.openxmlformats.org/markup-compatibility/2006">
              <mc:Choice xmlns:v="urn:schemas-microsoft-com:vml" Requires="v">
                <p:oleObj spid="_x0000_s8267" name="Worksheet" r:id="rId3" imgW="4276685" imgH="1209765" progId="Excel.Sheet.12">
                  <p:embed/>
                </p:oleObj>
              </mc:Choice>
              <mc:Fallback>
                <p:oleObj name="Worksheet" r:id="rId3" imgW="4276685" imgH="1209765" progId="Excel.Sheet.12">
                  <p:embed/>
                  <p:pic>
                    <p:nvPicPr>
                      <p:cNvPr id="0" name=""/>
                      <p:cNvPicPr/>
                      <p:nvPr/>
                    </p:nvPicPr>
                    <p:blipFill>
                      <a:blip r:embed="rId4"/>
                      <a:stretch>
                        <a:fillRect/>
                      </a:stretch>
                    </p:blipFill>
                    <p:spPr>
                      <a:xfrm>
                        <a:off x="789895" y="2120447"/>
                        <a:ext cx="4276725" cy="1209675"/>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892287674"/>
              </p:ext>
            </p:extLst>
          </p:nvPr>
        </p:nvGraphicFramePr>
        <p:xfrm>
          <a:off x="789895" y="3413109"/>
          <a:ext cx="4572000" cy="318135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9459141" y="5898696"/>
            <a:ext cx="258763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BME: 30.5%</a:t>
            </a:r>
          </a:p>
          <a:p>
            <a:pPr algn="r"/>
            <a:r>
              <a:rPr lang="en-GB" sz="1000" dirty="0" smtClean="0"/>
              <a:t>Non-BME: 26.9%</a:t>
            </a:r>
            <a:endParaRPr lang="en-GB" sz="1000" dirty="0"/>
          </a:p>
        </p:txBody>
      </p:sp>
      <p:sp>
        <p:nvSpPr>
          <p:cNvPr id="9" name="TextBox 8"/>
          <p:cNvSpPr txBox="1"/>
          <p:nvPr/>
        </p:nvSpPr>
        <p:spPr>
          <a:xfrm>
            <a:off x="6305908" y="2027207"/>
            <a:ext cx="3467819" cy="2031325"/>
          </a:xfrm>
          <a:prstGeom prst="rect">
            <a:avLst/>
          </a:prstGeom>
          <a:noFill/>
        </p:spPr>
        <p:txBody>
          <a:bodyPr wrap="square" rtlCol="0">
            <a:spAutoFit/>
          </a:bodyPr>
          <a:lstStyle/>
          <a:p>
            <a:endParaRPr lang="en-GB" b="1" dirty="0">
              <a:solidFill>
                <a:srgbClr val="0A2F6E"/>
              </a:solidFill>
            </a:endParaRPr>
          </a:p>
          <a:p>
            <a:r>
              <a:rPr lang="en-US" sz="1200" dirty="0" smtClean="0">
                <a:solidFill>
                  <a:srgbClr val="0A2F6E"/>
                </a:solidFill>
              </a:rPr>
              <a:t>This </a:t>
            </a:r>
            <a:r>
              <a:rPr lang="en-US" sz="1200" dirty="0">
                <a:solidFill>
                  <a:srgbClr val="0A2F6E"/>
                </a:solidFill>
              </a:rPr>
              <a:t>data is from the National Staff Survey </a:t>
            </a:r>
            <a:r>
              <a:rPr lang="en-US" sz="1200" dirty="0" smtClean="0">
                <a:solidFill>
                  <a:srgbClr val="0A2F6E"/>
                </a:solidFill>
              </a:rPr>
              <a:t>results.</a:t>
            </a:r>
            <a:endParaRPr lang="en-US" sz="1200" dirty="0">
              <a:solidFill>
                <a:srgbClr val="0A2F6E"/>
              </a:solidFill>
            </a:endParaRPr>
          </a:p>
          <a:p>
            <a:endParaRPr lang="en-US" sz="1200" dirty="0" smtClean="0">
              <a:solidFill>
                <a:srgbClr val="0A2F6E"/>
              </a:solidFill>
            </a:endParaRPr>
          </a:p>
          <a:p>
            <a:r>
              <a:rPr lang="en-US" sz="1200" dirty="0" smtClean="0">
                <a:solidFill>
                  <a:srgbClr val="0A2F6E"/>
                </a:solidFill>
              </a:rPr>
              <a:t>Over </a:t>
            </a:r>
            <a:r>
              <a:rPr lang="en-US" sz="1200" dirty="0" smtClean="0">
                <a:solidFill>
                  <a:srgbClr val="0A2F6E"/>
                </a:solidFill>
              </a:rPr>
              <a:t>20</a:t>
            </a:r>
            <a:r>
              <a:rPr lang="en-US" sz="1200" dirty="0" smtClean="0">
                <a:solidFill>
                  <a:srgbClr val="0A2F6E"/>
                </a:solidFill>
              </a:rPr>
              <a:t>% </a:t>
            </a:r>
            <a:r>
              <a:rPr lang="en-US" sz="1200" dirty="0">
                <a:solidFill>
                  <a:srgbClr val="0A2F6E"/>
                </a:solidFill>
              </a:rPr>
              <a:t>of all staff experience harassment, bullying or abuse from patients, relatives or the public.</a:t>
            </a:r>
          </a:p>
          <a:p>
            <a:endParaRPr lang="en-US" sz="1200" dirty="0" smtClean="0">
              <a:solidFill>
                <a:srgbClr val="0A2F6E"/>
              </a:solidFill>
            </a:endParaRPr>
          </a:p>
          <a:p>
            <a:r>
              <a:rPr lang="en-US" sz="1200" dirty="0" smtClean="0">
                <a:solidFill>
                  <a:srgbClr val="0A2F6E"/>
                </a:solidFill>
              </a:rPr>
              <a:t>There </a:t>
            </a:r>
            <a:r>
              <a:rPr lang="en-US" sz="1200" dirty="0">
                <a:solidFill>
                  <a:srgbClr val="0A2F6E"/>
                </a:solidFill>
              </a:rPr>
              <a:t>is </a:t>
            </a:r>
            <a:r>
              <a:rPr lang="en-US" sz="1200" dirty="0" smtClean="0">
                <a:solidFill>
                  <a:srgbClr val="0A2F6E"/>
                </a:solidFill>
              </a:rPr>
              <a:t>a </a:t>
            </a:r>
            <a:r>
              <a:rPr lang="en-US" sz="1200" b="1" dirty="0" smtClean="0">
                <a:solidFill>
                  <a:srgbClr val="0A2F6E"/>
                </a:solidFill>
              </a:rPr>
              <a:t>decrease </a:t>
            </a:r>
            <a:r>
              <a:rPr lang="en-US" sz="1200" b="1" dirty="0">
                <a:solidFill>
                  <a:srgbClr val="0A2F6E"/>
                </a:solidFill>
              </a:rPr>
              <a:t>of </a:t>
            </a:r>
            <a:r>
              <a:rPr lang="en-US" sz="1200" b="1" dirty="0" smtClean="0">
                <a:solidFill>
                  <a:srgbClr val="0A2F6E"/>
                </a:solidFill>
              </a:rPr>
              <a:t>1% </a:t>
            </a:r>
            <a:r>
              <a:rPr lang="en-US" sz="1200" dirty="0">
                <a:solidFill>
                  <a:srgbClr val="0A2F6E"/>
                </a:solidFill>
              </a:rPr>
              <a:t>of BME staff experiencing harassment, bullying or abuse from patients, relatives or the public, from </a:t>
            </a:r>
            <a:r>
              <a:rPr lang="en-US" sz="1200" dirty="0" smtClean="0">
                <a:solidFill>
                  <a:srgbClr val="0A2F6E"/>
                </a:solidFill>
              </a:rPr>
              <a:t>28.0% </a:t>
            </a:r>
            <a:r>
              <a:rPr lang="en-US" sz="1200" dirty="0">
                <a:solidFill>
                  <a:srgbClr val="0A2F6E"/>
                </a:solidFill>
              </a:rPr>
              <a:t>to </a:t>
            </a:r>
            <a:r>
              <a:rPr lang="en-US" sz="1200" dirty="0" smtClean="0">
                <a:solidFill>
                  <a:srgbClr val="0A2F6E"/>
                </a:solidFill>
              </a:rPr>
              <a:t>27% in 23/24.</a:t>
            </a:r>
            <a:endParaRPr lang="en-US" sz="1200" dirty="0">
              <a:solidFill>
                <a:srgbClr val="0A2F6E"/>
              </a:solidFill>
            </a:endParaRPr>
          </a:p>
          <a:p>
            <a:endParaRPr lang="en-GB" sz="1200" b="1" dirty="0">
              <a:solidFill>
                <a:srgbClr val="0A2F6E"/>
              </a:solidFill>
            </a:endParaRPr>
          </a:p>
        </p:txBody>
      </p:sp>
    </p:spTree>
    <p:extLst>
      <p:ext uri="{BB962C8B-B14F-4D97-AF65-F5344CB8AC3E}">
        <p14:creationId xmlns:p14="http://schemas.microsoft.com/office/powerpoint/2010/main" val="3812283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015663"/>
          </a:xfrm>
          <a:prstGeom prst="rect">
            <a:avLst/>
          </a:prstGeom>
          <a:noFill/>
        </p:spPr>
        <p:txBody>
          <a:bodyPr wrap="square" rtlCol="0">
            <a:spAutoFit/>
          </a:bodyPr>
          <a:lstStyle/>
          <a:p>
            <a:r>
              <a:rPr lang="en-GB" sz="1200" dirty="0">
                <a:solidFill>
                  <a:srgbClr val="173379"/>
                </a:solidFill>
              </a:rPr>
              <a:t>WRES Indicator 6</a:t>
            </a:r>
          </a:p>
          <a:p>
            <a:r>
              <a:rPr lang="en-GB" sz="2400" b="1" dirty="0">
                <a:solidFill>
                  <a:srgbClr val="173379"/>
                </a:solidFill>
              </a:rPr>
              <a:t>Bullying, harassment or abuse from colleagues</a:t>
            </a:r>
          </a:p>
          <a:p>
            <a:endParaRPr lang="en-US" sz="1200" dirty="0" smtClean="0">
              <a:solidFill>
                <a:srgbClr val="173379"/>
              </a:solidFill>
            </a:endParaRPr>
          </a:p>
          <a:p>
            <a:r>
              <a:rPr lang="en-US" sz="1200" dirty="0">
                <a:solidFill>
                  <a:srgbClr val="173379"/>
                </a:solidFill>
              </a:rPr>
              <a:t>Percentage of staff experiencing harassment, bullying or abuse from staff in last 12 months</a:t>
            </a:r>
            <a:endParaRPr lang="en-US" dirty="0" smtClean="0">
              <a:solidFill>
                <a:srgbClr val="0A2F6E"/>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48976277"/>
              </p:ext>
            </p:extLst>
          </p:nvPr>
        </p:nvGraphicFramePr>
        <p:xfrm>
          <a:off x="274864" y="2087790"/>
          <a:ext cx="4276725" cy="1209675"/>
        </p:xfrm>
        <a:graphic>
          <a:graphicData uri="http://schemas.openxmlformats.org/presentationml/2006/ole">
            <mc:AlternateContent xmlns:mc="http://schemas.openxmlformats.org/markup-compatibility/2006">
              <mc:Choice xmlns:v="urn:schemas-microsoft-com:vml" Requires="v">
                <p:oleObj spid="_x0000_s12363" name="Worksheet" r:id="rId3" imgW="4276685" imgH="1209765" progId="Excel.Sheet.12">
                  <p:embed/>
                </p:oleObj>
              </mc:Choice>
              <mc:Fallback>
                <p:oleObj name="Worksheet" r:id="rId3" imgW="4276685" imgH="1209765" progId="Excel.Sheet.12">
                  <p:embed/>
                  <p:pic>
                    <p:nvPicPr>
                      <p:cNvPr id="0" name=""/>
                      <p:cNvPicPr/>
                      <p:nvPr/>
                    </p:nvPicPr>
                    <p:blipFill>
                      <a:blip r:embed="rId4"/>
                      <a:stretch>
                        <a:fillRect/>
                      </a:stretch>
                    </p:blipFill>
                    <p:spPr>
                      <a:xfrm>
                        <a:off x="274864" y="2087790"/>
                        <a:ext cx="4276725" cy="1209675"/>
                      </a:xfrm>
                      <a:prstGeom prst="rect">
                        <a:avLst/>
                      </a:prstGeom>
                    </p:spPr>
                  </p:pic>
                </p:oleObj>
              </mc:Fallback>
            </mc:AlternateContent>
          </a:graphicData>
        </a:graphic>
      </p:graphicFrame>
      <p:graphicFrame>
        <p:nvGraphicFramePr>
          <p:cNvPr id="8" name="Chart 7"/>
          <p:cNvGraphicFramePr>
            <a:graphicFrameLocks/>
          </p:cNvGraphicFramePr>
          <p:nvPr>
            <p:extLst>
              <p:ext uri="{D42A27DB-BD31-4B8C-83A1-F6EECF244321}">
                <p14:modId xmlns:p14="http://schemas.microsoft.com/office/powerpoint/2010/main" val="2083703729"/>
              </p:ext>
            </p:extLst>
          </p:nvPr>
        </p:nvGraphicFramePr>
        <p:xfrm>
          <a:off x="274864" y="3382055"/>
          <a:ext cx="4572000" cy="334327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9459141" y="5898696"/>
            <a:ext cx="258763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BME: 27.5%</a:t>
            </a:r>
          </a:p>
          <a:p>
            <a:pPr algn="r"/>
            <a:r>
              <a:rPr lang="en-GB" sz="1000" dirty="0" smtClean="0"/>
              <a:t>Non-BME: 21.7%</a:t>
            </a:r>
            <a:endParaRPr lang="en-GB" sz="1000" dirty="0"/>
          </a:p>
        </p:txBody>
      </p:sp>
      <p:sp>
        <p:nvSpPr>
          <p:cNvPr id="11" name="TextBox 10"/>
          <p:cNvSpPr txBox="1"/>
          <p:nvPr/>
        </p:nvSpPr>
        <p:spPr>
          <a:xfrm>
            <a:off x="6150633" y="2415396"/>
            <a:ext cx="3467819" cy="1938992"/>
          </a:xfrm>
          <a:prstGeom prst="rect">
            <a:avLst/>
          </a:prstGeom>
          <a:noFill/>
        </p:spPr>
        <p:txBody>
          <a:bodyPr wrap="square" rtlCol="0">
            <a:spAutoFit/>
          </a:bodyPr>
          <a:lstStyle/>
          <a:p>
            <a:r>
              <a:rPr lang="en-US" sz="1200" dirty="0" smtClean="0">
                <a:solidFill>
                  <a:srgbClr val="0A2F6E"/>
                </a:solidFill>
              </a:rPr>
              <a:t>This </a:t>
            </a:r>
            <a:r>
              <a:rPr lang="en-US" sz="1200" dirty="0">
                <a:solidFill>
                  <a:srgbClr val="0A2F6E"/>
                </a:solidFill>
              </a:rPr>
              <a:t>data is from the National Staff Survey </a:t>
            </a:r>
            <a:r>
              <a:rPr lang="en-US" sz="1200" dirty="0" smtClean="0">
                <a:solidFill>
                  <a:srgbClr val="0A2F6E"/>
                </a:solidFill>
              </a:rPr>
              <a:t>results.</a:t>
            </a:r>
            <a:endParaRPr lang="en-US" sz="1200" dirty="0">
              <a:solidFill>
                <a:srgbClr val="0A2F6E"/>
              </a:solidFill>
            </a:endParaRPr>
          </a:p>
          <a:p>
            <a:endParaRPr lang="en-US" sz="1200" dirty="0" smtClean="0">
              <a:solidFill>
                <a:srgbClr val="0A2F6E"/>
              </a:solidFill>
            </a:endParaRPr>
          </a:p>
          <a:p>
            <a:r>
              <a:rPr lang="en-US" sz="1200" dirty="0" smtClean="0">
                <a:solidFill>
                  <a:srgbClr val="0A2F6E"/>
                </a:solidFill>
              </a:rPr>
              <a:t>Over </a:t>
            </a:r>
            <a:r>
              <a:rPr lang="en-US" sz="1200" dirty="0" smtClean="0">
                <a:solidFill>
                  <a:srgbClr val="0A2F6E"/>
                </a:solidFill>
              </a:rPr>
              <a:t>20</a:t>
            </a:r>
            <a:r>
              <a:rPr lang="en-US" sz="1200" dirty="0" smtClean="0">
                <a:solidFill>
                  <a:srgbClr val="0A2F6E"/>
                </a:solidFill>
              </a:rPr>
              <a:t>% </a:t>
            </a:r>
            <a:r>
              <a:rPr lang="en-US" sz="1200" dirty="0">
                <a:solidFill>
                  <a:srgbClr val="0A2F6E"/>
                </a:solidFill>
              </a:rPr>
              <a:t>of all staff experience harassment, bullying or abuse from patients, relatives or the public.</a:t>
            </a:r>
          </a:p>
          <a:p>
            <a:endParaRPr lang="en-US" sz="1200" dirty="0" smtClean="0">
              <a:solidFill>
                <a:srgbClr val="0A2F6E"/>
              </a:solidFill>
            </a:endParaRPr>
          </a:p>
          <a:p>
            <a:r>
              <a:rPr lang="en-US" sz="1200" dirty="0" smtClean="0">
                <a:solidFill>
                  <a:srgbClr val="0A2F6E"/>
                </a:solidFill>
              </a:rPr>
              <a:t>There </a:t>
            </a:r>
            <a:r>
              <a:rPr lang="en-US" sz="1200" dirty="0">
                <a:solidFill>
                  <a:srgbClr val="0A2F6E"/>
                </a:solidFill>
              </a:rPr>
              <a:t>is </a:t>
            </a:r>
            <a:r>
              <a:rPr lang="en-US" sz="1200" dirty="0" smtClean="0">
                <a:solidFill>
                  <a:srgbClr val="0A2F6E"/>
                </a:solidFill>
              </a:rPr>
              <a:t>a </a:t>
            </a:r>
            <a:r>
              <a:rPr lang="en-US" sz="1200" b="1" dirty="0" smtClean="0">
                <a:solidFill>
                  <a:srgbClr val="0A2F6E"/>
                </a:solidFill>
              </a:rPr>
              <a:t>significant decrease </a:t>
            </a:r>
            <a:r>
              <a:rPr lang="en-US" sz="1200" b="1" dirty="0">
                <a:solidFill>
                  <a:srgbClr val="0A2F6E"/>
                </a:solidFill>
              </a:rPr>
              <a:t>of </a:t>
            </a:r>
            <a:r>
              <a:rPr lang="en-US" sz="1200" b="1" dirty="0" smtClean="0">
                <a:solidFill>
                  <a:srgbClr val="0A2F6E"/>
                </a:solidFill>
              </a:rPr>
              <a:t>8.3% </a:t>
            </a:r>
            <a:r>
              <a:rPr lang="en-US" sz="1200" dirty="0">
                <a:solidFill>
                  <a:srgbClr val="0A2F6E"/>
                </a:solidFill>
              </a:rPr>
              <a:t>of BME staff experiencing harassment, bullying or abuse from patients, relatives or the public, from </a:t>
            </a:r>
            <a:r>
              <a:rPr lang="en-US" sz="1200" dirty="0" smtClean="0">
                <a:solidFill>
                  <a:srgbClr val="0A2F6E"/>
                </a:solidFill>
              </a:rPr>
              <a:t>30.0% </a:t>
            </a:r>
            <a:r>
              <a:rPr lang="en-US" sz="1200" dirty="0">
                <a:solidFill>
                  <a:srgbClr val="0A2F6E"/>
                </a:solidFill>
              </a:rPr>
              <a:t>to </a:t>
            </a:r>
            <a:r>
              <a:rPr lang="en-US" sz="1200" dirty="0" smtClean="0">
                <a:solidFill>
                  <a:srgbClr val="0A2F6E"/>
                </a:solidFill>
              </a:rPr>
              <a:t>27.1% in 23/24.</a:t>
            </a:r>
            <a:endParaRPr lang="en-US" sz="1200" dirty="0">
              <a:solidFill>
                <a:srgbClr val="0A2F6E"/>
              </a:solidFill>
            </a:endParaRPr>
          </a:p>
          <a:p>
            <a:endParaRPr lang="en-GB" sz="1200" b="1" dirty="0">
              <a:solidFill>
                <a:srgbClr val="0A2F6E"/>
              </a:solidFill>
            </a:endParaRPr>
          </a:p>
        </p:txBody>
      </p:sp>
    </p:spTree>
    <p:extLst>
      <p:ext uri="{BB962C8B-B14F-4D97-AF65-F5344CB8AC3E}">
        <p14:creationId xmlns:p14="http://schemas.microsoft.com/office/powerpoint/2010/main" val="2488476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477328"/>
          </a:xfrm>
          <a:prstGeom prst="rect">
            <a:avLst/>
          </a:prstGeom>
          <a:noFill/>
        </p:spPr>
        <p:txBody>
          <a:bodyPr wrap="square" rtlCol="0">
            <a:spAutoFit/>
          </a:bodyPr>
          <a:lstStyle/>
          <a:p>
            <a:r>
              <a:rPr lang="en-GB" sz="1200" dirty="0" smtClean="0">
                <a:solidFill>
                  <a:srgbClr val="173379"/>
                </a:solidFill>
              </a:rPr>
              <a:t>WRES Indicator 7</a:t>
            </a:r>
          </a:p>
          <a:p>
            <a:r>
              <a:rPr lang="en-GB" sz="2400" b="1" dirty="0" smtClean="0">
                <a:solidFill>
                  <a:srgbClr val="173379"/>
                </a:solidFill>
              </a:rPr>
              <a:t>Career Progression</a:t>
            </a:r>
          </a:p>
          <a:p>
            <a:r>
              <a:rPr lang="en-US" sz="1200" dirty="0">
                <a:solidFill>
                  <a:srgbClr val="173379"/>
                </a:solidFill>
              </a:rPr>
              <a:t>Percentage of staff believing that the trust provides equal opportunities for career progression or promotion</a:t>
            </a:r>
            <a:endParaRPr lang="en-GB" sz="1200" dirty="0" smtClean="0">
              <a:solidFill>
                <a:srgbClr val="173379"/>
              </a:solidFill>
            </a:endParaRPr>
          </a:p>
          <a:p>
            <a:endParaRPr lang="en-GB" sz="2400" b="1" dirty="0" smtClean="0">
              <a:solidFill>
                <a:srgbClr val="173379"/>
              </a:solidFill>
            </a:endParaRPr>
          </a:p>
          <a:p>
            <a:endParaRPr lang="en-US" dirty="0" smtClean="0">
              <a:solidFill>
                <a:srgbClr val="0A2F6E"/>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16339677"/>
              </p:ext>
            </p:extLst>
          </p:nvPr>
        </p:nvGraphicFramePr>
        <p:xfrm>
          <a:off x="291874" y="2127250"/>
          <a:ext cx="4276725" cy="771525"/>
        </p:xfrm>
        <a:graphic>
          <a:graphicData uri="http://schemas.openxmlformats.org/presentationml/2006/ole">
            <mc:AlternateContent xmlns:mc="http://schemas.openxmlformats.org/markup-compatibility/2006">
              <mc:Choice xmlns:v="urn:schemas-microsoft-com:vml" Requires="v">
                <p:oleObj spid="_x0000_s6216" name="Worksheet" r:id="rId3" imgW="4276685" imgH="771525" progId="Excel.Sheet.12">
                  <p:embed/>
                </p:oleObj>
              </mc:Choice>
              <mc:Fallback>
                <p:oleObj name="Worksheet" r:id="rId3" imgW="4276685" imgH="771525" progId="Excel.Sheet.12">
                  <p:embed/>
                  <p:pic>
                    <p:nvPicPr>
                      <p:cNvPr id="0" name=""/>
                      <p:cNvPicPr/>
                      <p:nvPr/>
                    </p:nvPicPr>
                    <p:blipFill>
                      <a:blip r:embed="rId4"/>
                      <a:stretch>
                        <a:fillRect/>
                      </a:stretch>
                    </p:blipFill>
                    <p:spPr>
                      <a:xfrm>
                        <a:off x="291874" y="2127250"/>
                        <a:ext cx="4276725" cy="771525"/>
                      </a:xfrm>
                      <a:prstGeom prst="rect">
                        <a:avLst/>
                      </a:prstGeom>
                    </p:spPr>
                  </p:pic>
                </p:oleObj>
              </mc:Fallback>
            </mc:AlternateContent>
          </a:graphicData>
        </a:graphic>
      </p:graphicFrame>
      <p:graphicFrame>
        <p:nvGraphicFramePr>
          <p:cNvPr id="6" name="Chart 5"/>
          <p:cNvGraphicFramePr>
            <a:graphicFrameLocks/>
          </p:cNvGraphicFramePr>
          <p:nvPr>
            <p:extLst>
              <p:ext uri="{D42A27DB-BD31-4B8C-83A1-F6EECF244321}">
                <p14:modId xmlns:p14="http://schemas.microsoft.com/office/powerpoint/2010/main" val="2189951382"/>
              </p:ext>
            </p:extLst>
          </p:nvPr>
        </p:nvGraphicFramePr>
        <p:xfrm>
          <a:off x="421821" y="343716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9459141" y="5898696"/>
            <a:ext cx="258763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BME: 46.7%</a:t>
            </a:r>
          </a:p>
          <a:p>
            <a:pPr algn="r"/>
            <a:r>
              <a:rPr lang="en-GB" sz="1000" dirty="0" smtClean="0"/>
              <a:t>Non-BME: 59.4%</a:t>
            </a:r>
            <a:endParaRPr lang="en-GB" sz="1000" dirty="0"/>
          </a:p>
        </p:txBody>
      </p:sp>
      <p:sp>
        <p:nvSpPr>
          <p:cNvPr id="10" name="TextBox 9"/>
          <p:cNvSpPr txBox="1"/>
          <p:nvPr/>
        </p:nvSpPr>
        <p:spPr>
          <a:xfrm>
            <a:off x="6150633" y="2415396"/>
            <a:ext cx="3467819" cy="2677656"/>
          </a:xfrm>
          <a:prstGeom prst="rect">
            <a:avLst/>
          </a:prstGeom>
          <a:noFill/>
        </p:spPr>
        <p:txBody>
          <a:bodyPr wrap="square" rtlCol="0">
            <a:spAutoFit/>
          </a:bodyPr>
          <a:lstStyle/>
          <a:p>
            <a:r>
              <a:rPr lang="en-US" sz="1200" dirty="0" smtClean="0">
                <a:solidFill>
                  <a:srgbClr val="0A2F6E"/>
                </a:solidFill>
              </a:rPr>
              <a:t>This </a:t>
            </a:r>
            <a:r>
              <a:rPr lang="en-US" sz="1200" dirty="0">
                <a:solidFill>
                  <a:srgbClr val="0A2F6E"/>
                </a:solidFill>
              </a:rPr>
              <a:t>data is from the National Staff Survey </a:t>
            </a:r>
            <a:r>
              <a:rPr lang="en-US" sz="1200" dirty="0" smtClean="0">
                <a:solidFill>
                  <a:srgbClr val="0A2F6E"/>
                </a:solidFill>
              </a:rPr>
              <a:t>results.</a:t>
            </a:r>
            <a:endParaRPr lang="en-US" sz="1200" dirty="0">
              <a:solidFill>
                <a:srgbClr val="0A2F6E"/>
              </a:solidFill>
            </a:endParaRPr>
          </a:p>
          <a:p>
            <a:endParaRPr lang="en-US" sz="1200" dirty="0" smtClean="0">
              <a:solidFill>
                <a:srgbClr val="0A2F6E"/>
              </a:solidFill>
            </a:endParaRPr>
          </a:p>
          <a:p>
            <a:r>
              <a:rPr lang="en-US" sz="1200" dirty="0" smtClean="0">
                <a:solidFill>
                  <a:srgbClr val="0A2F6E"/>
                </a:solidFill>
              </a:rPr>
              <a:t>There </a:t>
            </a:r>
            <a:r>
              <a:rPr lang="en-US" sz="1200" dirty="0">
                <a:solidFill>
                  <a:srgbClr val="0A2F6E"/>
                </a:solidFill>
              </a:rPr>
              <a:t>has been </a:t>
            </a:r>
            <a:r>
              <a:rPr lang="en-US" sz="1200" dirty="0" smtClean="0">
                <a:solidFill>
                  <a:srgbClr val="0A2F6E"/>
                </a:solidFill>
              </a:rPr>
              <a:t>a </a:t>
            </a:r>
            <a:r>
              <a:rPr lang="en-US" sz="1200" b="1" dirty="0" smtClean="0">
                <a:solidFill>
                  <a:srgbClr val="0A2F6E"/>
                </a:solidFill>
              </a:rPr>
              <a:t>significant increase </a:t>
            </a:r>
            <a:r>
              <a:rPr lang="en-US" sz="1200" b="1" dirty="0">
                <a:solidFill>
                  <a:srgbClr val="0A2F6E"/>
                </a:solidFill>
              </a:rPr>
              <a:t>by </a:t>
            </a:r>
            <a:r>
              <a:rPr lang="en-US" sz="1200" b="1" dirty="0" smtClean="0">
                <a:solidFill>
                  <a:srgbClr val="0A2F6E"/>
                </a:solidFill>
              </a:rPr>
              <a:t>11.8% </a:t>
            </a:r>
            <a:r>
              <a:rPr lang="en-US" sz="1200" dirty="0" smtClean="0">
                <a:solidFill>
                  <a:srgbClr val="0A2F6E"/>
                </a:solidFill>
              </a:rPr>
              <a:t>for </a:t>
            </a:r>
            <a:r>
              <a:rPr lang="en-US" sz="1200" dirty="0">
                <a:solidFill>
                  <a:srgbClr val="0A2F6E"/>
                </a:solidFill>
              </a:rPr>
              <a:t>the number BME staff that believe the Trust provides equal opportunities for career progression or promotion.</a:t>
            </a:r>
          </a:p>
          <a:p>
            <a:endParaRPr lang="en-US" sz="1200" dirty="0">
              <a:solidFill>
                <a:srgbClr val="0A2F6E"/>
              </a:solidFill>
            </a:endParaRPr>
          </a:p>
          <a:p>
            <a:r>
              <a:rPr lang="en-US" sz="1200" dirty="0" smtClean="0">
                <a:solidFill>
                  <a:srgbClr val="0A2F6E"/>
                </a:solidFill>
              </a:rPr>
              <a:t>However</a:t>
            </a:r>
            <a:r>
              <a:rPr lang="en-US" sz="1200" dirty="0">
                <a:solidFill>
                  <a:srgbClr val="0A2F6E"/>
                </a:solidFill>
              </a:rPr>
              <a:t>, the percentage of staff who believe that the trust provided equal opportunities for career progression or promotion is </a:t>
            </a:r>
            <a:r>
              <a:rPr lang="en-US" sz="1200" dirty="0" smtClean="0">
                <a:solidFill>
                  <a:srgbClr val="0A2F6E"/>
                </a:solidFill>
              </a:rPr>
              <a:t>lower </a:t>
            </a:r>
            <a:r>
              <a:rPr lang="en-US" sz="1200" dirty="0">
                <a:solidFill>
                  <a:srgbClr val="0A2F6E"/>
                </a:solidFill>
              </a:rPr>
              <a:t>for BME staff than for n</a:t>
            </a:r>
            <a:r>
              <a:rPr lang="en-US" sz="1200" dirty="0" smtClean="0">
                <a:solidFill>
                  <a:srgbClr val="0A2F6E"/>
                </a:solidFill>
              </a:rPr>
              <a:t>on-BME </a:t>
            </a:r>
            <a:r>
              <a:rPr lang="en-US" sz="1200" dirty="0">
                <a:solidFill>
                  <a:srgbClr val="0A2F6E"/>
                </a:solidFill>
              </a:rPr>
              <a:t>staff.</a:t>
            </a:r>
          </a:p>
          <a:p>
            <a:endParaRPr lang="en-US" sz="1200" dirty="0" smtClean="0">
              <a:solidFill>
                <a:srgbClr val="0A2F6E"/>
              </a:solidFill>
            </a:endParaRPr>
          </a:p>
          <a:p>
            <a:r>
              <a:rPr lang="en-US" sz="1200" dirty="0" smtClean="0">
                <a:solidFill>
                  <a:srgbClr val="0A2F6E"/>
                </a:solidFill>
              </a:rPr>
              <a:t>The Trust is significantly better than the national average for both BMW and Non-BME staff</a:t>
            </a:r>
            <a:endParaRPr lang="en-GB" sz="1200" dirty="0">
              <a:solidFill>
                <a:srgbClr val="0A2F6E"/>
              </a:solidFill>
            </a:endParaRPr>
          </a:p>
        </p:txBody>
      </p:sp>
    </p:spTree>
    <p:extLst>
      <p:ext uri="{BB962C8B-B14F-4D97-AF65-F5344CB8AC3E}">
        <p14:creationId xmlns:p14="http://schemas.microsoft.com/office/powerpoint/2010/main" val="1755190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107996"/>
          </a:xfrm>
          <a:prstGeom prst="rect">
            <a:avLst/>
          </a:prstGeom>
          <a:noFill/>
        </p:spPr>
        <p:txBody>
          <a:bodyPr wrap="square" rtlCol="0">
            <a:spAutoFit/>
          </a:bodyPr>
          <a:lstStyle/>
          <a:p>
            <a:r>
              <a:rPr lang="en-GB" sz="1200" dirty="0" smtClean="0">
                <a:solidFill>
                  <a:srgbClr val="173379"/>
                </a:solidFill>
              </a:rPr>
              <a:t>WRES Indicator 8</a:t>
            </a:r>
          </a:p>
          <a:p>
            <a:r>
              <a:rPr lang="en-GB" sz="2400" b="1" dirty="0" smtClean="0">
                <a:solidFill>
                  <a:srgbClr val="173379"/>
                </a:solidFill>
              </a:rPr>
              <a:t>Discrimination at work</a:t>
            </a:r>
          </a:p>
          <a:p>
            <a:r>
              <a:rPr lang="en-US" sz="1200" dirty="0">
                <a:solidFill>
                  <a:srgbClr val="173379"/>
                </a:solidFill>
              </a:rPr>
              <a:t>In the last 12 months have you personally experienced discrimination at work from a manager, team leader or other colleague?</a:t>
            </a:r>
            <a:endParaRPr lang="en-GB" sz="1200" dirty="0" smtClean="0">
              <a:solidFill>
                <a:srgbClr val="173379"/>
              </a:solidFill>
            </a:endParaRPr>
          </a:p>
          <a:p>
            <a:endParaRPr lang="en-US" dirty="0" smtClean="0">
              <a:solidFill>
                <a:srgbClr val="0A2F6E"/>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06566706"/>
              </p:ext>
            </p:extLst>
          </p:nvPr>
        </p:nvGraphicFramePr>
        <p:xfrm>
          <a:off x="300038" y="2102758"/>
          <a:ext cx="4276725" cy="771525"/>
        </p:xfrm>
        <a:graphic>
          <a:graphicData uri="http://schemas.openxmlformats.org/presentationml/2006/ole">
            <mc:AlternateContent xmlns:mc="http://schemas.openxmlformats.org/markup-compatibility/2006">
              <mc:Choice xmlns:v="urn:schemas-microsoft-com:vml" Requires="v">
                <p:oleObj spid="_x0000_s5190" name="Worksheet" r:id="rId3" imgW="4276685" imgH="771525" progId="Excel.Sheet.12">
                  <p:embed/>
                </p:oleObj>
              </mc:Choice>
              <mc:Fallback>
                <p:oleObj name="Worksheet" r:id="rId3" imgW="4276685" imgH="771525" progId="Excel.Sheet.12">
                  <p:embed/>
                  <p:pic>
                    <p:nvPicPr>
                      <p:cNvPr id="0" name=""/>
                      <p:cNvPicPr/>
                      <p:nvPr/>
                    </p:nvPicPr>
                    <p:blipFill>
                      <a:blip r:embed="rId4"/>
                      <a:stretch>
                        <a:fillRect/>
                      </a:stretch>
                    </p:blipFill>
                    <p:spPr>
                      <a:xfrm>
                        <a:off x="300038" y="2102758"/>
                        <a:ext cx="4276725" cy="771525"/>
                      </a:xfrm>
                      <a:prstGeom prst="rect">
                        <a:avLst/>
                      </a:prstGeom>
                    </p:spPr>
                  </p:pic>
                </p:oleObj>
              </mc:Fallback>
            </mc:AlternateContent>
          </a:graphicData>
        </a:graphic>
      </p:graphicFrame>
      <p:graphicFrame>
        <p:nvGraphicFramePr>
          <p:cNvPr id="4" name="Chart 3"/>
          <p:cNvGraphicFramePr>
            <a:graphicFrameLocks/>
          </p:cNvGraphicFramePr>
          <p:nvPr>
            <p:extLst>
              <p:ext uri="{D42A27DB-BD31-4B8C-83A1-F6EECF244321}">
                <p14:modId xmlns:p14="http://schemas.microsoft.com/office/powerpoint/2010/main" val="655139602"/>
              </p:ext>
            </p:extLst>
          </p:nvPr>
        </p:nvGraphicFramePr>
        <p:xfrm>
          <a:off x="478971" y="3477986"/>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9459141" y="5898696"/>
            <a:ext cx="258763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BME: 16.4%</a:t>
            </a:r>
          </a:p>
          <a:p>
            <a:pPr algn="r"/>
            <a:r>
              <a:rPr lang="en-GB" sz="1000" dirty="0" smtClean="0"/>
              <a:t>Non-BME: 6.6%</a:t>
            </a:r>
            <a:endParaRPr lang="en-GB" sz="1000" dirty="0"/>
          </a:p>
        </p:txBody>
      </p:sp>
      <p:sp>
        <p:nvSpPr>
          <p:cNvPr id="6" name="TextBox 5"/>
          <p:cNvSpPr txBox="1"/>
          <p:nvPr/>
        </p:nvSpPr>
        <p:spPr>
          <a:xfrm>
            <a:off x="5395317" y="2205377"/>
            <a:ext cx="3719478" cy="3323987"/>
          </a:xfrm>
          <a:prstGeom prst="rect">
            <a:avLst/>
          </a:prstGeom>
          <a:noFill/>
        </p:spPr>
        <p:txBody>
          <a:bodyPr wrap="square" rtlCol="0">
            <a:spAutoFit/>
          </a:bodyPr>
          <a:lstStyle/>
          <a:p>
            <a:endParaRPr lang="en-GB" dirty="0"/>
          </a:p>
          <a:p>
            <a:r>
              <a:rPr lang="en-US" sz="1200" dirty="0">
                <a:solidFill>
                  <a:srgbClr val="0A2F6E"/>
                </a:solidFill>
              </a:rPr>
              <a:t>This data is from the National Staff Survey results.</a:t>
            </a:r>
          </a:p>
          <a:p>
            <a:endParaRPr lang="en-GB" sz="1200" dirty="0">
              <a:solidFill>
                <a:srgbClr val="0A2F6E"/>
              </a:solidFill>
            </a:endParaRPr>
          </a:p>
          <a:p>
            <a:r>
              <a:rPr lang="en-US" sz="1200" dirty="0">
                <a:solidFill>
                  <a:srgbClr val="0A2F6E"/>
                </a:solidFill>
              </a:rPr>
              <a:t>There is a decrease of </a:t>
            </a:r>
            <a:r>
              <a:rPr lang="en-US" sz="1200" b="1" dirty="0">
                <a:solidFill>
                  <a:srgbClr val="0A2F6E"/>
                </a:solidFill>
              </a:rPr>
              <a:t>4.24% </a:t>
            </a:r>
            <a:r>
              <a:rPr lang="en-US" sz="1200" dirty="0">
                <a:solidFill>
                  <a:srgbClr val="0A2F6E"/>
                </a:solidFill>
              </a:rPr>
              <a:t>of BME staff that have personally experienced discrimination at work from manager/team leader or other colleagues. From </a:t>
            </a:r>
            <a:r>
              <a:rPr lang="en-US" sz="1200" b="1" dirty="0">
                <a:solidFill>
                  <a:srgbClr val="0A2F6E"/>
                </a:solidFill>
              </a:rPr>
              <a:t>21.8% </a:t>
            </a:r>
            <a:r>
              <a:rPr lang="en-US" sz="1200" dirty="0">
                <a:solidFill>
                  <a:srgbClr val="0A2F6E"/>
                </a:solidFill>
              </a:rPr>
              <a:t>in 22/23 to </a:t>
            </a:r>
            <a:r>
              <a:rPr lang="en-US" sz="1200" b="1" dirty="0">
                <a:solidFill>
                  <a:srgbClr val="0A2F6E"/>
                </a:solidFill>
              </a:rPr>
              <a:t>17.5% </a:t>
            </a:r>
            <a:r>
              <a:rPr lang="en-US" sz="1200" dirty="0">
                <a:solidFill>
                  <a:srgbClr val="0A2F6E"/>
                </a:solidFill>
              </a:rPr>
              <a:t>23/24.</a:t>
            </a:r>
          </a:p>
          <a:p>
            <a:endParaRPr lang="en-US" sz="1200" dirty="0">
              <a:solidFill>
                <a:srgbClr val="0A2F6E"/>
              </a:solidFill>
            </a:endParaRPr>
          </a:p>
          <a:p>
            <a:r>
              <a:rPr lang="en-US" sz="1200" dirty="0">
                <a:solidFill>
                  <a:srgbClr val="0A2F6E"/>
                </a:solidFill>
              </a:rPr>
              <a:t>The overall percentage of staff who personally experienced discrimination from manager/team leader or other colleague is significantly higher for BME staff than for white staff </a:t>
            </a:r>
            <a:r>
              <a:rPr lang="en-US" sz="1200" dirty="0" smtClean="0">
                <a:solidFill>
                  <a:srgbClr val="0A2F6E"/>
                </a:solidFill>
              </a:rPr>
              <a:t>BME </a:t>
            </a:r>
            <a:r>
              <a:rPr lang="en-US" sz="1200" dirty="0" smtClean="0">
                <a:solidFill>
                  <a:srgbClr val="0A2F6E"/>
                </a:solidFill>
              </a:rPr>
              <a:t>staff, </a:t>
            </a:r>
            <a:r>
              <a:rPr lang="en-US" sz="1200" dirty="0" smtClean="0">
                <a:solidFill>
                  <a:srgbClr val="0A2F6E"/>
                </a:solidFill>
              </a:rPr>
              <a:t>being </a:t>
            </a:r>
            <a:r>
              <a:rPr lang="en-US" sz="1200" dirty="0" smtClean="0">
                <a:solidFill>
                  <a:srgbClr val="0A2F6E"/>
                </a:solidFill>
              </a:rPr>
              <a:t>over </a:t>
            </a:r>
            <a:r>
              <a:rPr lang="en-US" sz="1200" dirty="0">
                <a:solidFill>
                  <a:srgbClr val="0A2F6E"/>
                </a:solidFill>
              </a:rPr>
              <a:t>4 times as likely to experience discrimination compared to white staff, </a:t>
            </a:r>
            <a:r>
              <a:rPr lang="en-US" sz="1200" b="1" dirty="0">
                <a:solidFill>
                  <a:srgbClr val="0A2F6E"/>
                </a:solidFill>
              </a:rPr>
              <a:t>17.5% </a:t>
            </a:r>
            <a:r>
              <a:rPr lang="en-US" sz="1200" dirty="0">
                <a:solidFill>
                  <a:srgbClr val="0A2F6E"/>
                </a:solidFill>
              </a:rPr>
              <a:t>compared to </a:t>
            </a:r>
            <a:r>
              <a:rPr lang="en-US" sz="1200" b="1" dirty="0">
                <a:solidFill>
                  <a:srgbClr val="0A2F6E"/>
                </a:solidFill>
              </a:rPr>
              <a:t>4.0% .</a:t>
            </a:r>
            <a:endParaRPr lang="en-US" sz="1200" dirty="0">
              <a:solidFill>
                <a:srgbClr val="0A2F6E"/>
              </a:solidFill>
            </a:endParaRPr>
          </a:p>
          <a:p>
            <a:endParaRPr lang="en-US" sz="1200" dirty="0">
              <a:solidFill>
                <a:srgbClr val="0A2F6E"/>
              </a:solidFill>
            </a:endParaRPr>
          </a:p>
          <a:p>
            <a:r>
              <a:rPr lang="en-US" sz="1200" dirty="0">
                <a:solidFill>
                  <a:srgbClr val="0A2F6E"/>
                </a:solidFill>
              </a:rPr>
              <a:t>As per the NHS England WRES report, the Trust performed worse than the national average of 16.4</a:t>
            </a:r>
            <a:r>
              <a:rPr lang="en-US" sz="1200" dirty="0" smtClean="0">
                <a:solidFill>
                  <a:srgbClr val="0A2F6E"/>
                </a:solidFill>
              </a:rPr>
              <a:t>%.</a:t>
            </a:r>
            <a:endParaRPr lang="en-GB" sz="1200" dirty="0">
              <a:solidFill>
                <a:srgbClr val="0A2F6E"/>
              </a:solidFill>
            </a:endParaRPr>
          </a:p>
        </p:txBody>
      </p:sp>
    </p:spTree>
    <p:extLst>
      <p:ext uri="{BB962C8B-B14F-4D97-AF65-F5344CB8AC3E}">
        <p14:creationId xmlns:p14="http://schemas.microsoft.com/office/powerpoint/2010/main" val="1151418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107996"/>
          </a:xfrm>
          <a:prstGeom prst="rect">
            <a:avLst/>
          </a:prstGeom>
          <a:noFill/>
        </p:spPr>
        <p:txBody>
          <a:bodyPr wrap="square" rtlCol="0">
            <a:spAutoFit/>
          </a:bodyPr>
          <a:lstStyle/>
          <a:p>
            <a:r>
              <a:rPr lang="en-GB" sz="1200" dirty="0" smtClean="0">
                <a:solidFill>
                  <a:srgbClr val="173379"/>
                </a:solidFill>
              </a:rPr>
              <a:t>WRES Indicator 9</a:t>
            </a:r>
          </a:p>
          <a:p>
            <a:r>
              <a:rPr lang="en-GB" sz="2400" b="1" dirty="0" smtClean="0">
                <a:solidFill>
                  <a:srgbClr val="173379"/>
                </a:solidFill>
              </a:rPr>
              <a:t>Board Representation</a:t>
            </a:r>
          </a:p>
          <a:p>
            <a:r>
              <a:rPr lang="en-US" sz="1200" dirty="0">
                <a:solidFill>
                  <a:srgbClr val="173379"/>
                </a:solidFill>
              </a:rPr>
              <a:t>Percentage difference between the </a:t>
            </a:r>
            <a:r>
              <a:rPr lang="en-US" sz="1200" dirty="0" err="1">
                <a:solidFill>
                  <a:srgbClr val="173379"/>
                </a:solidFill>
              </a:rPr>
              <a:t>organisations’</a:t>
            </a:r>
            <a:r>
              <a:rPr lang="en-US" sz="1200" dirty="0">
                <a:solidFill>
                  <a:srgbClr val="173379"/>
                </a:solidFill>
              </a:rPr>
              <a:t> Board membership and its overall workforce disaggregated</a:t>
            </a:r>
            <a:endParaRPr lang="en-GB" sz="1200" dirty="0" smtClean="0">
              <a:solidFill>
                <a:srgbClr val="173379"/>
              </a:solidFill>
            </a:endParaRPr>
          </a:p>
          <a:p>
            <a:endParaRPr lang="en-US" dirty="0" smtClean="0">
              <a:solidFill>
                <a:srgbClr val="0A2F6E"/>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68184663"/>
              </p:ext>
            </p:extLst>
          </p:nvPr>
        </p:nvGraphicFramePr>
        <p:xfrm>
          <a:off x="338138" y="2178957"/>
          <a:ext cx="5114925" cy="390525"/>
        </p:xfrm>
        <a:graphic>
          <a:graphicData uri="http://schemas.openxmlformats.org/presentationml/2006/ole">
            <mc:AlternateContent xmlns:mc="http://schemas.openxmlformats.org/markup-compatibility/2006">
              <mc:Choice xmlns:v="urn:schemas-microsoft-com:vml" Requires="v">
                <p:oleObj spid="_x0000_s4166" name="Worksheet" r:id="rId3" imgW="5115088" imgH="390628" progId="Excel.Sheet.12">
                  <p:embed/>
                </p:oleObj>
              </mc:Choice>
              <mc:Fallback>
                <p:oleObj name="Worksheet" r:id="rId3" imgW="5115088" imgH="390628" progId="Excel.Sheet.12">
                  <p:embed/>
                  <p:pic>
                    <p:nvPicPr>
                      <p:cNvPr id="0" name=""/>
                      <p:cNvPicPr/>
                      <p:nvPr/>
                    </p:nvPicPr>
                    <p:blipFill>
                      <a:blip r:embed="rId4"/>
                      <a:stretch>
                        <a:fillRect/>
                      </a:stretch>
                    </p:blipFill>
                    <p:spPr>
                      <a:xfrm>
                        <a:off x="338138" y="2178957"/>
                        <a:ext cx="5114925" cy="390525"/>
                      </a:xfrm>
                      <a:prstGeom prst="rect">
                        <a:avLst/>
                      </a:prstGeom>
                    </p:spPr>
                  </p:pic>
                </p:oleObj>
              </mc:Fallback>
            </mc:AlternateContent>
          </a:graphicData>
        </a:graphic>
      </p:graphicFrame>
      <p:graphicFrame>
        <p:nvGraphicFramePr>
          <p:cNvPr id="5" name="Chart 4"/>
          <p:cNvGraphicFramePr>
            <a:graphicFrameLocks/>
          </p:cNvGraphicFramePr>
          <p:nvPr>
            <p:extLst>
              <p:ext uri="{D42A27DB-BD31-4B8C-83A1-F6EECF244321}">
                <p14:modId xmlns:p14="http://schemas.microsoft.com/office/powerpoint/2010/main" val="2894668069"/>
              </p:ext>
            </p:extLst>
          </p:nvPr>
        </p:nvGraphicFramePr>
        <p:xfrm>
          <a:off x="609600" y="2922815"/>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9459141" y="5898696"/>
            <a:ext cx="2563522"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15.6%</a:t>
            </a:r>
            <a:endParaRPr lang="en-GB" sz="1000" dirty="0"/>
          </a:p>
        </p:txBody>
      </p:sp>
      <p:sp>
        <p:nvSpPr>
          <p:cNvPr id="7" name="TextBox 6"/>
          <p:cNvSpPr txBox="1"/>
          <p:nvPr/>
        </p:nvSpPr>
        <p:spPr>
          <a:xfrm>
            <a:off x="5529533" y="2540088"/>
            <a:ext cx="3727938" cy="2585323"/>
          </a:xfrm>
          <a:prstGeom prst="rect">
            <a:avLst/>
          </a:prstGeom>
          <a:noFill/>
        </p:spPr>
        <p:txBody>
          <a:bodyPr wrap="square" rtlCol="0">
            <a:spAutoFit/>
          </a:bodyPr>
          <a:lstStyle/>
          <a:p>
            <a:endParaRPr lang="en-GB" dirty="0"/>
          </a:p>
          <a:p>
            <a:r>
              <a:rPr lang="en-US" sz="1200" dirty="0">
                <a:solidFill>
                  <a:srgbClr val="0A2F6E"/>
                </a:solidFill>
              </a:rPr>
              <a:t>The number of BME </a:t>
            </a:r>
            <a:r>
              <a:rPr lang="en-US" sz="1200" dirty="0" smtClean="0">
                <a:solidFill>
                  <a:srgbClr val="0A2F6E"/>
                </a:solidFill>
              </a:rPr>
              <a:t>board </a:t>
            </a:r>
            <a:r>
              <a:rPr lang="en-US" sz="1200" dirty="0">
                <a:solidFill>
                  <a:srgbClr val="0A2F6E"/>
                </a:solidFill>
              </a:rPr>
              <a:t>members has </a:t>
            </a:r>
            <a:r>
              <a:rPr lang="en-US" sz="1200" dirty="0" smtClean="0">
                <a:solidFill>
                  <a:srgbClr val="0A2F6E"/>
                </a:solidFill>
              </a:rPr>
              <a:t>reduced in 23/24 to 0 </a:t>
            </a:r>
            <a:r>
              <a:rPr lang="en-US" sz="1200" dirty="0" smtClean="0">
                <a:solidFill>
                  <a:srgbClr val="0A2F6E"/>
                </a:solidFill>
              </a:rPr>
              <a:t>members.</a:t>
            </a:r>
            <a:endParaRPr lang="en-US" sz="1200" dirty="0" smtClean="0">
              <a:solidFill>
                <a:srgbClr val="0A2F6E"/>
              </a:solidFill>
            </a:endParaRPr>
          </a:p>
          <a:p>
            <a:endParaRPr lang="en-US" sz="1200" dirty="0">
              <a:solidFill>
                <a:srgbClr val="0A2F6E"/>
              </a:solidFill>
            </a:endParaRPr>
          </a:p>
          <a:p>
            <a:r>
              <a:rPr lang="en-US" sz="1200" dirty="0" smtClean="0">
                <a:solidFill>
                  <a:srgbClr val="0A2F6E"/>
                </a:solidFill>
              </a:rPr>
              <a:t>Since 2019 the Trust board representation has been below the workforce representation, and has fluctuated each year as there has been BME representation previously. </a:t>
            </a:r>
          </a:p>
          <a:p>
            <a:endParaRPr lang="en-US" sz="1200" dirty="0">
              <a:solidFill>
                <a:srgbClr val="0A2F6E"/>
              </a:solidFill>
            </a:endParaRPr>
          </a:p>
          <a:p>
            <a:r>
              <a:rPr lang="en-US" sz="1200" dirty="0" smtClean="0">
                <a:solidFill>
                  <a:srgbClr val="0A2F6E"/>
                </a:solidFill>
              </a:rPr>
              <a:t>100% of </a:t>
            </a:r>
            <a:r>
              <a:rPr lang="en-US" sz="1200" dirty="0">
                <a:solidFill>
                  <a:srgbClr val="0A2F6E"/>
                </a:solidFill>
              </a:rPr>
              <a:t>the board have </a:t>
            </a:r>
            <a:r>
              <a:rPr lang="en-US" sz="1200" dirty="0" smtClean="0">
                <a:solidFill>
                  <a:srgbClr val="0A2F6E"/>
                </a:solidFill>
              </a:rPr>
              <a:t>declared </a:t>
            </a:r>
            <a:r>
              <a:rPr lang="en-US" sz="1200" dirty="0">
                <a:solidFill>
                  <a:srgbClr val="0A2F6E"/>
                </a:solidFill>
              </a:rPr>
              <a:t>their ethnicity. </a:t>
            </a:r>
          </a:p>
          <a:p>
            <a:endParaRPr lang="en-GB" sz="1200" dirty="0">
              <a:solidFill>
                <a:srgbClr val="0A2F6E"/>
              </a:solidFill>
            </a:endParaRPr>
          </a:p>
          <a:p>
            <a:r>
              <a:rPr lang="en-US" sz="1200" dirty="0">
                <a:solidFill>
                  <a:srgbClr val="0A2F6E"/>
                </a:solidFill>
              </a:rPr>
              <a:t>As per the NHS England WRES report, The Trust </a:t>
            </a:r>
            <a:r>
              <a:rPr lang="en-US" sz="1200" dirty="0" smtClean="0">
                <a:solidFill>
                  <a:srgbClr val="0A2F6E"/>
                </a:solidFill>
              </a:rPr>
              <a:t>is significantly below the national average of 15.6%</a:t>
            </a:r>
            <a:endParaRPr lang="en-GB" sz="1200" dirty="0">
              <a:solidFill>
                <a:srgbClr val="0A2F6E"/>
              </a:solidFill>
            </a:endParaRPr>
          </a:p>
        </p:txBody>
      </p:sp>
    </p:spTree>
    <p:extLst>
      <p:ext uri="{BB962C8B-B14F-4D97-AF65-F5344CB8AC3E}">
        <p14:creationId xmlns:p14="http://schemas.microsoft.com/office/powerpoint/2010/main" val="3838957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34D71E-41FF-555A-EC41-F58AF4F5ED61}"/>
              </a:ext>
            </a:extLst>
          </p:cNvPr>
          <p:cNvGrpSpPr/>
          <p:nvPr/>
        </p:nvGrpSpPr>
        <p:grpSpPr>
          <a:xfrm>
            <a:off x="-2370645" y="5964728"/>
            <a:ext cx="372914" cy="405467"/>
            <a:chOff x="710973" y="4318371"/>
            <a:chExt cx="372914" cy="405467"/>
          </a:xfrm>
        </p:grpSpPr>
        <p:sp>
          <p:nvSpPr>
            <p:cNvPr id="8" name="Rectangle: Rounded Corners 53">
              <a:extLst>
                <a:ext uri="{FF2B5EF4-FFF2-40B4-BE49-F238E27FC236}">
                  <a16:creationId xmlns:a16="http://schemas.microsoft.com/office/drawing/2014/main" id="{F538E668-2537-537F-E5DF-F9F3E605CB9A}"/>
                </a:ext>
              </a:extLst>
            </p:cNvPr>
            <p:cNvSpPr/>
            <p:nvPr/>
          </p:nvSpPr>
          <p:spPr>
            <a:xfrm>
              <a:off x="710973" y="4318371"/>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aphic 12">
              <a:extLst>
                <a:ext uri="{FF2B5EF4-FFF2-40B4-BE49-F238E27FC236}">
                  <a16:creationId xmlns:a16="http://schemas.microsoft.com/office/drawing/2014/main" id="{7A780518-2016-E928-9AC8-A10F9BEF9568}"/>
                </a:ext>
              </a:extLst>
            </p:cNvPr>
            <p:cNvGrpSpPr/>
            <p:nvPr/>
          </p:nvGrpSpPr>
          <p:grpSpPr>
            <a:xfrm>
              <a:off x="801214" y="4383329"/>
              <a:ext cx="197396" cy="275550"/>
              <a:chOff x="752112" y="4336294"/>
              <a:chExt cx="263744" cy="368167"/>
            </a:xfrm>
            <a:noFill/>
          </p:grpSpPr>
          <p:sp>
            <p:nvSpPr>
              <p:cNvPr id="10" name="Freeform: Shape 39">
                <a:extLst>
                  <a:ext uri="{FF2B5EF4-FFF2-40B4-BE49-F238E27FC236}">
                    <a16:creationId xmlns:a16="http://schemas.microsoft.com/office/drawing/2014/main" id="{CDB8F4F1-B0C1-494F-CEE5-DE419F4E574C}"/>
                  </a:ext>
                </a:extLst>
              </p:cNvPr>
              <p:cNvSpPr/>
              <p:nvPr/>
            </p:nvSpPr>
            <p:spPr>
              <a:xfrm>
                <a:off x="828818" y="4497584"/>
                <a:ext cx="49577" cy="59606"/>
              </a:xfrm>
              <a:custGeom>
                <a:avLst/>
                <a:gdLst>
                  <a:gd name="connsiteX0" fmla="*/ 49577 w 49577"/>
                  <a:gd name="connsiteY0" fmla="*/ 0 h 59606"/>
                  <a:gd name="connsiteX1" fmla="*/ 0 w 49577"/>
                  <a:gd name="connsiteY1" fmla="*/ 59607 h 59606"/>
                </a:gdLst>
                <a:ahLst/>
                <a:cxnLst>
                  <a:cxn ang="0">
                    <a:pos x="connsiteX0" y="connsiteY0"/>
                  </a:cxn>
                  <a:cxn ang="0">
                    <a:pos x="connsiteX1" y="connsiteY1"/>
                  </a:cxn>
                </a:cxnLst>
                <a:rect l="l" t="t" r="r" b="b"/>
                <a:pathLst>
                  <a:path w="49577" h="59606">
                    <a:moveTo>
                      <a:pt x="49577" y="0"/>
                    </a:moveTo>
                    <a:lnTo>
                      <a:pt x="0" y="59607"/>
                    </a:lnTo>
                  </a:path>
                </a:pathLst>
              </a:custGeom>
              <a:noFill/>
              <a:ln w="9525" cap="rnd">
                <a:solidFill>
                  <a:schemeClr val="bg1"/>
                </a:solidFill>
                <a:prstDash val="solid"/>
                <a:round/>
              </a:ln>
            </p:spPr>
            <p:txBody>
              <a:bodyPr rtlCol="0" anchor="ctr"/>
              <a:lstStyle/>
              <a:p>
                <a:endParaRPr lang="en-GB" dirty="0"/>
              </a:p>
            </p:txBody>
          </p:sp>
          <p:sp>
            <p:nvSpPr>
              <p:cNvPr id="11" name="Freeform: Shape 40">
                <a:extLst>
                  <a:ext uri="{FF2B5EF4-FFF2-40B4-BE49-F238E27FC236}">
                    <a16:creationId xmlns:a16="http://schemas.microsoft.com/office/drawing/2014/main" id="{1B0E35F3-2123-1738-DF70-CDBAA682B406}"/>
                  </a:ext>
                </a:extLst>
              </p:cNvPr>
              <p:cNvSpPr/>
              <p:nvPr/>
            </p:nvSpPr>
            <p:spPr>
              <a:xfrm>
                <a:off x="880911" y="4555903"/>
                <a:ext cx="134946" cy="147520"/>
              </a:xfrm>
              <a:custGeom>
                <a:avLst/>
                <a:gdLst>
                  <a:gd name="connsiteX0" fmla="*/ 131626 w 134946"/>
                  <a:gd name="connsiteY0" fmla="*/ 106381 h 147520"/>
                  <a:gd name="connsiteX1" fmla="*/ 98215 w 134946"/>
                  <a:gd name="connsiteY1" fmla="*/ 143448 h 147520"/>
                  <a:gd name="connsiteX2" fmla="*/ 79009 w 134946"/>
                  <a:gd name="connsiteY2" fmla="*/ 143543 h 147520"/>
                  <a:gd name="connsiteX3" fmla="*/ 0 w 134946"/>
                  <a:gd name="connsiteY3" fmla="*/ 58080 h 147520"/>
                  <a:gd name="connsiteX4" fmla="*/ 48776 w 134946"/>
                  <a:gd name="connsiteY4" fmla="*/ 0 h 147520"/>
                  <a:gd name="connsiteX5" fmla="*/ 131488 w 134946"/>
                  <a:gd name="connsiteY5" fmla="*/ 89446 h 147520"/>
                  <a:gd name="connsiteX6" fmla="*/ 131626 w 134946"/>
                  <a:gd name="connsiteY6" fmla="*/ 106358 h 14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46" h="147520">
                    <a:moveTo>
                      <a:pt x="131626" y="106381"/>
                    </a:moveTo>
                    <a:lnTo>
                      <a:pt x="98215" y="143448"/>
                    </a:lnTo>
                    <a:cubicBezTo>
                      <a:pt x="93351" y="148839"/>
                      <a:pt x="83928" y="148886"/>
                      <a:pt x="79009" y="143543"/>
                    </a:cubicBezTo>
                    <a:lnTo>
                      <a:pt x="0" y="58080"/>
                    </a:lnTo>
                    <a:lnTo>
                      <a:pt x="48776" y="0"/>
                    </a:lnTo>
                    <a:lnTo>
                      <a:pt x="131488" y="89446"/>
                    </a:lnTo>
                    <a:cubicBezTo>
                      <a:pt x="136048" y="94384"/>
                      <a:pt x="136103" y="101372"/>
                      <a:pt x="131626" y="106358"/>
                    </a:cubicBezTo>
                    <a:close/>
                  </a:path>
                </a:pathLst>
              </a:custGeom>
              <a:noFill/>
              <a:ln w="9525" cap="rnd">
                <a:solidFill>
                  <a:schemeClr val="bg1"/>
                </a:solidFill>
                <a:prstDash val="solid"/>
                <a:round/>
              </a:ln>
            </p:spPr>
            <p:txBody>
              <a:bodyPr rtlCol="0" anchor="ctr"/>
              <a:lstStyle/>
              <a:p>
                <a:endParaRPr lang="en-GB" dirty="0"/>
              </a:p>
            </p:txBody>
          </p:sp>
          <p:sp>
            <p:nvSpPr>
              <p:cNvPr id="12" name="Freeform: Shape 41">
                <a:extLst>
                  <a:ext uri="{FF2B5EF4-FFF2-40B4-BE49-F238E27FC236}">
                    <a16:creationId xmlns:a16="http://schemas.microsoft.com/office/drawing/2014/main" id="{14E0EACD-140E-8A3D-83D5-85B2C13FC0AE}"/>
                  </a:ext>
                </a:extLst>
              </p:cNvPr>
              <p:cNvSpPr/>
              <p:nvPr/>
            </p:nvSpPr>
            <p:spPr>
              <a:xfrm>
                <a:off x="828818" y="4497584"/>
                <a:ext cx="49577" cy="59606"/>
              </a:xfrm>
              <a:custGeom>
                <a:avLst/>
                <a:gdLst>
                  <a:gd name="connsiteX0" fmla="*/ 49577 w 49577"/>
                  <a:gd name="connsiteY0" fmla="*/ 0 h 59606"/>
                  <a:gd name="connsiteX1" fmla="*/ 0 w 49577"/>
                  <a:gd name="connsiteY1" fmla="*/ 59607 h 59606"/>
                </a:gdLst>
                <a:ahLst/>
                <a:cxnLst>
                  <a:cxn ang="0">
                    <a:pos x="connsiteX0" y="connsiteY0"/>
                  </a:cxn>
                  <a:cxn ang="0">
                    <a:pos x="connsiteX1" y="connsiteY1"/>
                  </a:cxn>
                </a:cxnLst>
                <a:rect l="l" t="t" r="r" b="b"/>
                <a:pathLst>
                  <a:path w="49577" h="59606">
                    <a:moveTo>
                      <a:pt x="49577" y="0"/>
                    </a:moveTo>
                    <a:lnTo>
                      <a:pt x="0" y="59607"/>
                    </a:lnTo>
                  </a:path>
                </a:pathLst>
              </a:custGeom>
              <a:ln w="9525" cap="rnd">
                <a:solidFill>
                  <a:schemeClr val="bg1"/>
                </a:solidFill>
                <a:prstDash val="solid"/>
                <a:round/>
              </a:ln>
            </p:spPr>
            <p:txBody>
              <a:bodyPr rtlCol="0" anchor="ctr"/>
              <a:lstStyle/>
              <a:p>
                <a:endParaRPr lang="en-GB" dirty="0"/>
              </a:p>
            </p:txBody>
          </p:sp>
          <p:sp>
            <p:nvSpPr>
              <p:cNvPr id="13" name="Freeform: Shape 42">
                <a:extLst>
                  <a:ext uri="{FF2B5EF4-FFF2-40B4-BE49-F238E27FC236}">
                    <a16:creationId xmlns:a16="http://schemas.microsoft.com/office/drawing/2014/main" id="{EADE7B7F-FA48-0032-75A0-DB246E124C90}"/>
                  </a:ext>
                </a:extLst>
              </p:cNvPr>
              <p:cNvSpPr/>
              <p:nvPr/>
            </p:nvSpPr>
            <p:spPr>
              <a:xfrm>
                <a:off x="752112" y="4336294"/>
                <a:ext cx="239062" cy="368167"/>
              </a:xfrm>
              <a:custGeom>
                <a:avLst/>
                <a:gdLst>
                  <a:gd name="connsiteX0" fmla="*/ 239062 w 239062"/>
                  <a:gd name="connsiteY0" fmla="*/ 96793 h 368167"/>
                  <a:gd name="connsiteX1" fmla="*/ 126919 w 239062"/>
                  <a:gd name="connsiteY1" fmla="*/ 0 h 368167"/>
                  <a:gd name="connsiteX2" fmla="*/ 14776 w 239062"/>
                  <a:gd name="connsiteY2" fmla="*/ 96793 h 368167"/>
                  <a:gd name="connsiteX3" fmla="*/ 57085 w 239062"/>
                  <a:gd name="connsiteY3" fmla="*/ 196257 h 368167"/>
                  <a:gd name="connsiteX4" fmla="*/ 76706 w 239062"/>
                  <a:gd name="connsiteY4" fmla="*/ 220896 h 368167"/>
                  <a:gd name="connsiteX5" fmla="*/ 2976 w 239062"/>
                  <a:gd name="connsiteY5" fmla="*/ 309508 h 368167"/>
                  <a:gd name="connsiteX6" fmla="*/ 3224 w 239062"/>
                  <a:gd name="connsiteY6" fmla="*/ 325751 h 368167"/>
                  <a:gd name="connsiteX7" fmla="*/ 36856 w 239062"/>
                  <a:gd name="connsiteY7" fmla="*/ 363987 h 368167"/>
                  <a:gd name="connsiteX8" fmla="*/ 56505 w 239062"/>
                  <a:gd name="connsiteY8" fmla="*/ 363796 h 368167"/>
                  <a:gd name="connsiteX9" fmla="*/ 128798 w 239062"/>
                  <a:gd name="connsiteY9" fmla="*/ 277737 h 368167"/>
                  <a:gd name="connsiteX10" fmla="*/ 177574 w 239062"/>
                  <a:gd name="connsiteY10" fmla="*/ 219656 h 368167"/>
                  <a:gd name="connsiteX11" fmla="*/ 177491 w 239062"/>
                  <a:gd name="connsiteY11" fmla="*/ 219561 h 368167"/>
                  <a:gd name="connsiteX12" fmla="*/ 239062 w 239062"/>
                  <a:gd name="connsiteY12" fmla="*/ 96793 h 368167"/>
                  <a:gd name="connsiteX13" fmla="*/ 126311 w 239062"/>
                  <a:gd name="connsiteY13" fmla="*/ 161289 h 368167"/>
                  <a:gd name="connsiteX14" fmla="*/ 124681 w 239062"/>
                  <a:gd name="connsiteY14" fmla="*/ 159095 h 368167"/>
                  <a:gd name="connsiteX15" fmla="*/ 94890 w 239062"/>
                  <a:gd name="connsiteY15" fmla="*/ 96793 h 368167"/>
                  <a:gd name="connsiteX16" fmla="*/ 126919 w 239062"/>
                  <a:gd name="connsiteY16" fmla="*/ 69148 h 368167"/>
                  <a:gd name="connsiteX17" fmla="*/ 158948 w 239062"/>
                  <a:gd name="connsiteY17" fmla="*/ 96793 h 368167"/>
                  <a:gd name="connsiteX18" fmla="*/ 126284 w 239062"/>
                  <a:gd name="connsiteY18" fmla="*/ 161289 h 3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062" h="368167">
                    <a:moveTo>
                      <a:pt x="239062" y="96793"/>
                    </a:moveTo>
                    <a:cubicBezTo>
                      <a:pt x="239062" y="43411"/>
                      <a:pt x="188766" y="0"/>
                      <a:pt x="126919" y="0"/>
                    </a:cubicBezTo>
                    <a:cubicBezTo>
                      <a:pt x="65072" y="0"/>
                      <a:pt x="14776" y="43411"/>
                      <a:pt x="14776" y="96793"/>
                    </a:cubicBezTo>
                    <a:cubicBezTo>
                      <a:pt x="14776" y="124748"/>
                      <a:pt x="29008" y="158212"/>
                      <a:pt x="57085" y="196257"/>
                    </a:cubicBezTo>
                    <a:cubicBezTo>
                      <a:pt x="63911" y="205488"/>
                      <a:pt x="70709" y="213860"/>
                      <a:pt x="76706" y="220896"/>
                    </a:cubicBezTo>
                    <a:lnTo>
                      <a:pt x="2976" y="309508"/>
                    </a:lnTo>
                    <a:cubicBezTo>
                      <a:pt x="-1087" y="314374"/>
                      <a:pt x="-976" y="320957"/>
                      <a:pt x="3224" y="325751"/>
                    </a:cubicBezTo>
                    <a:lnTo>
                      <a:pt x="36856" y="363987"/>
                    </a:lnTo>
                    <a:cubicBezTo>
                      <a:pt x="41831" y="369640"/>
                      <a:pt x="51696" y="369544"/>
                      <a:pt x="56505" y="363796"/>
                    </a:cubicBezTo>
                    <a:lnTo>
                      <a:pt x="128798" y="277737"/>
                    </a:lnTo>
                    <a:lnTo>
                      <a:pt x="177574" y="219656"/>
                    </a:lnTo>
                    <a:lnTo>
                      <a:pt x="177491" y="219561"/>
                    </a:lnTo>
                    <a:cubicBezTo>
                      <a:pt x="202170" y="189531"/>
                      <a:pt x="239062" y="137819"/>
                      <a:pt x="239062" y="96793"/>
                    </a:cubicBezTo>
                    <a:close/>
                    <a:moveTo>
                      <a:pt x="126311" y="161289"/>
                    </a:moveTo>
                    <a:cubicBezTo>
                      <a:pt x="125758" y="160574"/>
                      <a:pt x="125206" y="159834"/>
                      <a:pt x="124681" y="159095"/>
                    </a:cubicBezTo>
                    <a:cubicBezTo>
                      <a:pt x="97819" y="122696"/>
                      <a:pt x="94890" y="103400"/>
                      <a:pt x="94890" y="96793"/>
                    </a:cubicBezTo>
                    <a:cubicBezTo>
                      <a:pt x="94890" y="81551"/>
                      <a:pt x="109260" y="69148"/>
                      <a:pt x="126919" y="69148"/>
                    </a:cubicBezTo>
                    <a:cubicBezTo>
                      <a:pt x="144578" y="69148"/>
                      <a:pt x="158948" y="81551"/>
                      <a:pt x="158948" y="96793"/>
                    </a:cubicBezTo>
                    <a:cubicBezTo>
                      <a:pt x="158948" y="110508"/>
                      <a:pt x="144688" y="136125"/>
                      <a:pt x="126284" y="161289"/>
                    </a:cubicBezTo>
                    <a:close/>
                  </a:path>
                </a:pathLst>
              </a:custGeom>
              <a:noFill/>
              <a:ln w="9525" cap="rnd">
                <a:solidFill>
                  <a:schemeClr val="bg1"/>
                </a:solidFill>
                <a:prstDash val="solid"/>
                <a:round/>
              </a:ln>
            </p:spPr>
            <p:txBody>
              <a:bodyPr rtlCol="0" anchor="ctr"/>
              <a:lstStyle/>
              <a:p>
                <a:endParaRPr lang="en-GB" dirty="0"/>
              </a:p>
            </p:txBody>
          </p:sp>
        </p:grpSp>
      </p:grpSp>
      <p:grpSp>
        <p:nvGrpSpPr>
          <p:cNvPr id="14" name="Group 13">
            <a:extLst>
              <a:ext uri="{FF2B5EF4-FFF2-40B4-BE49-F238E27FC236}">
                <a16:creationId xmlns:a16="http://schemas.microsoft.com/office/drawing/2014/main" id="{99A010DF-C2B2-076B-18A4-8AEE19406104}"/>
              </a:ext>
            </a:extLst>
          </p:cNvPr>
          <p:cNvGrpSpPr/>
          <p:nvPr/>
        </p:nvGrpSpPr>
        <p:grpSpPr>
          <a:xfrm>
            <a:off x="-2348709" y="1891915"/>
            <a:ext cx="372914" cy="405467"/>
            <a:chOff x="710973" y="5644705"/>
            <a:chExt cx="372914" cy="405467"/>
          </a:xfrm>
        </p:grpSpPr>
        <p:sp>
          <p:nvSpPr>
            <p:cNvPr id="15" name="Rectangle: Rounded Corners 52">
              <a:extLst>
                <a:ext uri="{FF2B5EF4-FFF2-40B4-BE49-F238E27FC236}">
                  <a16:creationId xmlns:a16="http://schemas.microsoft.com/office/drawing/2014/main" id="{2DBDD85E-317A-7481-FEE6-059DBD114F64}"/>
                </a:ext>
              </a:extLst>
            </p:cNvPr>
            <p:cNvSpPr/>
            <p:nvPr/>
          </p:nvSpPr>
          <p:spPr>
            <a:xfrm>
              <a:off x="710973" y="5644705"/>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aphic 16">
              <a:extLst>
                <a:ext uri="{FF2B5EF4-FFF2-40B4-BE49-F238E27FC236}">
                  <a16:creationId xmlns:a16="http://schemas.microsoft.com/office/drawing/2014/main" id="{95D87B62-4260-A511-2268-6AC21BD46D09}"/>
                </a:ext>
              </a:extLst>
            </p:cNvPr>
            <p:cNvGrpSpPr/>
            <p:nvPr/>
          </p:nvGrpSpPr>
          <p:grpSpPr>
            <a:xfrm>
              <a:off x="790755" y="5726075"/>
              <a:ext cx="194327" cy="237963"/>
              <a:chOff x="701549" y="5632127"/>
              <a:chExt cx="300895" cy="368461"/>
            </a:xfrm>
            <a:noFill/>
          </p:grpSpPr>
          <p:sp>
            <p:nvSpPr>
              <p:cNvPr id="17" name="Freeform: Shape 26">
                <a:extLst>
                  <a:ext uri="{FF2B5EF4-FFF2-40B4-BE49-F238E27FC236}">
                    <a16:creationId xmlns:a16="http://schemas.microsoft.com/office/drawing/2014/main" id="{DED679B5-E0D6-321B-CEEC-A73CF1CA22CF}"/>
                  </a:ext>
                </a:extLst>
              </p:cNvPr>
              <p:cNvSpPr/>
              <p:nvPr/>
            </p:nvSpPr>
            <p:spPr>
              <a:xfrm>
                <a:off x="935104" y="5632127"/>
                <a:ext cx="51831" cy="45352"/>
              </a:xfrm>
              <a:custGeom>
                <a:avLst/>
                <a:gdLst>
                  <a:gd name="connsiteX0" fmla="*/ 51831 w 51831"/>
                  <a:gd name="connsiteY0" fmla="*/ 45352 h 45352"/>
                  <a:gd name="connsiteX1" fmla="*/ 0 w 51831"/>
                  <a:gd name="connsiteY1" fmla="*/ 0 h 45352"/>
                </a:gdLst>
                <a:ahLst/>
                <a:cxnLst>
                  <a:cxn ang="0">
                    <a:pos x="connsiteX0" y="connsiteY0"/>
                  </a:cxn>
                  <a:cxn ang="0">
                    <a:pos x="connsiteX1" y="connsiteY1"/>
                  </a:cxn>
                </a:cxnLst>
                <a:rect l="l" t="t" r="r" b="b"/>
                <a:pathLst>
                  <a:path w="51831" h="45352">
                    <a:moveTo>
                      <a:pt x="51831" y="45352"/>
                    </a:moveTo>
                    <a:lnTo>
                      <a:pt x="0" y="0"/>
                    </a:lnTo>
                  </a:path>
                </a:pathLst>
              </a:custGeom>
              <a:ln w="9525" cap="flat">
                <a:solidFill>
                  <a:schemeClr val="bg1"/>
                </a:solidFill>
                <a:prstDash val="solid"/>
                <a:miter/>
              </a:ln>
            </p:spPr>
            <p:txBody>
              <a:bodyPr rtlCol="0" anchor="ctr"/>
              <a:lstStyle/>
              <a:p>
                <a:endParaRPr lang="en-GB" dirty="0"/>
              </a:p>
            </p:txBody>
          </p:sp>
          <p:sp>
            <p:nvSpPr>
              <p:cNvPr id="18" name="Freeform: Shape 27">
                <a:extLst>
                  <a:ext uri="{FF2B5EF4-FFF2-40B4-BE49-F238E27FC236}">
                    <a16:creationId xmlns:a16="http://schemas.microsoft.com/office/drawing/2014/main" id="{0A619B9E-42B6-905E-5153-3054E2F9708B}"/>
                  </a:ext>
                </a:extLst>
              </p:cNvPr>
              <p:cNvSpPr/>
              <p:nvPr/>
            </p:nvSpPr>
            <p:spPr>
              <a:xfrm>
                <a:off x="851127" y="5915076"/>
                <a:ext cx="31649" cy="31649"/>
              </a:xfrm>
              <a:custGeom>
                <a:avLst/>
                <a:gdLst>
                  <a:gd name="connsiteX0" fmla="*/ 31649 w 31649"/>
                  <a:gd name="connsiteY0" fmla="*/ 15825 h 31649"/>
                  <a:gd name="connsiteX1" fmla="*/ 15825 w 31649"/>
                  <a:gd name="connsiteY1" fmla="*/ 0 h 31649"/>
                  <a:gd name="connsiteX2" fmla="*/ 0 w 31649"/>
                  <a:gd name="connsiteY2" fmla="*/ 15825 h 31649"/>
                  <a:gd name="connsiteX3" fmla="*/ 15825 w 31649"/>
                  <a:gd name="connsiteY3" fmla="*/ 31649 h 31649"/>
                  <a:gd name="connsiteX4" fmla="*/ 31649 w 31649"/>
                  <a:gd name="connsiteY4" fmla="*/ 15825 h 3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9" h="31649">
                    <a:moveTo>
                      <a:pt x="31649" y="15825"/>
                    </a:moveTo>
                    <a:cubicBezTo>
                      <a:pt x="31649" y="7088"/>
                      <a:pt x="24561" y="0"/>
                      <a:pt x="15825" y="0"/>
                    </a:cubicBezTo>
                    <a:cubicBezTo>
                      <a:pt x="7088" y="0"/>
                      <a:pt x="0" y="7088"/>
                      <a:pt x="0" y="15825"/>
                    </a:cubicBezTo>
                    <a:cubicBezTo>
                      <a:pt x="0" y="24561"/>
                      <a:pt x="7088" y="31649"/>
                      <a:pt x="15825" y="31649"/>
                    </a:cubicBezTo>
                    <a:cubicBezTo>
                      <a:pt x="24561" y="31649"/>
                      <a:pt x="31649" y="24561"/>
                      <a:pt x="31649" y="15825"/>
                    </a:cubicBezTo>
                    <a:close/>
                  </a:path>
                </a:pathLst>
              </a:custGeom>
              <a:noFill/>
              <a:ln w="9525" cap="flat">
                <a:solidFill>
                  <a:schemeClr val="bg1"/>
                </a:solidFill>
                <a:prstDash val="solid"/>
                <a:miter/>
              </a:ln>
            </p:spPr>
            <p:txBody>
              <a:bodyPr rtlCol="0" anchor="ctr"/>
              <a:lstStyle/>
              <a:p>
                <a:endParaRPr lang="en-GB" dirty="0"/>
              </a:p>
            </p:txBody>
          </p:sp>
          <p:sp>
            <p:nvSpPr>
              <p:cNvPr id="19" name="Freeform: Shape 28">
                <a:extLst>
                  <a:ext uri="{FF2B5EF4-FFF2-40B4-BE49-F238E27FC236}">
                    <a16:creationId xmlns:a16="http://schemas.microsoft.com/office/drawing/2014/main" id="{B63125E5-DA3B-F741-8703-F31C4C76026F}"/>
                  </a:ext>
                </a:extLst>
              </p:cNvPr>
              <p:cNvSpPr/>
              <p:nvPr/>
            </p:nvSpPr>
            <p:spPr>
              <a:xfrm>
                <a:off x="786959" y="5668551"/>
                <a:ext cx="165247" cy="176899"/>
              </a:xfrm>
              <a:custGeom>
                <a:avLst/>
                <a:gdLst>
                  <a:gd name="connsiteX0" fmla="*/ 161938 w 165247"/>
                  <a:gd name="connsiteY0" fmla="*/ 48389 h 176899"/>
                  <a:gd name="connsiteX1" fmla="*/ 150425 w 165247"/>
                  <a:gd name="connsiteY1" fmla="*/ 61527 h 176899"/>
                  <a:gd name="connsiteX2" fmla="*/ 130989 w 165247"/>
                  <a:gd name="connsiteY2" fmla="*/ 56515 h 176899"/>
                  <a:gd name="connsiteX3" fmla="*/ 109769 w 165247"/>
                  <a:gd name="connsiteY3" fmla="*/ 77487 h 176899"/>
                  <a:gd name="connsiteX4" fmla="*/ 117015 w 165247"/>
                  <a:gd name="connsiteY4" fmla="*/ 99723 h 176899"/>
                  <a:gd name="connsiteX5" fmla="*/ 111123 w 165247"/>
                  <a:gd name="connsiteY5" fmla="*/ 106495 h 176899"/>
                  <a:gd name="connsiteX6" fmla="*/ 73446 w 165247"/>
                  <a:gd name="connsiteY6" fmla="*/ 149545 h 176899"/>
                  <a:gd name="connsiteX7" fmla="*/ 73446 w 165247"/>
                  <a:gd name="connsiteY7" fmla="*/ 149590 h 176899"/>
                  <a:gd name="connsiteX8" fmla="*/ 53400 w 165247"/>
                  <a:gd name="connsiteY8" fmla="*/ 172436 h 176899"/>
                  <a:gd name="connsiteX9" fmla="*/ 34889 w 165247"/>
                  <a:gd name="connsiteY9" fmla="*/ 173655 h 176899"/>
                  <a:gd name="connsiteX10" fmla="*/ 33331 w 165247"/>
                  <a:gd name="connsiteY10" fmla="*/ 172300 h 176899"/>
                  <a:gd name="connsiteX11" fmla="*/ 6016 w 165247"/>
                  <a:gd name="connsiteY11" fmla="*/ 148371 h 176899"/>
                  <a:gd name="connsiteX12" fmla="*/ 4481 w 165247"/>
                  <a:gd name="connsiteY12" fmla="*/ 147017 h 176899"/>
                  <a:gd name="connsiteX13" fmla="*/ 3262 w 165247"/>
                  <a:gd name="connsiteY13" fmla="*/ 128483 h 176899"/>
                  <a:gd name="connsiteX14" fmla="*/ 23263 w 165247"/>
                  <a:gd name="connsiteY14" fmla="*/ 105660 h 176899"/>
                  <a:gd name="connsiteX15" fmla="*/ 23263 w 165247"/>
                  <a:gd name="connsiteY15" fmla="*/ 105615 h 176899"/>
                  <a:gd name="connsiteX16" fmla="*/ 111823 w 165247"/>
                  <a:gd name="connsiteY16" fmla="*/ 4481 h 176899"/>
                  <a:gd name="connsiteX17" fmla="*/ 130357 w 165247"/>
                  <a:gd name="connsiteY17" fmla="*/ 3262 h 176899"/>
                  <a:gd name="connsiteX18" fmla="*/ 136587 w 165247"/>
                  <a:gd name="connsiteY18" fmla="*/ 8703 h 176899"/>
                  <a:gd name="connsiteX19" fmla="*/ 156836 w 165247"/>
                  <a:gd name="connsiteY19" fmla="*/ 26401 h 176899"/>
                  <a:gd name="connsiteX20" fmla="*/ 160787 w 165247"/>
                  <a:gd name="connsiteY20" fmla="*/ 29877 h 176899"/>
                  <a:gd name="connsiteX21" fmla="*/ 161983 w 165247"/>
                  <a:gd name="connsiteY21" fmla="*/ 48389 h 17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247" h="176899">
                    <a:moveTo>
                      <a:pt x="161938" y="48389"/>
                    </a:moveTo>
                    <a:lnTo>
                      <a:pt x="150425" y="61527"/>
                    </a:lnTo>
                    <a:cubicBezTo>
                      <a:pt x="145233" y="57509"/>
                      <a:pt x="138348" y="55387"/>
                      <a:pt x="130989" y="56515"/>
                    </a:cubicBezTo>
                    <a:cubicBezTo>
                      <a:pt x="120221" y="58141"/>
                      <a:pt x="111462" y="66742"/>
                      <a:pt x="109769" y="77487"/>
                    </a:cubicBezTo>
                    <a:cubicBezTo>
                      <a:pt x="108392" y="86156"/>
                      <a:pt x="111417" y="94283"/>
                      <a:pt x="117015" y="99723"/>
                    </a:cubicBezTo>
                    <a:cubicBezTo>
                      <a:pt x="115006" y="102026"/>
                      <a:pt x="113042" y="104283"/>
                      <a:pt x="111123" y="106495"/>
                    </a:cubicBezTo>
                    <a:lnTo>
                      <a:pt x="73446" y="149545"/>
                    </a:lnTo>
                    <a:lnTo>
                      <a:pt x="73446" y="149590"/>
                    </a:lnTo>
                    <a:lnTo>
                      <a:pt x="53400" y="172436"/>
                    </a:lnTo>
                    <a:cubicBezTo>
                      <a:pt x="48614" y="177876"/>
                      <a:pt x="40329" y="178418"/>
                      <a:pt x="34889" y="173655"/>
                    </a:cubicBezTo>
                    <a:lnTo>
                      <a:pt x="33331" y="172300"/>
                    </a:lnTo>
                    <a:lnTo>
                      <a:pt x="6016" y="148371"/>
                    </a:lnTo>
                    <a:lnTo>
                      <a:pt x="4481" y="147017"/>
                    </a:lnTo>
                    <a:cubicBezTo>
                      <a:pt x="-982" y="142231"/>
                      <a:pt x="-1524" y="133946"/>
                      <a:pt x="3262" y="128483"/>
                    </a:cubicBezTo>
                    <a:lnTo>
                      <a:pt x="23263" y="105660"/>
                    </a:lnTo>
                    <a:lnTo>
                      <a:pt x="23263" y="105615"/>
                    </a:lnTo>
                    <a:lnTo>
                      <a:pt x="111823" y="4481"/>
                    </a:lnTo>
                    <a:cubicBezTo>
                      <a:pt x="116609" y="-982"/>
                      <a:pt x="124894" y="-1524"/>
                      <a:pt x="130357" y="3262"/>
                    </a:cubicBezTo>
                    <a:lnTo>
                      <a:pt x="136587" y="8703"/>
                    </a:lnTo>
                    <a:lnTo>
                      <a:pt x="156836" y="26401"/>
                    </a:lnTo>
                    <a:lnTo>
                      <a:pt x="160787" y="29877"/>
                    </a:lnTo>
                    <a:cubicBezTo>
                      <a:pt x="166227" y="34663"/>
                      <a:pt x="166769" y="42948"/>
                      <a:pt x="161983" y="48389"/>
                    </a:cubicBezTo>
                    <a:close/>
                  </a:path>
                </a:pathLst>
              </a:custGeom>
              <a:noFill/>
              <a:ln w="9525" cap="flat">
                <a:solidFill>
                  <a:schemeClr val="bg1"/>
                </a:solidFill>
                <a:prstDash val="solid"/>
                <a:miter/>
              </a:ln>
            </p:spPr>
            <p:txBody>
              <a:bodyPr rtlCol="0" anchor="ctr"/>
              <a:lstStyle/>
              <a:p>
                <a:endParaRPr lang="en-GB" dirty="0"/>
              </a:p>
            </p:txBody>
          </p:sp>
          <p:sp>
            <p:nvSpPr>
              <p:cNvPr id="20" name="Freeform: Shape 29">
                <a:extLst>
                  <a:ext uri="{FF2B5EF4-FFF2-40B4-BE49-F238E27FC236}">
                    <a16:creationId xmlns:a16="http://schemas.microsoft.com/office/drawing/2014/main" id="{823FFDB3-103E-5624-4710-583686D686D4}"/>
                  </a:ext>
                </a:extLst>
              </p:cNvPr>
              <p:cNvSpPr/>
              <p:nvPr/>
            </p:nvSpPr>
            <p:spPr>
              <a:xfrm>
                <a:off x="921153" y="5644159"/>
                <a:ext cx="52711" cy="52892"/>
              </a:xfrm>
              <a:custGeom>
                <a:avLst/>
                <a:gdLst>
                  <a:gd name="connsiteX0" fmla="*/ 24990 w 52711"/>
                  <a:gd name="connsiteY0" fmla="*/ 52892 h 52892"/>
                  <a:gd name="connsiteX1" fmla="*/ 52711 w 52711"/>
                  <a:gd name="connsiteY1" fmla="*/ 21875 h 52892"/>
                  <a:gd name="connsiteX2" fmla="*/ 27721 w 52711"/>
                  <a:gd name="connsiteY2" fmla="*/ 0 h 52892"/>
                  <a:gd name="connsiteX3" fmla="*/ 0 w 52711"/>
                  <a:gd name="connsiteY3" fmla="*/ 31017 h 52892"/>
                </a:gdLst>
                <a:ahLst/>
                <a:cxnLst>
                  <a:cxn ang="0">
                    <a:pos x="connsiteX0" y="connsiteY0"/>
                  </a:cxn>
                  <a:cxn ang="0">
                    <a:pos x="connsiteX1" y="connsiteY1"/>
                  </a:cxn>
                  <a:cxn ang="0">
                    <a:pos x="connsiteX2" y="connsiteY2"/>
                  </a:cxn>
                  <a:cxn ang="0">
                    <a:pos x="connsiteX3" y="connsiteY3"/>
                  </a:cxn>
                </a:cxnLst>
                <a:rect l="l" t="t" r="r" b="b"/>
                <a:pathLst>
                  <a:path w="52711" h="52892">
                    <a:moveTo>
                      <a:pt x="24990" y="52892"/>
                    </a:moveTo>
                    <a:lnTo>
                      <a:pt x="52711" y="21875"/>
                    </a:lnTo>
                    <a:lnTo>
                      <a:pt x="27721" y="0"/>
                    </a:lnTo>
                    <a:lnTo>
                      <a:pt x="0" y="31017"/>
                    </a:lnTo>
                  </a:path>
                </a:pathLst>
              </a:custGeom>
              <a:noFill/>
              <a:ln w="9525" cap="flat">
                <a:solidFill>
                  <a:schemeClr val="bg1"/>
                </a:solidFill>
                <a:prstDash val="solid"/>
                <a:miter/>
              </a:ln>
            </p:spPr>
            <p:txBody>
              <a:bodyPr rtlCol="0" anchor="ctr"/>
              <a:lstStyle/>
              <a:p>
                <a:endParaRPr lang="en-GB" dirty="0"/>
              </a:p>
            </p:txBody>
          </p:sp>
          <p:sp>
            <p:nvSpPr>
              <p:cNvPr id="21" name="Freeform: Shape 30">
                <a:extLst>
                  <a:ext uri="{FF2B5EF4-FFF2-40B4-BE49-F238E27FC236}">
                    <a16:creationId xmlns:a16="http://schemas.microsoft.com/office/drawing/2014/main" id="{E0CF44AE-E3C9-477A-9F04-F4E786194EA4}"/>
                  </a:ext>
                </a:extLst>
              </p:cNvPr>
              <p:cNvSpPr/>
              <p:nvPr/>
            </p:nvSpPr>
            <p:spPr>
              <a:xfrm>
                <a:off x="776652" y="5816922"/>
                <a:ext cx="43615" cy="42870"/>
              </a:xfrm>
              <a:custGeom>
                <a:avLst/>
                <a:gdLst>
                  <a:gd name="connsiteX0" fmla="*/ 1514 w 43615"/>
                  <a:gd name="connsiteY0" fmla="*/ 16908 h 42870"/>
                  <a:gd name="connsiteX1" fmla="*/ 16301 w 43615"/>
                  <a:gd name="connsiteY1" fmla="*/ 0 h 42870"/>
                  <a:gd name="connsiteX2" fmla="*/ 43616 w 43615"/>
                  <a:gd name="connsiteY2" fmla="*/ 23906 h 42870"/>
                  <a:gd name="connsiteX3" fmla="*/ 28830 w 43615"/>
                  <a:gd name="connsiteY3" fmla="*/ 40815 h 42870"/>
                  <a:gd name="connsiteX4" fmla="*/ 20319 w 43615"/>
                  <a:gd name="connsiteY4" fmla="*/ 41379 h 42870"/>
                  <a:gd name="connsiteX5" fmla="*/ 2056 w 43615"/>
                  <a:gd name="connsiteY5" fmla="*/ 25396 h 42870"/>
                  <a:gd name="connsiteX6" fmla="*/ 1492 w 43615"/>
                  <a:gd name="connsiteY6" fmla="*/ 16886 h 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15" h="42870">
                    <a:moveTo>
                      <a:pt x="1514" y="16908"/>
                    </a:moveTo>
                    <a:lnTo>
                      <a:pt x="16301" y="0"/>
                    </a:lnTo>
                    <a:lnTo>
                      <a:pt x="43616" y="23906"/>
                    </a:lnTo>
                    <a:lnTo>
                      <a:pt x="28830" y="40815"/>
                    </a:lnTo>
                    <a:cubicBezTo>
                      <a:pt x="26640" y="43321"/>
                      <a:pt x="22825" y="43569"/>
                      <a:pt x="20319" y="41379"/>
                    </a:cubicBezTo>
                    <a:lnTo>
                      <a:pt x="2056" y="25396"/>
                    </a:lnTo>
                    <a:cubicBezTo>
                      <a:pt x="-450" y="23207"/>
                      <a:pt x="-698" y="19392"/>
                      <a:pt x="1492" y="16886"/>
                    </a:cubicBezTo>
                    <a:close/>
                  </a:path>
                </a:pathLst>
              </a:custGeom>
              <a:noFill/>
              <a:ln w="9525" cap="flat">
                <a:solidFill>
                  <a:schemeClr val="bg1"/>
                </a:solidFill>
                <a:prstDash val="solid"/>
                <a:miter/>
              </a:ln>
            </p:spPr>
            <p:txBody>
              <a:bodyPr rtlCol="0" anchor="ctr"/>
              <a:lstStyle/>
              <a:p>
                <a:endParaRPr lang="en-GB" dirty="0"/>
              </a:p>
            </p:txBody>
          </p:sp>
          <p:sp>
            <p:nvSpPr>
              <p:cNvPr id="22" name="Freeform: Shape 31">
                <a:extLst>
                  <a:ext uri="{FF2B5EF4-FFF2-40B4-BE49-F238E27FC236}">
                    <a16:creationId xmlns:a16="http://schemas.microsoft.com/office/drawing/2014/main" id="{F4B62A78-923D-EE9A-D9F1-E3FAB3280A50}"/>
                  </a:ext>
                </a:extLst>
              </p:cNvPr>
              <p:cNvSpPr/>
              <p:nvPr/>
            </p:nvSpPr>
            <p:spPr>
              <a:xfrm>
                <a:off x="935104" y="5632127"/>
                <a:ext cx="51831" cy="45352"/>
              </a:xfrm>
              <a:custGeom>
                <a:avLst/>
                <a:gdLst>
                  <a:gd name="connsiteX0" fmla="*/ 51831 w 51831"/>
                  <a:gd name="connsiteY0" fmla="*/ 45352 h 45352"/>
                  <a:gd name="connsiteX1" fmla="*/ 0 w 51831"/>
                  <a:gd name="connsiteY1" fmla="*/ 0 h 45352"/>
                </a:gdLst>
                <a:ahLst/>
                <a:cxnLst>
                  <a:cxn ang="0">
                    <a:pos x="connsiteX0" y="connsiteY0"/>
                  </a:cxn>
                  <a:cxn ang="0">
                    <a:pos x="connsiteX1" y="connsiteY1"/>
                  </a:cxn>
                </a:cxnLst>
                <a:rect l="l" t="t" r="r" b="b"/>
                <a:pathLst>
                  <a:path w="51831" h="45352">
                    <a:moveTo>
                      <a:pt x="51831" y="45352"/>
                    </a:moveTo>
                    <a:lnTo>
                      <a:pt x="0" y="0"/>
                    </a:lnTo>
                  </a:path>
                </a:pathLst>
              </a:custGeom>
              <a:ln w="9525" cap="rnd">
                <a:solidFill>
                  <a:schemeClr val="bg1"/>
                </a:solidFill>
                <a:prstDash val="solid"/>
                <a:miter/>
              </a:ln>
            </p:spPr>
            <p:txBody>
              <a:bodyPr rtlCol="0" anchor="ctr"/>
              <a:lstStyle/>
              <a:p>
                <a:endParaRPr lang="en-GB" dirty="0"/>
              </a:p>
            </p:txBody>
          </p:sp>
          <p:sp>
            <p:nvSpPr>
              <p:cNvPr id="23" name="Freeform: Shape 32">
                <a:extLst>
                  <a:ext uri="{FF2B5EF4-FFF2-40B4-BE49-F238E27FC236}">
                    <a16:creationId xmlns:a16="http://schemas.microsoft.com/office/drawing/2014/main" id="{EC51A12A-A139-6E60-8C7B-2D499C5D46FE}"/>
                  </a:ext>
                </a:extLst>
              </p:cNvPr>
              <p:cNvSpPr/>
              <p:nvPr/>
            </p:nvSpPr>
            <p:spPr>
              <a:xfrm>
                <a:off x="828395" y="5890695"/>
                <a:ext cx="140210" cy="109892"/>
              </a:xfrm>
              <a:custGeom>
                <a:avLst/>
                <a:gdLst>
                  <a:gd name="connsiteX0" fmla="*/ 140210 w 140210"/>
                  <a:gd name="connsiteY0" fmla="*/ 109893 h 109892"/>
                  <a:gd name="connsiteX1" fmla="*/ 0 w 140210"/>
                  <a:gd name="connsiteY1" fmla="*/ 109893 h 109892"/>
                  <a:gd name="connsiteX2" fmla="*/ 0 w 140210"/>
                  <a:gd name="connsiteY2" fmla="*/ 37699 h 109892"/>
                  <a:gd name="connsiteX3" fmla="*/ 542 w 140210"/>
                  <a:gd name="connsiteY3" fmla="*/ 31537 h 109892"/>
                  <a:gd name="connsiteX4" fmla="*/ 37745 w 140210"/>
                  <a:gd name="connsiteY4" fmla="*/ 0 h 109892"/>
                  <a:gd name="connsiteX5" fmla="*/ 67769 w 140210"/>
                  <a:gd name="connsiteY5" fmla="*/ 14854 h 109892"/>
                  <a:gd name="connsiteX6" fmla="*/ 76618 w 140210"/>
                  <a:gd name="connsiteY6" fmla="*/ 26412 h 109892"/>
                  <a:gd name="connsiteX7" fmla="*/ 104136 w 140210"/>
                  <a:gd name="connsiteY7" fmla="*/ 62577 h 109892"/>
                  <a:gd name="connsiteX8" fmla="*/ 140210 w 140210"/>
                  <a:gd name="connsiteY8" fmla="*/ 109870 h 1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10" h="109892">
                    <a:moveTo>
                      <a:pt x="140210" y="109893"/>
                    </a:moveTo>
                    <a:lnTo>
                      <a:pt x="0" y="109893"/>
                    </a:lnTo>
                    <a:lnTo>
                      <a:pt x="0" y="37699"/>
                    </a:lnTo>
                    <a:cubicBezTo>
                      <a:pt x="0" y="35577"/>
                      <a:pt x="203" y="33523"/>
                      <a:pt x="542" y="31537"/>
                    </a:cubicBezTo>
                    <a:cubicBezTo>
                      <a:pt x="3454" y="13612"/>
                      <a:pt x="19053" y="0"/>
                      <a:pt x="37745" y="0"/>
                    </a:cubicBezTo>
                    <a:cubicBezTo>
                      <a:pt x="50002" y="0"/>
                      <a:pt x="60883" y="5802"/>
                      <a:pt x="67769" y="14854"/>
                    </a:cubicBezTo>
                    <a:lnTo>
                      <a:pt x="76618" y="26412"/>
                    </a:lnTo>
                    <a:lnTo>
                      <a:pt x="104136" y="62577"/>
                    </a:lnTo>
                    <a:lnTo>
                      <a:pt x="140210" y="109870"/>
                    </a:lnTo>
                    <a:close/>
                  </a:path>
                </a:pathLst>
              </a:custGeom>
              <a:noFill/>
              <a:ln w="9525" cap="flat">
                <a:solidFill>
                  <a:schemeClr val="bg1"/>
                </a:solidFill>
                <a:prstDash val="solid"/>
                <a:miter/>
              </a:ln>
            </p:spPr>
            <p:txBody>
              <a:bodyPr rtlCol="0" anchor="ctr"/>
              <a:lstStyle/>
              <a:p>
                <a:endParaRPr lang="en-GB" dirty="0"/>
              </a:p>
            </p:txBody>
          </p:sp>
          <p:sp>
            <p:nvSpPr>
              <p:cNvPr id="24" name="Freeform: Shape 33">
                <a:extLst>
                  <a:ext uri="{FF2B5EF4-FFF2-40B4-BE49-F238E27FC236}">
                    <a16:creationId xmlns:a16="http://schemas.microsoft.com/office/drawing/2014/main" id="{8EB7F2B2-A918-96E7-8AAA-B0E5C8451BAF}"/>
                  </a:ext>
                </a:extLst>
              </p:cNvPr>
              <p:cNvSpPr/>
              <p:nvPr/>
            </p:nvSpPr>
            <p:spPr>
              <a:xfrm>
                <a:off x="733469" y="6000588"/>
                <a:ext cx="268975" cy="2257"/>
              </a:xfrm>
              <a:custGeom>
                <a:avLst/>
                <a:gdLst>
                  <a:gd name="connsiteX0" fmla="*/ 268975 w 268975"/>
                  <a:gd name="connsiteY0" fmla="*/ 0 h 2257"/>
                  <a:gd name="connsiteX1" fmla="*/ 0 w 268975"/>
                  <a:gd name="connsiteY1" fmla="*/ 0 h 2257"/>
                </a:gdLst>
                <a:ahLst/>
                <a:cxnLst>
                  <a:cxn ang="0">
                    <a:pos x="connsiteX0" y="connsiteY0"/>
                  </a:cxn>
                  <a:cxn ang="0">
                    <a:pos x="connsiteX1" y="connsiteY1"/>
                  </a:cxn>
                </a:cxnLst>
                <a:rect l="l" t="t" r="r" b="b"/>
                <a:pathLst>
                  <a:path w="268975" h="2257">
                    <a:moveTo>
                      <a:pt x="268975" y="0"/>
                    </a:moveTo>
                    <a:lnTo>
                      <a:pt x="0" y="0"/>
                    </a:lnTo>
                  </a:path>
                </a:pathLst>
              </a:custGeom>
              <a:ln w="9525" cap="rnd">
                <a:solidFill>
                  <a:schemeClr val="bg1"/>
                </a:solidFill>
                <a:prstDash val="solid"/>
                <a:miter/>
              </a:ln>
            </p:spPr>
            <p:txBody>
              <a:bodyPr rtlCol="0" anchor="ctr"/>
              <a:lstStyle/>
              <a:p>
                <a:endParaRPr lang="en-GB" dirty="0"/>
              </a:p>
            </p:txBody>
          </p:sp>
          <p:sp>
            <p:nvSpPr>
              <p:cNvPr id="25" name="Freeform: Shape 34">
                <a:extLst>
                  <a:ext uri="{FF2B5EF4-FFF2-40B4-BE49-F238E27FC236}">
                    <a16:creationId xmlns:a16="http://schemas.microsoft.com/office/drawing/2014/main" id="{7FFC1E27-DEA0-BCA6-F64C-3D0F352D0AEB}"/>
                  </a:ext>
                </a:extLst>
              </p:cNvPr>
              <p:cNvSpPr/>
              <p:nvPr/>
            </p:nvSpPr>
            <p:spPr>
              <a:xfrm>
                <a:off x="701549" y="5922255"/>
                <a:ext cx="127387" cy="23387"/>
              </a:xfrm>
              <a:custGeom>
                <a:avLst/>
                <a:gdLst>
                  <a:gd name="connsiteX0" fmla="*/ 127365 w 127387"/>
                  <a:gd name="connsiteY0" fmla="*/ 0 h 23387"/>
                  <a:gd name="connsiteX1" fmla="*/ 126824 w 127387"/>
                  <a:gd name="connsiteY1" fmla="*/ 6163 h 23387"/>
                  <a:gd name="connsiteX2" fmla="*/ 126824 w 127387"/>
                  <a:gd name="connsiteY2" fmla="*/ 23387 h 23387"/>
                  <a:gd name="connsiteX3" fmla="*/ 11964 w 127387"/>
                  <a:gd name="connsiteY3" fmla="*/ 23387 h 23387"/>
                  <a:gd name="connsiteX4" fmla="*/ 0 w 127387"/>
                  <a:gd name="connsiteY4" fmla="*/ 11671 h 23387"/>
                  <a:gd name="connsiteX5" fmla="*/ 3499 w 127387"/>
                  <a:gd name="connsiteY5" fmla="*/ 3454 h 23387"/>
                  <a:gd name="connsiteX6" fmla="*/ 11964 w 127387"/>
                  <a:gd name="connsiteY6" fmla="*/ 0 h 23387"/>
                  <a:gd name="connsiteX7" fmla="*/ 127388 w 127387"/>
                  <a:gd name="connsiteY7" fmla="*/ 0 h 2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87" h="23387">
                    <a:moveTo>
                      <a:pt x="127365" y="0"/>
                    </a:moveTo>
                    <a:cubicBezTo>
                      <a:pt x="127027" y="1964"/>
                      <a:pt x="126824" y="4041"/>
                      <a:pt x="126824" y="6163"/>
                    </a:cubicBezTo>
                    <a:lnTo>
                      <a:pt x="126824" y="23387"/>
                    </a:lnTo>
                    <a:lnTo>
                      <a:pt x="11964" y="23387"/>
                    </a:lnTo>
                    <a:cubicBezTo>
                      <a:pt x="5328" y="23387"/>
                      <a:pt x="0" y="18172"/>
                      <a:pt x="0" y="11671"/>
                    </a:cubicBezTo>
                    <a:cubicBezTo>
                      <a:pt x="0" y="8511"/>
                      <a:pt x="1377" y="5508"/>
                      <a:pt x="3499" y="3454"/>
                    </a:cubicBezTo>
                    <a:cubicBezTo>
                      <a:pt x="5711" y="1287"/>
                      <a:pt x="8669" y="0"/>
                      <a:pt x="11964" y="0"/>
                    </a:cubicBezTo>
                    <a:lnTo>
                      <a:pt x="127388" y="0"/>
                    </a:lnTo>
                    <a:close/>
                  </a:path>
                </a:pathLst>
              </a:custGeom>
              <a:noFill/>
              <a:ln w="9525" cap="flat">
                <a:solidFill>
                  <a:schemeClr val="bg1"/>
                </a:solidFill>
                <a:prstDash val="solid"/>
                <a:miter/>
              </a:ln>
            </p:spPr>
            <p:txBody>
              <a:bodyPr rtlCol="0" anchor="ctr"/>
              <a:lstStyle/>
              <a:p>
                <a:endParaRPr lang="en-GB" dirty="0"/>
              </a:p>
            </p:txBody>
          </p:sp>
          <p:sp>
            <p:nvSpPr>
              <p:cNvPr id="26" name="Freeform: Shape 35">
                <a:extLst>
                  <a:ext uri="{FF2B5EF4-FFF2-40B4-BE49-F238E27FC236}">
                    <a16:creationId xmlns:a16="http://schemas.microsoft.com/office/drawing/2014/main" id="{7352A101-9293-B093-1B17-920B56D8B4CA}"/>
                  </a:ext>
                </a:extLst>
              </p:cNvPr>
              <p:cNvSpPr/>
              <p:nvPr/>
            </p:nvSpPr>
            <p:spPr>
              <a:xfrm>
                <a:off x="905013" y="5739762"/>
                <a:ext cx="92174" cy="213554"/>
              </a:xfrm>
              <a:custGeom>
                <a:avLst/>
                <a:gdLst>
                  <a:gd name="connsiteX0" fmla="*/ 91968 w 92174"/>
                  <a:gd name="connsiteY0" fmla="*/ 113866 h 213554"/>
                  <a:gd name="connsiteX1" fmla="*/ 51921 w 92174"/>
                  <a:gd name="connsiteY1" fmla="*/ 196895 h 213554"/>
                  <a:gd name="connsiteX2" fmla="*/ 27496 w 92174"/>
                  <a:gd name="connsiteY2" fmla="*/ 213555 h 213554"/>
                  <a:gd name="connsiteX3" fmla="*/ 0 w 92174"/>
                  <a:gd name="connsiteY3" fmla="*/ 177391 h 213554"/>
                  <a:gd name="connsiteX4" fmla="*/ 22620 w 92174"/>
                  <a:gd name="connsiteY4" fmla="*/ 163665 h 213554"/>
                  <a:gd name="connsiteX5" fmla="*/ 47790 w 92174"/>
                  <a:gd name="connsiteY5" fmla="*/ 111270 h 213554"/>
                  <a:gd name="connsiteX6" fmla="*/ 14290 w 92174"/>
                  <a:gd name="connsiteY6" fmla="*/ 35781 h 213554"/>
                  <a:gd name="connsiteX7" fmla="*/ 16841 w 92174"/>
                  <a:gd name="connsiteY7" fmla="*/ 35916 h 213554"/>
                  <a:gd name="connsiteX8" fmla="*/ 42305 w 92174"/>
                  <a:gd name="connsiteY8" fmla="*/ 10452 h 213554"/>
                  <a:gd name="connsiteX9" fmla="*/ 40025 w 92174"/>
                  <a:gd name="connsiteY9" fmla="*/ 0 h 213554"/>
                  <a:gd name="connsiteX10" fmla="*/ 91946 w 92174"/>
                  <a:gd name="connsiteY10" fmla="*/ 113888 h 2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174" h="213554">
                    <a:moveTo>
                      <a:pt x="91968" y="113866"/>
                    </a:moveTo>
                    <a:cubicBezTo>
                      <a:pt x="90072" y="146283"/>
                      <a:pt x="75828" y="175720"/>
                      <a:pt x="51921" y="196895"/>
                    </a:cubicBezTo>
                    <a:cubicBezTo>
                      <a:pt x="44494" y="203464"/>
                      <a:pt x="36255" y="209063"/>
                      <a:pt x="27496" y="213555"/>
                    </a:cubicBezTo>
                    <a:lnTo>
                      <a:pt x="0" y="177391"/>
                    </a:lnTo>
                    <a:cubicBezTo>
                      <a:pt x="8330" y="174230"/>
                      <a:pt x="15892" y="169535"/>
                      <a:pt x="22620" y="163665"/>
                    </a:cubicBezTo>
                    <a:cubicBezTo>
                      <a:pt x="37632" y="150414"/>
                      <a:pt x="46571" y="131813"/>
                      <a:pt x="47790" y="111270"/>
                    </a:cubicBezTo>
                    <a:cubicBezTo>
                      <a:pt x="49438" y="82532"/>
                      <a:pt x="36142" y="54563"/>
                      <a:pt x="14290" y="35781"/>
                    </a:cubicBezTo>
                    <a:cubicBezTo>
                      <a:pt x="15147" y="35871"/>
                      <a:pt x="15983" y="35916"/>
                      <a:pt x="16841" y="35916"/>
                    </a:cubicBezTo>
                    <a:cubicBezTo>
                      <a:pt x="30904" y="35916"/>
                      <a:pt x="42305" y="24516"/>
                      <a:pt x="42305" y="10452"/>
                    </a:cubicBezTo>
                    <a:cubicBezTo>
                      <a:pt x="42305" y="6705"/>
                      <a:pt x="41492" y="3160"/>
                      <a:pt x="40025" y="0"/>
                    </a:cubicBezTo>
                    <a:cubicBezTo>
                      <a:pt x="73773" y="27541"/>
                      <a:pt x="94610" y="70139"/>
                      <a:pt x="91946" y="113888"/>
                    </a:cubicBezTo>
                    <a:close/>
                  </a:path>
                </a:pathLst>
              </a:custGeom>
              <a:noFill/>
              <a:ln w="9525" cap="flat">
                <a:solidFill>
                  <a:schemeClr val="bg1"/>
                </a:solidFill>
                <a:prstDash val="solid"/>
                <a:miter/>
              </a:ln>
            </p:spPr>
            <p:txBody>
              <a:bodyPr rtlCol="0" anchor="ctr"/>
              <a:lstStyle/>
              <a:p>
                <a:endParaRPr lang="en-GB" dirty="0"/>
              </a:p>
            </p:txBody>
          </p:sp>
          <p:sp>
            <p:nvSpPr>
              <p:cNvPr id="27" name="Freeform: Shape 36">
                <a:extLst>
                  <a:ext uri="{FF2B5EF4-FFF2-40B4-BE49-F238E27FC236}">
                    <a16:creationId xmlns:a16="http://schemas.microsoft.com/office/drawing/2014/main" id="{E8EBBAED-5881-3ECD-2F01-8B77BEC9FCA0}"/>
                  </a:ext>
                </a:extLst>
              </p:cNvPr>
              <p:cNvSpPr/>
              <p:nvPr/>
            </p:nvSpPr>
            <p:spPr>
              <a:xfrm>
                <a:off x="896412" y="5724773"/>
                <a:ext cx="50950" cy="50882"/>
              </a:xfrm>
              <a:custGeom>
                <a:avLst/>
                <a:gdLst>
                  <a:gd name="connsiteX0" fmla="*/ 50905 w 50950"/>
                  <a:gd name="connsiteY0" fmla="*/ 25419 h 50882"/>
                  <a:gd name="connsiteX1" fmla="*/ 25441 w 50950"/>
                  <a:gd name="connsiteY1" fmla="*/ 50883 h 50882"/>
                  <a:gd name="connsiteX2" fmla="*/ 22891 w 50950"/>
                  <a:gd name="connsiteY2" fmla="*/ 50748 h 50882"/>
                  <a:gd name="connsiteX3" fmla="*/ 7562 w 50950"/>
                  <a:gd name="connsiteY3" fmla="*/ 43501 h 50882"/>
                  <a:gd name="connsiteX4" fmla="*/ 0 w 50950"/>
                  <a:gd name="connsiteY4" fmla="*/ 25419 h 50882"/>
                  <a:gd name="connsiteX5" fmla="*/ 25464 w 50950"/>
                  <a:gd name="connsiteY5" fmla="*/ 0 h 50882"/>
                  <a:gd name="connsiteX6" fmla="*/ 40995 w 50950"/>
                  <a:gd name="connsiteY6" fmla="*/ 5305 h 50882"/>
                  <a:gd name="connsiteX7" fmla="*/ 48671 w 50950"/>
                  <a:gd name="connsiteY7" fmla="*/ 14967 h 50882"/>
                  <a:gd name="connsiteX8" fmla="*/ 50951 w 50950"/>
                  <a:gd name="connsiteY8" fmla="*/ 25419 h 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0" h="50882">
                    <a:moveTo>
                      <a:pt x="50905" y="25419"/>
                    </a:moveTo>
                    <a:cubicBezTo>
                      <a:pt x="50905" y="39483"/>
                      <a:pt x="39505" y="50883"/>
                      <a:pt x="25441" y="50883"/>
                    </a:cubicBezTo>
                    <a:cubicBezTo>
                      <a:pt x="24584" y="50883"/>
                      <a:pt x="23748" y="50838"/>
                      <a:pt x="22891" y="50748"/>
                    </a:cubicBezTo>
                    <a:cubicBezTo>
                      <a:pt x="16931" y="50183"/>
                      <a:pt x="11581" y="47519"/>
                      <a:pt x="7562" y="43501"/>
                    </a:cubicBezTo>
                    <a:cubicBezTo>
                      <a:pt x="2867" y="38918"/>
                      <a:pt x="0" y="32462"/>
                      <a:pt x="0" y="25419"/>
                    </a:cubicBezTo>
                    <a:cubicBezTo>
                      <a:pt x="0" y="11355"/>
                      <a:pt x="11400" y="0"/>
                      <a:pt x="25464" y="0"/>
                    </a:cubicBezTo>
                    <a:cubicBezTo>
                      <a:pt x="31333" y="0"/>
                      <a:pt x="36729" y="1987"/>
                      <a:pt x="40995" y="5305"/>
                    </a:cubicBezTo>
                    <a:cubicBezTo>
                      <a:pt x="44314" y="7811"/>
                      <a:pt x="46955" y="11129"/>
                      <a:pt x="48671" y="14967"/>
                    </a:cubicBezTo>
                    <a:cubicBezTo>
                      <a:pt x="50138" y="18127"/>
                      <a:pt x="50951" y="21694"/>
                      <a:pt x="50951" y="25419"/>
                    </a:cubicBezTo>
                    <a:close/>
                  </a:path>
                </a:pathLst>
              </a:custGeom>
              <a:noFill/>
              <a:ln w="9525" cap="flat">
                <a:solidFill>
                  <a:schemeClr val="bg1"/>
                </a:solidFill>
                <a:prstDash val="solid"/>
                <a:miter/>
              </a:ln>
            </p:spPr>
            <p:txBody>
              <a:bodyPr rtlCol="0" anchor="ctr"/>
              <a:lstStyle/>
              <a:p>
                <a:endParaRPr lang="en-GB" dirty="0"/>
              </a:p>
            </p:txBody>
          </p:sp>
          <p:sp>
            <p:nvSpPr>
              <p:cNvPr id="28" name="Freeform: Shape 37">
                <a:extLst>
                  <a:ext uri="{FF2B5EF4-FFF2-40B4-BE49-F238E27FC236}">
                    <a16:creationId xmlns:a16="http://schemas.microsoft.com/office/drawing/2014/main" id="{A202A974-5C9E-3547-4AF6-7D2E57A3D6D8}"/>
                  </a:ext>
                </a:extLst>
              </p:cNvPr>
              <p:cNvSpPr/>
              <p:nvPr/>
            </p:nvSpPr>
            <p:spPr>
              <a:xfrm>
                <a:off x="733469" y="5899680"/>
                <a:ext cx="57610" cy="22574"/>
              </a:xfrm>
              <a:custGeom>
                <a:avLst/>
                <a:gdLst>
                  <a:gd name="connsiteX0" fmla="*/ 49912 w 57610"/>
                  <a:gd name="connsiteY0" fmla="*/ 0 h 22574"/>
                  <a:gd name="connsiteX1" fmla="*/ 7698 w 57610"/>
                  <a:gd name="connsiteY1" fmla="*/ 0 h 22574"/>
                  <a:gd name="connsiteX2" fmla="*/ 0 w 57610"/>
                  <a:gd name="connsiteY2" fmla="*/ 7698 h 22574"/>
                  <a:gd name="connsiteX3" fmla="*/ 0 w 57610"/>
                  <a:gd name="connsiteY3" fmla="*/ 22575 h 22574"/>
                  <a:gd name="connsiteX4" fmla="*/ 57610 w 57610"/>
                  <a:gd name="connsiteY4" fmla="*/ 22575 h 22574"/>
                  <a:gd name="connsiteX5" fmla="*/ 57610 w 57610"/>
                  <a:gd name="connsiteY5" fmla="*/ 7698 h 22574"/>
                  <a:gd name="connsiteX6" fmla="*/ 49912 w 57610"/>
                  <a:gd name="connsiteY6" fmla="*/ 0 h 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10" h="22574">
                    <a:moveTo>
                      <a:pt x="49912" y="0"/>
                    </a:moveTo>
                    <a:lnTo>
                      <a:pt x="7698" y="0"/>
                    </a:lnTo>
                    <a:cubicBezTo>
                      <a:pt x="3454" y="0"/>
                      <a:pt x="0" y="3454"/>
                      <a:pt x="0" y="7698"/>
                    </a:cubicBezTo>
                    <a:lnTo>
                      <a:pt x="0" y="22575"/>
                    </a:lnTo>
                    <a:lnTo>
                      <a:pt x="57610" y="22575"/>
                    </a:lnTo>
                    <a:lnTo>
                      <a:pt x="57610" y="7698"/>
                    </a:lnTo>
                    <a:cubicBezTo>
                      <a:pt x="57610" y="3454"/>
                      <a:pt x="54156" y="0"/>
                      <a:pt x="49912" y="0"/>
                    </a:cubicBezTo>
                    <a:close/>
                  </a:path>
                </a:pathLst>
              </a:custGeom>
              <a:noFill/>
              <a:ln w="9525" cap="flat">
                <a:solidFill>
                  <a:schemeClr val="bg1"/>
                </a:solidFill>
                <a:prstDash val="solid"/>
                <a:miter/>
              </a:ln>
            </p:spPr>
            <p:txBody>
              <a:bodyPr rtlCol="0" anchor="ctr"/>
              <a:lstStyle/>
              <a:p>
                <a:endParaRPr lang="en-GB" dirty="0"/>
              </a:p>
            </p:txBody>
          </p:sp>
        </p:grpSp>
      </p:grpSp>
      <p:grpSp>
        <p:nvGrpSpPr>
          <p:cNvPr id="29" name="Group 28">
            <a:extLst>
              <a:ext uri="{FF2B5EF4-FFF2-40B4-BE49-F238E27FC236}">
                <a16:creationId xmlns:a16="http://schemas.microsoft.com/office/drawing/2014/main" id="{CCDD5B18-BF30-BD39-3B2D-F756287E29EA}"/>
              </a:ext>
            </a:extLst>
          </p:cNvPr>
          <p:cNvGrpSpPr/>
          <p:nvPr/>
        </p:nvGrpSpPr>
        <p:grpSpPr>
          <a:xfrm>
            <a:off x="-2365608" y="852027"/>
            <a:ext cx="372914" cy="405467"/>
            <a:chOff x="710973" y="2778266"/>
            <a:chExt cx="372914" cy="405467"/>
          </a:xfrm>
        </p:grpSpPr>
        <p:sp>
          <p:nvSpPr>
            <p:cNvPr id="30" name="Rectangle: Rounded Corners 50">
              <a:extLst>
                <a:ext uri="{FF2B5EF4-FFF2-40B4-BE49-F238E27FC236}">
                  <a16:creationId xmlns:a16="http://schemas.microsoft.com/office/drawing/2014/main" id="{EDBB9795-E884-7675-4EF6-DA61829D51F7}"/>
                </a:ext>
              </a:extLst>
            </p:cNvPr>
            <p:cNvSpPr/>
            <p:nvPr/>
          </p:nvSpPr>
          <p:spPr>
            <a:xfrm>
              <a:off x="710973" y="2778266"/>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aphic 18">
              <a:extLst>
                <a:ext uri="{FF2B5EF4-FFF2-40B4-BE49-F238E27FC236}">
                  <a16:creationId xmlns:a16="http://schemas.microsoft.com/office/drawing/2014/main" id="{DA329991-A386-9C09-56E5-FF65D4BE0087}"/>
                </a:ext>
              </a:extLst>
            </p:cNvPr>
            <p:cNvGrpSpPr/>
            <p:nvPr/>
          </p:nvGrpSpPr>
          <p:grpSpPr>
            <a:xfrm>
              <a:off x="805976" y="2845356"/>
              <a:ext cx="182908" cy="260414"/>
              <a:chOff x="751556" y="2633180"/>
              <a:chExt cx="281579" cy="400896"/>
            </a:xfrm>
            <a:noFill/>
          </p:grpSpPr>
          <p:sp>
            <p:nvSpPr>
              <p:cNvPr id="32" name="Freeform: Shape 44">
                <a:extLst>
                  <a:ext uri="{FF2B5EF4-FFF2-40B4-BE49-F238E27FC236}">
                    <a16:creationId xmlns:a16="http://schemas.microsoft.com/office/drawing/2014/main" id="{B6A5B39D-023A-60EC-BA38-191AD8F97445}"/>
                  </a:ext>
                </a:extLst>
              </p:cNvPr>
              <p:cNvSpPr/>
              <p:nvPr/>
            </p:nvSpPr>
            <p:spPr>
              <a:xfrm>
                <a:off x="802368" y="2633180"/>
                <a:ext cx="179982" cy="75410"/>
              </a:xfrm>
              <a:custGeom>
                <a:avLst/>
                <a:gdLst>
                  <a:gd name="connsiteX0" fmla="*/ 179957 w 179982"/>
                  <a:gd name="connsiteY0" fmla="*/ 43906 h 75410"/>
                  <a:gd name="connsiteX1" fmla="*/ 179957 w 179982"/>
                  <a:gd name="connsiteY1" fmla="*/ 60465 h 75410"/>
                  <a:gd name="connsiteX2" fmla="*/ 165011 w 179982"/>
                  <a:gd name="connsiteY2" fmla="*/ 75411 h 75410"/>
                  <a:gd name="connsiteX3" fmla="*/ 14946 w 179982"/>
                  <a:gd name="connsiteY3" fmla="*/ 75411 h 75410"/>
                  <a:gd name="connsiteX4" fmla="*/ 0 w 179982"/>
                  <a:gd name="connsiteY4" fmla="*/ 60465 h 75410"/>
                  <a:gd name="connsiteX5" fmla="*/ 0 w 179982"/>
                  <a:gd name="connsiteY5" fmla="*/ 43906 h 75410"/>
                  <a:gd name="connsiteX6" fmla="*/ 14946 w 179982"/>
                  <a:gd name="connsiteY6" fmla="*/ 28959 h 75410"/>
                  <a:gd name="connsiteX7" fmla="*/ 50433 w 179982"/>
                  <a:gd name="connsiteY7" fmla="*/ 28959 h 75410"/>
                  <a:gd name="connsiteX8" fmla="*/ 62380 w 179982"/>
                  <a:gd name="connsiteY8" fmla="*/ 20163 h 75410"/>
                  <a:gd name="connsiteX9" fmla="*/ 89978 w 179982"/>
                  <a:gd name="connsiteY9" fmla="*/ 0 h 75410"/>
                  <a:gd name="connsiteX10" fmla="*/ 117577 w 179982"/>
                  <a:gd name="connsiteY10" fmla="*/ 20138 h 75410"/>
                  <a:gd name="connsiteX11" fmla="*/ 129524 w 179982"/>
                  <a:gd name="connsiteY11" fmla="*/ 28959 h 75410"/>
                  <a:gd name="connsiteX12" fmla="*/ 165036 w 179982"/>
                  <a:gd name="connsiteY12" fmla="*/ 28959 h 75410"/>
                  <a:gd name="connsiteX13" fmla="*/ 179982 w 179982"/>
                  <a:gd name="connsiteY13" fmla="*/ 43906 h 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982" h="75410">
                    <a:moveTo>
                      <a:pt x="179957" y="43906"/>
                    </a:moveTo>
                    <a:lnTo>
                      <a:pt x="179957" y="60465"/>
                    </a:lnTo>
                    <a:cubicBezTo>
                      <a:pt x="179957" y="68732"/>
                      <a:pt x="173253" y="75411"/>
                      <a:pt x="165011" y="75411"/>
                    </a:cubicBezTo>
                    <a:lnTo>
                      <a:pt x="14946" y="75411"/>
                    </a:lnTo>
                    <a:cubicBezTo>
                      <a:pt x="6679" y="75411"/>
                      <a:pt x="0" y="68706"/>
                      <a:pt x="0" y="60465"/>
                    </a:cubicBezTo>
                    <a:lnTo>
                      <a:pt x="0" y="43906"/>
                    </a:lnTo>
                    <a:cubicBezTo>
                      <a:pt x="0" y="35639"/>
                      <a:pt x="6704" y="28959"/>
                      <a:pt x="14946" y="28959"/>
                    </a:cubicBezTo>
                    <a:lnTo>
                      <a:pt x="50433" y="28959"/>
                    </a:lnTo>
                    <a:cubicBezTo>
                      <a:pt x="55903" y="28959"/>
                      <a:pt x="60717" y="25381"/>
                      <a:pt x="62380" y="20163"/>
                    </a:cubicBezTo>
                    <a:cubicBezTo>
                      <a:pt x="66110" y="8469"/>
                      <a:pt x="77049" y="0"/>
                      <a:pt x="89978" y="0"/>
                    </a:cubicBezTo>
                    <a:cubicBezTo>
                      <a:pt x="102908" y="0"/>
                      <a:pt x="113847" y="8469"/>
                      <a:pt x="117577" y="20138"/>
                    </a:cubicBezTo>
                    <a:cubicBezTo>
                      <a:pt x="119240" y="25355"/>
                      <a:pt x="124029" y="28959"/>
                      <a:pt x="129524" y="28959"/>
                    </a:cubicBezTo>
                    <a:lnTo>
                      <a:pt x="165036" y="28959"/>
                    </a:lnTo>
                    <a:cubicBezTo>
                      <a:pt x="173303" y="28959"/>
                      <a:pt x="179982" y="35664"/>
                      <a:pt x="179982" y="43906"/>
                    </a:cubicBezTo>
                    <a:close/>
                  </a:path>
                </a:pathLst>
              </a:custGeom>
              <a:noFill/>
              <a:ln w="9525" cap="rnd">
                <a:solidFill>
                  <a:schemeClr val="bg1"/>
                </a:solidFill>
                <a:prstDash val="solid"/>
                <a:miter/>
              </a:ln>
            </p:spPr>
            <p:txBody>
              <a:bodyPr rtlCol="0" anchor="ctr"/>
              <a:lstStyle/>
              <a:p>
                <a:endParaRPr lang="en-GB" dirty="0"/>
              </a:p>
            </p:txBody>
          </p:sp>
          <p:sp>
            <p:nvSpPr>
              <p:cNvPr id="33" name="Freeform: Shape 45">
                <a:extLst>
                  <a:ext uri="{FF2B5EF4-FFF2-40B4-BE49-F238E27FC236}">
                    <a16:creationId xmlns:a16="http://schemas.microsoft.com/office/drawing/2014/main" id="{A4B2E884-6B87-F4C0-851C-06A21D9F2CD3}"/>
                  </a:ext>
                </a:extLst>
              </p:cNvPr>
              <p:cNvSpPr/>
              <p:nvPr/>
            </p:nvSpPr>
            <p:spPr>
              <a:xfrm>
                <a:off x="751556" y="2670356"/>
                <a:ext cx="281579" cy="363720"/>
              </a:xfrm>
              <a:custGeom>
                <a:avLst/>
                <a:gdLst>
                  <a:gd name="connsiteX0" fmla="*/ 229155 w 281579"/>
                  <a:gd name="connsiteY0" fmla="*/ 25 h 363720"/>
                  <a:gd name="connsiteX1" fmla="*/ 260408 w 281579"/>
                  <a:gd name="connsiteY1" fmla="*/ 25 h 363720"/>
                  <a:gd name="connsiteX2" fmla="*/ 281580 w 281579"/>
                  <a:gd name="connsiteY2" fmla="*/ 21197 h 363720"/>
                  <a:gd name="connsiteX3" fmla="*/ 281580 w 281579"/>
                  <a:gd name="connsiteY3" fmla="*/ 342524 h 363720"/>
                  <a:gd name="connsiteX4" fmla="*/ 260408 w 281579"/>
                  <a:gd name="connsiteY4" fmla="*/ 363720 h 363720"/>
                  <a:gd name="connsiteX5" fmla="*/ 21171 w 281579"/>
                  <a:gd name="connsiteY5" fmla="*/ 363720 h 363720"/>
                  <a:gd name="connsiteX6" fmla="*/ 0 w 281579"/>
                  <a:gd name="connsiteY6" fmla="*/ 342524 h 363720"/>
                  <a:gd name="connsiteX7" fmla="*/ 0 w 281579"/>
                  <a:gd name="connsiteY7" fmla="*/ 21171 h 363720"/>
                  <a:gd name="connsiteX8" fmla="*/ 21171 w 281579"/>
                  <a:gd name="connsiteY8" fmla="*/ 0 h 363720"/>
                  <a:gd name="connsiteX9" fmla="*/ 52424 w 281579"/>
                  <a:gd name="connsiteY9" fmla="*/ 0 h 36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579" h="363720">
                    <a:moveTo>
                      <a:pt x="229155" y="25"/>
                    </a:moveTo>
                    <a:lnTo>
                      <a:pt x="260408" y="25"/>
                    </a:lnTo>
                    <a:cubicBezTo>
                      <a:pt x="272103" y="25"/>
                      <a:pt x="281580" y="9502"/>
                      <a:pt x="281580" y="21197"/>
                    </a:cubicBezTo>
                    <a:lnTo>
                      <a:pt x="281580" y="342524"/>
                    </a:lnTo>
                    <a:cubicBezTo>
                      <a:pt x="281580" y="354243"/>
                      <a:pt x="272103" y="363720"/>
                      <a:pt x="260408" y="363720"/>
                    </a:cubicBezTo>
                    <a:lnTo>
                      <a:pt x="21171" y="363720"/>
                    </a:lnTo>
                    <a:cubicBezTo>
                      <a:pt x="9477" y="363720"/>
                      <a:pt x="0" y="354243"/>
                      <a:pt x="0" y="342524"/>
                    </a:cubicBezTo>
                    <a:lnTo>
                      <a:pt x="0" y="21171"/>
                    </a:lnTo>
                    <a:cubicBezTo>
                      <a:pt x="0" y="9477"/>
                      <a:pt x="9477" y="0"/>
                      <a:pt x="21171" y="0"/>
                    </a:cubicBezTo>
                    <a:lnTo>
                      <a:pt x="52424" y="0"/>
                    </a:lnTo>
                  </a:path>
                </a:pathLst>
              </a:custGeom>
              <a:noFill/>
              <a:ln w="9525" cap="rnd">
                <a:solidFill>
                  <a:schemeClr val="bg1"/>
                </a:solidFill>
                <a:prstDash val="solid"/>
                <a:miter/>
              </a:ln>
            </p:spPr>
            <p:txBody>
              <a:bodyPr rtlCol="0" anchor="ctr"/>
              <a:lstStyle/>
              <a:p>
                <a:endParaRPr lang="en-GB" dirty="0"/>
              </a:p>
            </p:txBody>
          </p:sp>
          <p:sp>
            <p:nvSpPr>
              <p:cNvPr id="34" name="Freeform: Shape 46">
                <a:extLst>
                  <a:ext uri="{FF2B5EF4-FFF2-40B4-BE49-F238E27FC236}">
                    <a16:creationId xmlns:a16="http://schemas.microsoft.com/office/drawing/2014/main" id="{575AF839-B252-C5F2-0F35-B7E913A8F202}"/>
                  </a:ext>
                </a:extLst>
              </p:cNvPr>
              <p:cNvSpPr/>
              <p:nvPr/>
            </p:nvSpPr>
            <p:spPr>
              <a:xfrm>
                <a:off x="783036" y="2697652"/>
                <a:ext cx="216704" cy="303936"/>
              </a:xfrm>
              <a:custGeom>
                <a:avLst/>
                <a:gdLst>
                  <a:gd name="connsiteX0" fmla="*/ 198734 w 216704"/>
                  <a:gd name="connsiteY0" fmla="*/ 25 h 303936"/>
                  <a:gd name="connsiteX1" fmla="*/ 199868 w 216704"/>
                  <a:gd name="connsiteY1" fmla="*/ 25 h 303936"/>
                  <a:gd name="connsiteX2" fmla="*/ 216704 w 216704"/>
                  <a:gd name="connsiteY2" fmla="*/ 16862 h 303936"/>
                  <a:gd name="connsiteX3" fmla="*/ 216704 w 216704"/>
                  <a:gd name="connsiteY3" fmla="*/ 287100 h 303936"/>
                  <a:gd name="connsiteX4" fmla="*/ 199868 w 216704"/>
                  <a:gd name="connsiteY4" fmla="*/ 303936 h 303936"/>
                  <a:gd name="connsiteX5" fmla="*/ 16836 w 216704"/>
                  <a:gd name="connsiteY5" fmla="*/ 303936 h 303936"/>
                  <a:gd name="connsiteX6" fmla="*/ 0 w 216704"/>
                  <a:gd name="connsiteY6" fmla="*/ 287100 h 303936"/>
                  <a:gd name="connsiteX7" fmla="*/ 0 w 216704"/>
                  <a:gd name="connsiteY7" fmla="*/ 16836 h 303936"/>
                  <a:gd name="connsiteX8" fmla="*/ 16836 w 216704"/>
                  <a:gd name="connsiteY8" fmla="*/ 0 h 303936"/>
                  <a:gd name="connsiteX9" fmla="*/ 19911 w 216704"/>
                  <a:gd name="connsiteY9" fmla="*/ 0 h 30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04" h="303936">
                    <a:moveTo>
                      <a:pt x="198734" y="25"/>
                    </a:moveTo>
                    <a:lnTo>
                      <a:pt x="199868" y="25"/>
                    </a:lnTo>
                    <a:cubicBezTo>
                      <a:pt x="209168" y="25"/>
                      <a:pt x="216704" y="7561"/>
                      <a:pt x="216704" y="16862"/>
                    </a:cubicBezTo>
                    <a:lnTo>
                      <a:pt x="216704" y="287100"/>
                    </a:lnTo>
                    <a:cubicBezTo>
                      <a:pt x="216704" y="296400"/>
                      <a:pt x="209168" y="303936"/>
                      <a:pt x="199868" y="303936"/>
                    </a:cubicBezTo>
                    <a:lnTo>
                      <a:pt x="16836" y="303936"/>
                    </a:lnTo>
                    <a:cubicBezTo>
                      <a:pt x="7536" y="303936"/>
                      <a:pt x="0" y="296400"/>
                      <a:pt x="0" y="287100"/>
                    </a:cubicBezTo>
                    <a:lnTo>
                      <a:pt x="0" y="16836"/>
                    </a:lnTo>
                    <a:cubicBezTo>
                      <a:pt x="0" y="7536"/>
                      <a:pt x="7536" y="0"/>
                      <a:pt x="16836" y="0"/>
                    </a:cubicBezTo>
                    <a:lnTo>
                      <a:pt x="19911" y="0"/>
                    </a:lnTo>
                  </a:path>
                </a:pathLst>
              </a:custGeom>
              <a:noFill/>
              <a:ln w="9525" cap="rnd">
                <a:solidFill>
                  <a:schemeClr val="bg1"/>
                </a:solidFill>
                <a:prstDash val="solid"/>
                <a:miter/>
              </a:ln>
            </p:spPr>
            <p:txBody>
              <a:bodyPr rtlCol="0" anchor="ctr"/>
              <a:lstStyle/>
              <a:p>
                <a:endParaRPr lang="en-GB" dirty="0"/>
              </a:p>
            </p:txBody>
          </p:sp>
          <p:sp>
            <p:nvSpPr>
              <p:cNvPr id="35" name="Freeform: Shape 47">
                <a:extLst>
                  <a:ext uri="{FF2B5EF4-FFF2-40B4-BE49-F238E27FC236}">
                    <a16:creationId xmlns:a16="http://schemas.microsoft.com/office/drawing/2014/main" id="{86C689DD-38E1-8CFC-BEC8-05443ADFD939}"/>
                  </a:ext>
                </a:extLst>
              </p:cNvPr>
              <p:cNvSpPr/>
              <p:nvPr/>
            </p:nvSpPr>
            <p:spPr>
              <a:xfrm rot="-796800">
                <a:off x="815986" y="2776670"/>
                <a:ext cx="151073" cy="151073"/>
              </a:xfrm>
              <a:custGeom>
                <a:avLst/>
                <a:gdLst>
                  <a:gd name="connsiteX0" fmla="*/ 151073 w 151073"/>
                  <a:gd name="connsiteY0" fmla="*/ 75537 h 151073"/>
                  <a:gd name="connsiteX1" fmla="*/ 75537 w 151073"/>
                  <a:gd name="connsiteY1" fmla="*/ 151073 h 151073"/>
                  <a:gd name="connsiteX2" fmla="*/ 0 w 151073"/>
                  <a:gd name="connsiteY2" fmla="*/ 75537 h 151073"/>
                  <a:gd name="connsiteX3" fmla="*/ 75537 w 151073"/>
                  <a:gd name="connsiteY3" fmla="*/ 0 h 151073"/>
                  <a:gd name="connsiteX4" fmla="*/ 151073 w 151073"/>
                  <a:gd name="connsiteY4" fmla="*/ 75537 h 151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3" h="151073">
                    <a:moveTo>
                      <a:pt x="151073" y="75537"/>
                    </a:moveTo>
                    <a:cubicBezTo>
                      <a:pt x="151073" y="117254"/>
                      <a:pt x="117254" y="151073"/>
                      <a:pt x="75537" y="151073"/>
                    </a:cubicBezTo>
                    <a:cubicBezTo>
                      <a:pt x="33819" y="151073"/>
                      <a:pt x="0" y="117254"/>
                      <a:pt x="0" y="75537"/>
                    </a:cubicBezTo>
                    <a:cubicBezTo>
                      <a:pt x="0" y="33819"/>
                      <a:pt x="33819" y="0"/>
                      <a:pt x="75537" y="0"/>
                    </a:cubicBezTo>
                    <a:cubicBezTo>
                      <a:pt x="117254" y="0"/>
                      <a:pt x="151073" y="33819"/>
                      <a:pt x="151073" y="75537"/>
                    </a:cubicBezTo>
                    <a:close/>
                  </a:path>
                </a:pathLst>
              </a:custGeom>
              <a:noFill/>
              <a:ln w="9525" cap="rnd">
                <a:solidFill>
                  <a:schemeClr val="bg1"/>
                </a:solidFill>
                <a:prstDash val="solid"/>
                <a:miter/>
              </a:ln>
            </p:spPr>
            <p:txBody>
              <a:bodyPr rtlCol="0" anchor="ctr"/>
              <a:lstStyle/>
              <a:p>
                <a:endParaRPr lang="en-GB" dirty="0"/>
              </a:p>
            </p:txBody>
          </p:sp>
          <p:sp>
            <p:nvSpPr>
              <p:cNvPr id="36" name="Freeform: Shape 48">
                <a:extLst>
                  <a:ext uri="{FF2B5EF4-FFF2-40B4-BE49-F238E27FC236}">
                    <a16:creationId xmlns:a16="http://schemas.microsoft.com/office/drawing/2014/main" id="{3CC221D9-4F9B-490A-8346-D7D1AC066830}"/>
                  </a:ext>
                </a:extLst>
              </p:cNvPr>
              <p:cNvSpPr/>
              <p:nvPr/>
            </p:nvSpPr>
            <p:spPr>
              <a:xfrm>
                <a:off x="854137" y="2827302"/>
                <a:ext cx="66916" cy="49805"/>
              </a:xfrm>
              <a:custGeom>
                <a:avLst/>
                <a:gdLst>
                  <a:gd name="connsiteX0" fmla="*/ 0 w 66916"/>
                  <a:gd name="connsiteY0" fmla="*/ 27573 h 49805"/>
                  <a:gd name="connsiteX1" fmla="*/ 21625 w 66916"/>
                  <a:gd name="connsiteY1" fmla="*/ 48518 h 49805"/>
                  <a:gd name="connsiteX2" fmla="*/ 28380 w 66916"/>
                  <a:gd name="connsiteY2" fmla="*/ 48089 h 49805"/>
                  <a:gd name="connsiteX3" fmla="*/ 66917 w 66916"/>
                  <a:gd name="connsiteY3" fmla="*/ 0 h 49805"/>
                </a:gdLst>
                <a:ahLst/>
                <a:cxnLst>
                  <a:cxn ang="0">
                    <a:pos x="connsiteX0" y="connsiteY0"/>
                  </a:cxn>
                  <a:cxn ang="0">
                    <a:pos x="connsiteX1" y="connsiteY1"/>
                  </a:cxn>
                  <a:cxn ang="0">
                    <a:pos x="connsiteX2" y="connsiteY2"/>
                  </a:cxn>
                  <a:cxn ang="0">
                    <a:pos x="connsiteX3" y="connsiteY3"/>
                  </a:cxn>
                </a:cxnLst>
                <a:rect l="l" t="t" r="r" b="b"/>
                <a:pathLst>
                  <a:path w="66916" h="49805">
                    <a:moveTo>
                      <a:pt x="0" y="27573"/>
                    </a:moveTo>
                    <a:lnTo>
                      <a:pt x="21625" y="48518"/>
                    </a:lnTo>
                    <a:cubicBezTo>
                      <a:pt x="23566" y="50383"/>
                      <a:pt x="26691" y="50207"/>
                      <a:pt x="28380" y="48089"/>
                    </a:cubicBezTo>
                    <a:lnTo>
                      <a:pt x="66917" y="0"/>
                    </a:lnTo>
                  </a:path>
                </a:pathLst>
              </a:custGeom>
              <a:noFill/>
              <a:ln w="9525" cap="rnd">
                <a:solidFill>
                  <a:schemeClr val="bg1"/>
                </a:solidFill>
                <a:prstDash val="solid"/>
                <a:miter/>
              </a:ln>
            </p:spPr>
            <p:txBody>
              <a:bodyPr rtlCol="0" anchor="ctr"/>
              <a:lstStyle/>
              <a:p>
                <a:endParaRPr lang="en-GB" dirty="0"/>
              </a:p>
            </p:txBody>
          </p:sp>
        </p:grpSp>
      </p:grpSp>
      <p:grpSp>
        <p:nvGrpSpPr>
          <p:cNvPr id="37" name="Group 36">
            <a:extLst>
              <a:ext uri="{FF2B5EF4-FFF2-40B4-BE49-F238E27FC236}">
                <a16:creationId xmlns:a16="http://schemas.microsoft.com/office/drawing/2014/main" id="{2AB48F4D-AD15-510D-9E9E-8FE97E9E8503}"/>
              </a:ext>
            </a:extLst>
          </p:cNvPr>
          <p:cNvGrpSpPr/>
          <p:nvPr/>
        </p:nvGrpSpPr>
        <p:grpSpPr>
          <a:xfrm>
            <a:off x="-2336344" y="1373630"/>
            <a:ext cx="372914" cy="405467"/>
            <a:chOff x="710973" y="1981480"/>
            <a:chExt cx="372914" cy="405467"/>
          </a:xfrm>
        </p:grpSpPr>
        <p:sp>
          <p:nvSpPr>
            <p:cNvPr id="38" name="Rectangle: Rounded Corners 51">
              <a:extLst>
                <a:ext uri="{FF2B5EF4-FFF2-40B4-BE49-F238E27FC236}">
                  <a16:creationId xmlns:a16="http://schemas.microsoft.com/office/drawing/2014/main" id="{93B96899-FD1C-F1C9-9A23-09013AB15D20}"/>
                </a:ext>
              </a:extLst>
            </p:cNvPr>
            <p:cNvSpPr/>
            <p:nvPr/>
          </p:nvSpPr>
          <p:spPr>
            <a:xfrm>
              <a:off x="710973" y="1981480"/>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Graphic 14">
              <a:extLst>
                <a:ext uri="{FF2B5EF4-FFF2-40B4-BE49-F238E27FC236}">
                  <a16:creationId xmlns:a16="http://schemas.microsoft.com/office/drawing/2014/main" id="{F704A82E-9C67-F667-1798-635C2A14476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69451" y="2072106"/>
              <a:ext cx="255958" cy="214675"/>
            </a:xfrm>
            <a:prstGeom prst="rect">
              <a:avLst/>
            </a:prstGeom>
            <a:effectLst/>
          </p:spPr>
        </p:pic>
      </p:grpSp>
      <p:grpSp>
        <p:nvGrpSpPr>
          <p:cNvPr id="40" name="Group 39">
            <a:extLst>
              <a:ext uri="{FF2B5EF4-FFF2-40B4-BE49-F238E27FC236}">
                <a16:creationId xmlns:a16="http://schemas.microsoft.com/office/drawing/2014/main" id="{0B2758D1-588F-A07D-473A-AE52EA2FD7A8}"/>
              </a:ext>
            </a:extLst>
          </p:cNvPr>
          <p:cNvGrpSpPr/>
          <p:nvPr/>
        </p:nvGrpSpPr>
        <p:grpSpPr>
          <a:xfrm>
            <a:off x="-2338342" y="4901491"/>
            <a:ext cx="372914" cy="405467"/>
            <a:chOff x="700900" y="5979724"/>
            <a:chExt cx="372914" cy="405467"/>
          </a:xfrm>
        </p:grpSpPr>
        <p:sp>
          <p:nvSpPr>
            <p:cNvPr id="41" name="Rectangle: Rounded Corners 24">
              <a:extLst>
                <a:ext uri="{FF2B5EF4-FFF2-40B4-BE49-F238E27FC236}">
                  <a16:creationId xmlns:a16="http://schemas.microsoft.com/office/drawing/2014/main" id="{D294136F-89AF-7121-BBD0-C34B75FE2597}"/>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9" descr="Checklist outline">
              <a:extLst>
                <a:ext uri="{FF2B5EF4-FFF2-40B4-BE49-F238E27FC236}">
                  <a16:creationId xmlns:a16="http://schemas.microsoft.com/office/drawing/2014/main" id="{87361298-DA84-D141-6A61-630F681360A1}"/>
                </a:ext>
              </a:extLst>
            </p:cNvPr>
            <p:cNvPicPr>
              <a:picLocks noChangeAspect="1"/>
            </p:cNvPicPr>
            <p:nvPr/>
          </p:nvPicPr>
          <p:blipFill>
            <a:blip r:embed="rId4">
              <a:extLst>
                <a:ext uri="{96DAC541-7B7A-43D3-8B79-37D633B846F1}">
                  <asvg:svgBlip xmlns="" xmlns:asvg="http://schemas.microsoft.com/office/drawing/2016/SVG/main" r:embed="rId7"/>
                </a:ext>
              </a:extLst>
            </a:blip>
            <a:srcRect/>
            <a:stretch/>
          </p:blipFill>
          <p:spPr>
            <a:xfrm>
              <a:off x="725472" y="6024514"/>
              <a:ext cx="323771" cy="323771"/>
            </a:xfrm>
            <a:prstGeom prst="rect">
              <a:avLst/>
            </a:prstGeom>
          </p:spPr>
        </p:pic>
      </p:grpSp>
      <p:grpSp>
        <p:nvGrpSpPr>
          <p:cNvPr id="43" name="Group 42">
            <a:extLst>
              <a:ext uri="{FF2B5EF4-FFF2-40B4-BE49-F238E27FC236}">
                <a16:creationId xmlns:a16="http://schemas.microsoft.com/office/drawing/2014/main" id="{D021EFFE-63DD-4074-676F-5F091D92FD69}"/>
              </a:ext>
            </a:extLst>
          </p:cNvPr>
          <p:cNvGrpSpPr/>
          <p:nvPr/>
        </p:nvGrpSpPr>
        <p:grpSpPr>
          <a:xfrm>
            <a:off x="-2338342" y="5436019"/>
            <a:ext cx="372914" cy="405467"/>
            <a:chOff x="700900" y="5979724"/>
            <a:chExt cx="372914" cy="405467"/>
          </a:xfrm>
        </p:grpSpPr>
        <p:sp>
          <p:nvSpPr>
            <p:cNvPr id="44" name="Rectangle: Rounded Corners 59">
              <a:extLst>
                <a:ext uri="{FF2B5EF4-FFF2-40B4-BE49-F238E27FC236}">
                  <a16:creationId xmlns:a16="http://schemas.microsoft.com/office/drawing/2014/main" id="{0C50BC1C-F0D0-7FDC-B537-3A9B1FA62F76}"/>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60" descr="Employee badge outline">
              <a:extLst>
                <a:ext uri="{FF2B5EF4-FFF2-40B4-BE49-F238E27FC236}">
                  <a16:creationId xmlns:a16="http://schemas.microsoft.com/office/drawing/2014/main" id="{205D171B-D869-9774-D1D7-774FB3B6BC6A}"/>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741591" y="6038009"/>
              <a:ext cx="293366" cy="293366"/>
            </a:xfrm>
            <a:prstGeom prst="rect">
              <a:avLst/>
            </a:prstGeom>
          </p:spPr>
        </p:pic>
      </p:grpSp>
      <p:grpSp>
        <p:nvGrpSpPr>
          <p:cNvPr id="46" name="Group 45">
            <a:extLst>
              <a:ext uri="{FF2B5EF4-FFF2-40B4-BE49-F238E27FC236}">
                <a16:creationId xmlns:a16="http://schemas.microsoft.com/office/drawing/2014/main" id="{810647F7-35C0-A8D2-A9EF-55A31AF1F0C7}"/>
              </a:ext>
            </a:extLst>
          </p:cNvPr>
          <p:cNvGrpSpPr/>
          <p:nvPr/>
        </p:nvGrpSpPr>
        <p:grpSpPr>
          <a:xfrm>
            <a:off x="-2372346" y="6513015"/>
            <a:ext cx="372914" cy="405467"/>
            <a:chOff x="700900" y="5979724"/>
            <a:chExt cx="372914" cy="405467"/>
          </a:xfrm>
        </p:grpSpPr>
        <p:sp>
          <p:nvSpPr>
            <p:cNvPr id="47" name="Rectangle: Rounded Corners 62">
              <a:extLst>
                <a:ext uri="{FF2B5EF4-FFF2-40B4-BE49-F238E27FC236}">
                  <a16:creationId xmlns:a16="http://schemas.microsoft.com/office/drawing/2014/main" id="{1F5BC327-5C8D-36EB-6B4E-7C454392EB56}"/>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Graphic 63" descr="Signal outline">
              <a:extLst>
                <a:ext uri="{FF2B5EF4-FFF2-40B4-BE49-F238E27FC236}">
                  <a16:creationId xmlns:a16="http://schemas.microsoft.com/office/drawing/2014/main" id="{3E389724-E523-9BE6-4E1A-4DE3EA3EA44C}"/>
                </a:ext>
              </a:extLst>
            </p:cNvPr>
            <p:cNvPicPr>
              <a:picLocks noChangeAspect="1"/>
            </p:cNvPicPr>
            <p:nvPr/>
          </p:nvPicPr>
          <p:blipFill>
            <a:blip r:embed="rId10">
              <a:extLst>
                <a:ext uri="{96DAC541-7B7A-43D3-8B79-37D633B846F1}">
                  <asvg:svgBlip xmlns="" xmlns:asvg="http://schemas.microsoft.com/office/drawing/2016/SVG/main" r:embed="rId11"/>
                </a:ext>
              </a:extLst>
            </a:blip>
            <a:srcRect/>
            <a:stretch/>
          </p:blipFill>
          <p:spPr>
            <a:xfrm>
              <a:off x="741591" y="6038009"/>
              <a:ext cx="293366" cy="293366"/>
            </a:xfrm>
            <a:prstGeom prst="rect">
              <a:avLst/>
            </a:prstGeom>
          </p:spPr>
        </p:pic>
      </p:grpSp>
      <p:grpSp>
        <p:nvGrpSpPr>
          <p:cNvPr id="49" name="Group 48">
            <a:extLst>
              <a:ext uri="{FF2B5EF4-FFF2-40B4-BE49-F238E27FC236}">
                <a16:creationId xmlns:a16="http://schemas.microsoft.com/office/drawing/2014/main" id="{027C3889-B0E3-83BE-C2B4-624CE70DCA2E}"/>
              </a:ext>
            </a:extLst>
          </p:cNvPr>
          <p:cNvGrpSpPr/>
          <p:nvPr/>
        </p:nvGrpSpPr>
        <p:grpSpPr>
          <a:xfrm>
            <a:off x="-2348709" y="3396703"/>
            <a:ext cx="372914" cy="405467"/>
            <a:chOff x="700900" y="5979724"/>
            <a:chExt cx="372914" cy="405467"/>
          </a:xfrm>
        </p:grpSpPr>
        <p:sp>
          <p:nvSpPr>
            <p:cNvPr id="50" name="Rectangle: Rounded Corners 65">
              <a:extLst>
                <a:ext uri="{FF2B5EF4-FFF2-40B4-BE49-F238E27FC236}">
                  <a16:creationId xmlns:a16="http://schemas.microsoft.com/office/drawing/2014/main" id="{EE4D3599-F088-D02E-CCE6-2E259514EC0C}"/>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66" descr="Cycle with people with solid fill">
              <a:extLst>
                <a:ext uri="{FF2B5EF4-FFF2-40B4-BE49-F238E27FC236}">
                  <a16:creationId xmlns:a16="http://schemas.microsoft.com/office/drawing/2014/main" id="{4D45AD49-3BD5-9F9D-DA8D-6AF21C341D57}"/>
                </a:ext>
              </a:extLst>
            </p:cNvPr>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a:off x="741591" y="6038009"/>
              <a:ext cx="293366" cy="293366"/>
            </a:xfrm>
            <a:prstGeom prst="rect">
              <a:avLst/>
            </a:prstGeom>
          </p:spPr>
        </p:pic>
      </p:grpSp>
      <p:grpSp>
        <p:nvGrpSpPr>
          <p:cNvPr id="52" name="Group 51">
            <a:extLst>
              <a:ext uri="{FF2B5EF4-FFF2-40B4-BE49-F238E27FC236}">
                <a16:creationId xmlns:a16="http://schemas.microsoft.com/office/drawing/2014/main" id="{D1BCC843-FE2B-AE2B-3AFE-249E2F725D5F}"/>
              </a:ext>
            </a:extLst>
          </p:cNvPr>
          <p:cNvGrpSpPr/>
          <p:nvPr/>
        </p:nvGrpSpPr>
        <p:grpSpPr>
          <a:xfrm>
            <a:off x="-2348709" y="3890055"/>
            <a:ext cx="372914" cy="405467"/>
            <a:chOff x="700900" y="5979724"/>
            <a:chExt cx="372914" cy="405467"/>
          </a:xfrm>
        </p:grpSpPr>
        <p:sp>
          <p:nvSpPr>
            <p:cNvPr id="53" name="Rectangle: Rounded Corners 68">
              <a:extLst>
                <a:ext uri="{FF2B5EF4-FFF2-40B4-BE49-F238E27FC236}">
                  <a16:creationId xmlns:a16="http://schemas.microsoft.com/office/drawing/2014/main" id="{7D8E73EB-D9BC-DC92-918A-2556644BFD31}"/>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69" descr="Modern architecture outline">
              <a:extLst>
                <a:ext uri="{FF2B5EF4-FFF2-40B4-BE49-F238E27FC236}">
                  <a16:creationId xmlns:a16="http://schemas.microsoft.com/office/drawing/2014/main" id="{DB3FACF8-CE89-8FAE-9D58-0476B9111A11}"/>
                </a:ext>
              </a:extLst>
            </p:cNvPr>
            <p:cNvPicPr>
              <a:picLocks noChangeAspect="1"/>
            </p:cNvPicPr>
            <p:nvPr/>
          </p:nvPicPr>
          <p:blipFill>
            <a:blip r:embed="rId14">
              <a:extLst>
                <a:ext uri="{96DAC541-7B7A-43D3-8B79-37D633B846F1}">
                  <asvg:svgBlip xmlns="" xmlns:asvg="http://schemas.microsoft.com/office/drawing/2016/SVG/main" r:embed="rId15"/>
                </a:ext>
              </a:extLst>
            </a:blip>
            <a:srcRect/>
            <a:stretch/>
          </p:blipFill>
          <p:spPr>
            <a:xfrm>
              <a:off x="741591" y="6038009"/>
              <a:ext cx="293366" cy="293366"/>
            </a:xfrm>
            <a:prstGeom prst="rect">
              <a:avLst/>
            </a:prstGeom>
          </p:spPr>
        </p:pic>
      </p:grpSp>
      <p:grpSp>
        <p:nvGrpSpPr>
          <p:cNvPr id="55" name="Group 54">
            <a:extLst>
              <a:ext uri="{FF2B5EF4-FFF2-40B4-BE49-F238E27FC236}">
                <a16:creationId xmlns:a16="http://schemas.microsoft.com/office/drawing/2014/main" id="{F032F7B9-0B31-790A-0671-2B3519F2F3E2}"/>
              </a:ext>
            </a:extLst>
          </p:cNvPr>
          <p:cNvGrpSpPr/>
          <p:nvPr/>
        </p:nvGrpSpPr>
        <p:grpSpPr>
          <a:xfrm>
            <a:off x="-2348709" y="4385617"/>
            <a:ext cx="372914" cy="405467"/>
            <a:chOff x="700900" y="5979724"/>
            <a:chExt cx="372914" cy="405467"/>
          </a:xfrm>
        </p:grpSpPr>
        <p:sp>
          <p:nvSpPr>
            <p:cNvPr id="56" name="Rectangle: Rounded Corners 71">
              <a:extLst>
                <a:ext uri="{FF2B5EF4-FFF2-40B4-BE49-F238E27FC236}">
                  <a16:creationId xmlns:a16="http://schemas.microsoft.com/office/drawing/2014/main" id="{3A33F2BC-955E-8114-6647-6C6EAE37B69C}"/>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Graphic 72" descr="Cheers with solid fill">
              <a:extLst>
                <a:ext uri="{FF2B5EF4-FFF2-40B4-BE49-F238E27FC236}">
                  <a16:creationId xmlns:a16="http://schemas.microsoft.com/office/drawing/2014/main" id="{57EA9839-1386-8AE5-3F4D-A5E540903BA4}"/>
                </a:ext>
              </a:extLst>
            </p:cNvPr>
            <p:cNvPicPr>
              <a:picLocks noChangeAspect="1"/>
            </p:cNvPicPr>
            <p:nvPr/>
          </p:nvPicPr>
          <p:blipFill>
            <a:blip r:embed="rId16">
              <a:extLst>
                <a:ext uri="{96DAC541-7B7A-43D3-8B79-37D633B846F1}">
                  <asvg:svgBlip xmlns="" xmlns:asvg="http://schemas.microsoft.com/office/drawing/2016/SVG/main" r:embed="rId17"/>
                </a:ext>
              </a:extLst>
            </a:blip>
            <a:srcRect/>
            <a:stretch/>
          </p:blipFill>
          <p:spPr>
            <a:xfrm>
              <a:off x="741591" y="6038009"/>
              <a:ext cx="293366" cy="293366"/>
            </a:xfrm>
            <a:prstGeom prst="rect">
              <a:avLst/>
            </a:prstGeom>
          </p:spPr>
        </p:pic>
      </p:grpSp>
      <p:grpSp>
        <p:nvGrpSpPr>
          <p:cNvPr id="58" name="Group 57">
            <a:extLst>
              <a:ext uri="{FF2B5EF4-FFF2-40B4-BE49-F238E27FC236}">
                <a16:creationId xmlns:a16="http://schemas.microsoft.com/office/drawing/2014/main" id="{01DEED01-2AA7-48A8-109A-F67786A09FF1}"/>
              </a:ext>
            </a:extLst>
          </p:cNvPr>
          <p:cNvGrpSpPr/>
          <p:nvPr/>
        </p:nvGrpSpPr>
        <p:grpSpPr>
          <a:xfrm>
            <a:off x="-2336344" y="2879382"/>
            <a:ext cx="372914" cy="405467"/>
            <a:chOff x="700900" y="5979724"/>
            <a:chExt cx="372914" cy="405467"/>
          </a:xfrm>
        </p:grpSpPr>
        <p:sp>
          <p:nvSpPr>
            <p:cNvPr id="59" name="Rectangle: Rounded Corners 74">
              <a:extLst>
                <a:ext uri="{FF2B5EF4-FFF2-40B4-BE49-F238E27FC236}">
                  <a16:creationId xmlns:a16="http://schemas.microsoft.com/office/drawing/2014/main" id="{DB1633D7-42E8-EF2E-D9B8-9E50AE98706E}"/>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Graphic 75" descr="Stethoscope with solid fill">
              <a:extLst>
                <a:ext uri="{FF2B5EF4-FFF2-40B4-BE49-F238E27FC236}">
                  <a16:creationId xmlns:a16="http://schemas.microsoft.com/office/drawing/2014/main" id="{E0EEA8A9-54C5-5E72-BBD7-C2075A8072BC}"/>
                </a:ext>
              </a:extLst>
            </p:cNvPr>
            <p:cNvPicPr>
              <a:picLocks noChangeAspect="1"/>
            </p:cNvPicPr>
            <p:nvPr/>
          </p:nvPicPr>
          <p:blipFill>
            <a:blip r:embed="rId18">
              <a:extLst>
                <a:ext uri="{96DAC541-7B7A-43D3-8B79-37D633B846F1}">
                  <asvg:svgBlip xmlns="" xmlns:asvg="http://schemas.microsoft.com/office/drawing/2016/SVG/main" r:embed="rId19"/>
                </a:ext>
              </a:extLst>
            </a:blip>
            <a:srcRect/>
            <a:stretch/>
          </p:blipFill>
          <p:spPr>
            <a:xfrm>
              <a:off x="741591" y="6038009"/>
              <a:ext cx="293366" cy="293366"/>
            </a:xfrm>
            <a:prstGeom prst="rect">
              <a:avLst/>
            </a:prstGeom>
          </p:spPr>
        </p:pic>
      </p:grpSp>
      <p:grpSp>
        <p:nvGrpSpPr>
          <p:cNvPr id="61" name="Group 60">
            <a:extLst>
              <a:ext uri="{FF2B5EF4-FFF2-40B4-BE49-F238E27FC236}">
                <a16:creationId xmlns:a16="http://schemas.microsoft.com/office/drawing/2014/main" id="{C88284D3-4C0A-6DD3-3980-4733DC8F43CA}"/>
              </a:ext>
            </a:extLst>
          </p:cNvPr>
          <p:cNvGrpSpPr/>
          <p:nvPr/>
        </p:nvGrpSpPr>
        <p:grpSpPr>
          <a:xfrm>
            <a:off x="-2348709" y="319801"/>
            <a:ext cx="372914" cy="405467"/>
            <a:chOff x="700900" y="5979724"/>
            <a:chExt cx="372914" cy="405467"/>
          </a:xfrm>
        </p:grpSpPr>
        <p:sp>
          <p:nvSpPr>
            <p:cNvPr id="62" name="Rectangle: Rounded Corners 77">
              <a:extLst>
                <a:ext uri="{FF2B5EF4-FFF2-40B4-BE49-F238E27FC236}">
                  <a16:creationId xmlns:a16="http://schemas.microsoft.com/office/drawing/2014/main" id="{A0CB9050-B3E8-BEAE-6433-EC0E02438A70}"/>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3" name="Graphic 78" descr="Care with solid fill">
              <a:extLst>
                <a:ext uri="{FF2B5EF4-FFF2-40B4-BE49-F238E27FC236}">
                  <a16:creationId xmlns:a16="http://schemas.microsoft.com/office/drawing/2014/main" id="{58CD929D-89A4-F117-EE44-E0A6670A14F0}"/>
                </a:ext>
              </a:extLst>
            </p:cNvPr>
            <p:cNvPicPr>
              <a:picLocks noChangeAspect="1"/>
            </p:cNvPicPr>
            <p:nvPr/>
          </p:nvPicPr>
          <p:blipFill>
            <a:blip r:embed="rId20">
              <a:extLst>
                <a:ext uri="{96DAC541-7B7A-43D3-8B79-37D633B846F1}">
                  <asvg:svgBlip xmlns="" xmlns:asvg="http://schemas.microsoft.com/office/drawing/2016/SVG/main" r:embed="rId21"/>
                </a:ext>
              </a:extLst>
            </a:blip>
            <a:srcRect/>
            <a:stretch/>
          </p:blipFill>
          <p:spPr>
            <a:xfrm>
              <a:off x="741591" y="6038009"/>
              <a:ext cx="293366" cy="293366"/>
            </a:xfrm>
            <a:prstGeom prst="rect">
              <a:avLst/>
            </a:prstGeom>
          </p:spPr>
        </p:pic>
      </p:grpSp>
      <p:grpSp>
        <p:nvGrpSpPr>
          <p:cNvPr id="64" name="Group 63">
            <a:extLst>
              <a:ext uri="{FF2B5EF4-FFF2-40B4-BE49-F238E27FC236}">
                <a16:creationId xmlns:a16="http://schemas.microsoft.com/office/drawing/2014/main" id="{F1800667-DC27-07B6-9514-195A2A52848E}"/>
              </a:ext>
            </a:extLst>
          </p:cNvPr>
          <p:cNvGrpSpPr/>
          <p:nvPr/>
        </p:nvGrpSpPr>
        <p:grpSpPr>
          <a:xfrm>
            <a:off x="-2328301" y="2416836"/>
            <a:ext cx="404848" cy="372441"/>
            <a:chOff x="754335" y="6306037"/>
            <a:chExt cx="252000" cy="252000"/>
          </a:xfrm>
        </p:grpSpPr>
        <p:sp>
          <p:nvSpPr>
            <p:cNvPr id="65" name="Rectangle: Rounded Corners 41">
              <a:extLst>
                <a:ext uri="{FF2B5EF4-FFF2-40B4-BE49-F238E27FC236}">
                  <a16:creationId xmlns:a16="http://schemas.microsoft.com/office/drawing/2014/main" id="{FA2D2093-AE22-2924-E876-2E9CE30CB779}"/>
                </a:ext>
              </a:extLst>
            </p:cNvPr>
            <p:cNvSpPr/>
            <p:nvPr/>
          </p:nvSpPr>
          <p:spPr>
            <a:xfrm>
              <a:off x="754335" y="6306037"/>
              <a:ext cx="252000" cy="252000"/>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Graphic 77">
              <a:extLst>
                <a:ext uri="{FF2B5EF4-FFF2-40B4-BE49-F238E27FC236}">
                  <a16:creationId xmlns:a16="http://schemas.microsoft.com/office/drawing/2014/main" id="{8C478491-7790-EDA1-BBB5-04CE80990599}"/>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800687" y="6360359"/>
              <a:ext cx="166213" cy="151277"/>
            </a:xfrm>
            <a:prstGeom prst="rect">
              <a:avLst/>
            </a:prstGeom>
          </p:spPr>
        </p:pic>
      </p:grpSp>
      <p:graphicFrame>
        <p:nvGraphicFramePr>
          <p:cNvPr id="67" name="Table 66"/>
          <p:cNvGraphicFramePr>
            <a:graphicFrameLocks noGrp="1"/>
          </p:cNvGraphicFramePr>
          <p:nvPr>
            <p:extLst>
              <p:ext uri="{D42A27DB-BD31-4B8C-83A1-F6EECF244321}">
                <p14:modId xmlns:p14="http://schemas.microsoft.com/office/powerpoint/2010/main" val="3607371391"/>
              </p:ext>
            </p:extLst>
          </p:nvPr>
        </p:nvGraphicFramePr>
        <p:xfrm>
          <a:off x="271376" y="853269"/>
          <a:ext cx="11425324" cy="5913120"/>
        </p:xfrm>
        <a:graphic>
          <a:graphicData uri="http://schemas.openxmlformats.org/drawingml/2006/table">
            <a:tbl>
              <a:tblPr firstRow="1" bandRow="1">
                <a:tableStyleId>{93296810-A885-4BE3-A3E7-6D5BEEA58F35}</a:tableStyleId>
              </a:tblPr>
              <a:tblGrid>
                <a:gridCol w="710136">
                  <a:extLst>
                    <a:ext uri="{9D8B030D-6E8A-4147-A177-3AD203B41FA5}">
                      <a16:colId xmlns:a16="http://schemas.microsoft.com/office/drawing/2014/main" val="4129342638"/>
                    </a:ext>
                  </a:extLst>
                </a:gridCol>
                <a:gridCol w="10715188">
                  <a:extLst>
                    <a:ext uri="{9D8B030D-6E8A-4147-A177-3AD203B41FA5}">
                      <a16:colId xmlns:a16="http://schemas.microsoft.com/office/drawing/2014/main" val="3738125358"/>
                    </a:ext>
                  </a:extLst>
                </a:gridCol>
              </a:tblGrid>
              <a:tr h="353338">
                <a:tc>
                  <a:txBody>
                    <a:bodyPr/>
                    <a:lstStyle/>
                    <a:p>
                      <a:r>
                        <a:rPr lang="en-GB" sz="1000" b="1" dirty="0" smtClean="0">
                          <a:solidFill>
                            <a:srgbClr val="0A2F6E"/>
                          </a:solidFill>
                        </a:rPr>
                        <a:t>Slide</a:t>
                      </a:r>
                      <a:r>
                        <a:rPr lang="en-GB" sz="1000" b="1" baseline="0" dirty="0" smtClean="0">
                          <a:solidFill>
                            <a:srgbClr val="0A2F6E"/>
                          </a:solidFill>
                        </a:rPr>
                        <a:t> </a:t>
                      </a:r>
                      <a:r>
                        <a:rPr lang="en-GB" sz="1000" b="1" dirty="0" smtClean="0">
                          <a:solidFill>
                            <a:srgbClr val="0A2F6E"/>
                          </a:solidFill>
                        </a:rPr>
                        <a:t>Number</a:t>
                      </a:r>
                      <a:endParaRPr lang="en-GB" sz="1000" b="1" dirty="0">
                        <a:solidFill>
                          <a:srgbClr val="0A2F6E"/>
                        </a:solidFill>
                      </a:endParaRPr>
                    </a:p>
                  </a:txBody>
                  <a:tcPr>
                    <a:lnB w="38100" cmpd="sng">
                      <a:noFill/>
                    </a:lnB>
                    <a:solidFill>
                      <a:srgbClr val="D3BDFF"/>
                    </a:solidFill>
                  </a:tcPr>
                </a:tc>
                <a:tc>
                  <a:txBody>
                    <a:bodyPr/>
                    <a:lstStyle/>
                    <a:p>
                      <a:r>
                        <a:rPr lang="en-GB" sz="1000" b="1" dirty="0" smtClean="0">
                          <a:solidFill>
                            <a:srgbClr val="0A2F6E"/>
                          </a:solidFill>
                        </a:rPr>
                        <a:t>Content</a:t>
                      </a:r>
                      <a:endParaRPr lang="en-GB" sz="1000" b="1" dirty="0">
                        <a:solidFill>
                          <a:srgbClr val="0A2F6E"/>
                        </a:solidFill>
                      </a:endParaRPr>
                    </a:p>
                  </a:txBody>
                  <a:tcPr>
                    <a:solidFill>
                      <a:srgbClr val="D3BDFF"/>
                    </a:solidFill>
                  </a:tcPr>
                </a:tc>
                <a:extLst>
                  <a:ext uri="{0D108BD9-81ED-4DB2-BD59-A6C34878D82A}">
                    <a16:rowId xmlns:a16="http://schemas.microsoft.com/office/drawing/2014/main" val="2959014585"/>
                  </a:ext>
                </a:extLst>
              </a:tr>
              <a:tr h="0">
                <a:tc>
                  <a:txBody>
                    <a:bodyPr/>
                    <a:lstStyle/>
                    <a:p>
                      <a:pPr algn="ctr"/>
                      <a:r>
                        <a:rPr lang="en-GB" sz="1000" b="0" dirty="0" smtClean="0">
                          <a:solidFill>
                            <a:srgbClr val="0A2F6E"/>
                          </a:solidFill>
                        </a:rPr>
                        <a:t>3</a:t>
                      </a:r>
                      <a:endParaRPr lang="en-GB" sz="1000" b="0" dirty="0">
                        <a:solidFill>
                          <a:srgbClr val="0A2F6E"/>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6D9FF"/>
                    </a:solidFill>
                  </a:tcPr>
                </a:tc>
                <a:tc>
                  <a:txBody>
                    <a:bodyPr/>
                    <a:lstStyle/>
                    <a:p>
                      <a:r>
                        <a:rPr lang="en-GB" sz="1000" b="0" dirty="0" smtClean="0">
                          <a:solidFill>
                            <a:srgbClr val="0A2F6E"/>
                          </a:solidFill>
                        </a:rPr>
                        <a:t>Introduction</a:t>
                      </a:r>
                      <a:endParaRPr lang="en-GB" sz="1000" b="0" dirty="0">
                        <a:solidFill>
                          <a:srgbClr val="0A2F6E"/>
                        </a:solidFill>
                      </a:endParaRPr>
                    </a:p>
                  </a:txBody>
                  <a:tcPr>
                    <a:lnL w="12700" cmpd="sng">
                      <a:noFill/>
                    </a:lnL>
                    <a:solidFill>
                      <a:srgbClr val="E6D9FF"/>
                    </a:solidFill>
                  </a:tcPr>
                </a:tc>
                <a:extLst>
                  <a:ext uri="{0D108BD9-81ED-4DB2-BD59-A6C34878D82A}">
                    <a16:rowId xmlns:a16="http://schemas.microsoft.com/office/drawing/2014/main" val="3131136381"/>
                  </a:ext>
                </a:extLst>
              </a:tr>
              <a:tr h="0">
                <a:tc>
                  <a:txBody>
                    <a:bodyPr/>
                    <a:lstStyle/>
                    <a:p>
                      <a:pPr algn="ctr"/>
                      <a:r>
                        <a:rPr lang="en-GB" sz="1000" b="0" dirty="0" smtClean="0">
                          <a:solidFill>
                            <a:srgbClr val="0A2F6E"/>
                          </a:solidFill>
                        </a:rPr>
                        <a:t>4</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b="0" dirty="0" smtClean="0">
                          <a:solidFill>
                            <a:srgbClr val="0A2F6E"/>
                          </a:solidFill>
                        </a:rPr>
                        <a:t>WDES</a:t>
                      </a:r>
                      <a:r>
                        <a:rPr lang="en-GB" sz="1000" b="0" baseline="0" dirty="0" smtClean="0">
                          <a:solidFill>
                            <a:srgbClr val="0A2F6E"/>
                          </a:solidFill>
                        </a:rPr>
                        <a:t> Indicators</a:t>
                      </a:r>
                      <a:endParaRPr lang="en-GB" sz="1000" b="0" dirty="0">
                        <a:solidFill>
                          <a:srgbClr val="0A2F6E"/>
                        </a:solidFill>
                      </a:endParaRPr>
                    </a:p>
                  </a:txBody>
                  <a:tcPr>
                    <a:lnL w="12700" cmpd="sng">
                      <a:noFill/>
                    </a:lnL>
                    <a:solidFill>
                      <a:schemeClr val="bg1"/>
                    </a:solidFill>
                  </a:tcPr>
                </a:tc>
                <a:extLst>
                  <a:ext uri="{0D108BD9-81ED-4DB2-BD59-A6C34878D82A}">
                    <a16:rowId xmlns:a16="http://schemas.microsoft.com/office/drawing/2014/main" val="3776682885"/>
                  </a:ext>
                </a:extLst>
              </a:tr>
              <a:tr h="0">
                <a:tc>
                  <a:txBody>
                    <a:bodyPr/>
                    <a:lstStyle/>
                    <a:p>
                      <a:pPr algn="ctr"/>
                      <a:r>
                        <a:rPr lang="en-GB" sz="1000" b="0" dirty="0" smtClean="0">
                          <a:solidFill>
                            <a:srgbClr val="0A2F6E"/>
                          </a:solidFill>
                        </a:rPr>
                        <a:t>5</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D9FF"/>
                    </a:solidFill>
                  </a:tcPr>
                </a:tc>
                <a:tc>
                  <a:txBody>
                    <a:bodyPr/>
                    <a:lstStyle/>
                    <a:p>
                      <a:r>
                        <a:rPr lang="en-GB" sz="1000" b="0" dirty="0" smtClean="0">
                          <a:solidFill>
                            <a:srgbClr val="0A2F6E"/>
                          </a:solidFill>
                        </a:rPr>
                        <a:t>Data Limitations</a:t>
                      </a:r>
                      <a:endParaRPr lang="en-GB" sz="1000" b="0" dirty="0">
                        <a:solidFill>
                          <a:srgbClr val="0A2F6E"/>
                        </a:solidFill>
                      </a:endParaRPr>
                    </a:p>
                  </a:txBody>
                  <a:tcPr>
                    <a:lnL w="12700" cmpd="sng">
                      <a:noFill/>
                    </a:lnL>
                    <a:solidFill>
                      <a:srgbClr val="E6D9FF"/>
                    </a:solidFill>
                  </a:tcPr>
                </a:tc>
                <a:extLst>
                  <a:ext uri="{0D108BD9-81ED-4DB2-BD59-A6C34878D82A}">
                    <a16:rowId xmlns:a16="http://schemas.microsoft.com/office/drawing/2014/main" val="4032532746"/>
                  </a:ext>
                </a:extLst>
              </a:tr>
              <a:tr h="0">
                <a:tc>
                  <a:txBody>
                    <a:bodyPr/>
                    <a:lstStyle/>
                    <a:p>
                      <a:pPr algn="ctr"/>
                      <a:r>
                        <a:rPr lang="en-GB" sz="1000" b="0" dirty="0" smtClean="0">
                          <a:solidFill>
                            <a:srgbClr val="0A2F6E"/>
                          </a:solidFill>
                        </a:rPr>
                        <a:t>6</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b="0" dirty="0" smtClean="0">
                          <a:solidFill>
                            <a:srgbClr val="0A2F6E"/>
                          </a:solidFill>
                        </a:rPr>
                        <a:t>Definitions</a:t>
                      </a:r>
                      <a:endParaRPr lang="en-GB" sz="1000" b="0" dirty="0">
                        <a:solidFill>
                          <a:srgbClr val="0A2F6E"/>
                        </a:solidFill>
                      </a:endParaRPr>
                    </a:p>
                  </a:txBody>
                  <a:tcPr>
                    <a:lnL w="12700" cmpd="sng">
                      <a:noFill/>
                    </a:lnL>
                    <a:solidFill>
                      <a:schemeClr val="bg1"/>
                    </a:solidFill>
                  </a:tcPr>
                </a:tc>
                <a:extLst>
                  <a:ext uri="{0D108BD9-81ED-4DB2-BD59-A6C34878D82A}">
                    <a16:rowId xmlns:a16="http://schemas.microsoft.com/office/drawing/2014/main" val="2144623161"/>
                  </a:ext>
                </a:extLst>
              </a:tr>
              <a:tr h="0">
                <a:tc>
                  <a:txBody>
                    <a:bodyPr/>
                    <a:lstStyle/>
                    <a:p>
                      <a:pPr algn="ctr"/>
                      <a:r>
                        <a:rPr lang="en-GB" sz="1000" b="0" dirty="0" smtClean="0">
                          <a:solidFill>
                            <a:srgbClr val="0A2F6E"/>
                          </a:solidFill>
                        </a:rPr>
                        <a:t>7</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D9FF"/>
                    </a:solidFill>
                  </a:tcPr>
                </a:tc>
                <a:tc>
                  <a:txBody>
                    <a:bodyPr/>
                    <a:lstStyle/>
                    <a:p>
                      <a:r>
                        <a:rPr lang="en-GB" sz="1000" b="0" dirty="0" smtClean="0">
                          <a:solidFill>
                            <a:srgbClr val="0A2F6E"/>
                          </a:solidFill>
                        </a:rPr>
                        <a:t>Year on Year Comparison</a:t>
                      </a:r>
                      <a:endParaRPr lang="en-GB" sz="1000" b="0" dirty="0">
                        <a:solidFill>
                          <a:srgbClr val="0A2F6E"/>
                        </a:solidFill>
                      </a:endParaRPr>
                    </a:p>
                  </a:txBody>
                  <a:tcPr>
                    <a:lnL w="12700" cmpd="sng">
                      <a:noFill/>
                    </a:lnL>
                    <a:solidFill>
                      <a:srgbClr val="E6D9FF"/>
                    </a:solidFill>
                  </a:tcPr>
                </a:tc>
                <a:extLst>
                  <a:ext uri="{0D108BD9-81ED-4DB2-BD59-A6C34878D82A}">
                    <a16:rowId xmlns:a16="http://schemas.microsoft.com/office/drawing/2014/main" val="1374385341"/>
                  </a:ext>
                </a:extLst>
              </a:tr>
              <a:tr h="0">
                <a:tc>
                  <a:txBody>
                    <a:bodyPr/>
                    <a:lstStyle/>
                    <a:p>
                      <a:pPr algn="ctr"/>
                      <a:r>
                        <a:rPr lang="en-GB" sz="1000" b="0" dirty="0" smtClean="0">
                          <a:solidFill>
                            <a:srgbClr val="0A2F6E"/>
                          </a:solidFill>
                        </a:rPr>
                        <a:t>8</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GB" sz="1000" b="0" dirty="0" smtClean="0">
                          <a:solidFill>
                            <a:srgbClr val="0A2F6E"/>
                          </a:solidFill>
                        </a:rPr>
                        <a:t>Executive Summary - Key </a:t>
                      </a:r>
                      <a:r>
                        <a:rPr lang="en-GB" sz="1000" b="0" dirty="0" smtClean="0">
                          <a:solidFill>
                            <a:srgbClr val="0A2F6E"/>
                          </a:solidFill>
                        </a:rPr>
                        <a:t>Findings</a:t>
                      </a:r>
                      <a:endParaRPr lang="en-GB" sz="1000" b="0" dirty="0">
                        <a:solidFill>
                          <a:srgbClr val="0A2F6E"/>
                        </a:solidFill>
                      </a:endParaRPr>
                    </a:p>
                  </a:txBody>
                  <a:tcPr>
                    <a:lnL w="12700" cmpd="sng">
                      <a:noFill/>
                    </a:lnL>
                    <a:solidFill>
                      <a:schemeClr val="bg1"/>
                    </a:solidFill>
                  </a:tcPr>
                </a:tc>
                <a:extLst>
                  <a:ext uri="{0D108BD9-81ED-4DB2-BD59-A6C34878D82A}">
                    <a16:rowId xmlns:a16="http://schemas.microsoft.com/office/drawing/2014/main" val="2995361592"/>
                  </a:ext>
                </a:extLst>
              </a:tr>
              <a:tr h="396240">
                <a:tc>
                  <a:txBody>
                    <a:bodyPr/>
                    <a:lstStyle/>
                    <a:p>
                      <a:pPr algn="ctr"/>
                      <a:r>
                        <a:rPr lang="en-GB" sz="1000" b="0" dirty="0" smtClean="0">
                          <a:solidFill>
                            <a:srgbClr val="0A2F6E"/>
                          </a:solidFill>
                        </a:rPr>
                        <a:t>9</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D9FF"/>
                    </a:solidFill>
                  </a:tcPr>
                </a:tc>
                <a:tc>
                  <a:txBody>
                    <a:bodyPr/>
                    <a:lstStyle/>
                    <a:p>
                      <a:pPr marL="0" indent="0"/>
                      <a:r>
                        <a:rPr lang="en-US" sz="1000" b="1" i="0" u="none" strike="noStrike" kern="1200" baseline="0" dirty="0" smtClean="0">
                          <a:solidFill>
                            <a:srgbClr val="0A2F6E"/>
                          </a:solidFill>
                          <a:latin typeface="+mn-lt"/>
                          <a:ea typeface="+mn-ea"/>
                          <a:cs typeface="+mn-cs"/>
                        </a:rPr>
                        <a:t>WRES indicator 1: </a:t>
                      </a:r>
                      <a:r>
                        <a:rPr lang="en-US" sz="1000" b="0" i="0" u="none" strike="noStrike" kern="1200" baseline="0" dirty="0" smtClean="0">
                          <a:solidFill>
                            <a:srgbClr val="0A2F6E"/>
                          </a:solidFill>
                          <a:latin typeface="+mn-lt"/>
                          <a:ea typeface="+mn-ea"/>
                          <a:cs typeface="+mn-cs"/>
                        </a:rPr>
                        <a:t>Percentage of staff in each of the </a:t>
                      </a:r>
                      <a:r>
                        <a:rPr lang="en-US" sz="1000" b="0" i="0" u="none" strike="noStrike" kern="1200" baseline="0" dirty="0" err="1" smtClean="0">
                          <a:solidFill>
                            <a:srgbClr val="0A2F6E"/>
                          </a:solidFill>
                          <a:latin typeface="+mn-lt"/>
                          <a:ea typeface="+mn-ea"/>
                          <a:cs typeface="+mn-cs"/>
                        </a:rPr>
                        <a:t>AfC</a:t>
                      </a:r>
                      <a:r>
                        <a:rPr lang="en-US" sz="1000" b="0" i="0" u="none" strike="noStrike" kern="1200" baseline="0" dirty="0" smtClean="0">
                          <a:solidFill>
                            <a:srgbClr val="0A2F6E"/>
                          </a:solidFill>
                          <a:latin typeface="+mn-lt"/>
                          <a:ea typeface="+mn-ea"/>
                          <a:cs typeface="+mn-cs"/>
                        </a:rPr>
                        <a:t> Bands 1-9 or Medical and Dental subgroups and VSM (Very Senior Manager) (including executive Board members) compared with the percentage of  staff in the overall workforce disaggregated by: Non-Clinical staff and Clinical staff.	</a:t>
                      </a:r>
                    </a:p>
                  </a:txBody>
                  <a:tcPr>
                    <a:lnL w="12700" cmpd="sng">
                      <a:noFill/>
                    </a:lnL>
                    <a:solidFill>
                      <a:srgbClr val="E6D9FF"/>
                    </a:solidFill>
                  </a:tcPr>
                </a:tc>
                <a:extLst>
                  <a:ext uri="{0D108BD9-81ED-4DB2-BD59-A6C34878D82A}">
                    <a16:rowId xmlns:a16="http://schemas.microsoft.com/office/drawing/2014/main" val="524285344"/>
                  </a:ext>
                </a:extLst>
              </a:tr>
              <a:tr h="396240">
                <a:tc>
                  <a:txBody>
                    <a:bodyPr/>
                    <a:lstStyle/>
                    <a:p>
                      <a:pPr algn="ctr"/>
                      <a:r>
                        <a:rPr lang="en-GB" sz="1000" b="0" dirty="0" smtClean="0">
                          <a:solidFill>
                            <a:srgbClr val="0A2F6E"/>
                          </a:solidFill>
                        </a:rPr>
                        <a:t>12</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b="1" i="0" u="none" strike="noStrike" kern="1200" baseline="0" dirty="0" smtClean="0">
                          <a:solidFill>
                            <a:srgbClr val="0A2F6E"/>
                          </a:solidFill>
                          <a:latin typeface="+mn-lt"/>
                          <a:ea typeface="+mn-ea"/>
                          <a:cs typeface="+mn-cs"/>
                        </a:rPr>
                        <a:t>WRES indicator 2: </a:t>
                      </a:r>
                      <a:r>
                        <a:rPr lang="en-US" sz="1000" b="0" i="0" u="none" strike="noStrike" kern="1200" baseline="0" dirty="0" smtClean="0">
                          <a:solidFill>
                            <a:srgbClr val="0A2F6E"/>
                          </a:solidFill>
                          <a:latin typeface="+mn-lt"/>
                          <a:ea typeface="+mn-ea"/>
                          <a:cs typeface="+mn-cs"/>
                        </a:rPr>
                        <a:t>Relative likelihood of staff being appointed from shortlisting across all posts (both external and internal posts). 	</a:t>
                      </a:r>
                      <a:r>
                        <a:rPr lang="en-GB" sz="1000" b="0" i="0" u="none" strike="noStrike" kern="1200" baseline="0" dirty="0" smtClean="0">
                          <a:solidFill>
                            <a:srgbClr val="0A2F6E"/>
                          </a:solidFill>
                          <a:latin typeface="+mn-lt"/>
                          <a:ea typeface="+mn-ea"/>
                          <a:cs typeface="+mn-cs"/>
                        </a:rPr>
                        <a:t>	</a:t>
                      </a:r>
                    </a:p>
                  </a:txBody>
                  <a:tcPr>
                    <a:lnL w="12700" cmpd="sng">
                      <a:noFill/>
                    </a:lnL>
                    <a:solidFill>
                      <a:schemeClr val="bg1"/>
                    </a:solidFill>
                  </a:tcPr>
                </a:tc>
                <a:extLst>
                  <a:ext uri="{0D108BD9-81ED-4DB2-BD59-A6C34878D82A}">
                    <a16:rowId xmlns:a16="http://schemas.microsoft.com/office/drawing/2014/main" val="3672653217"/>
                  </a:ext>
                </a:extLst>
              </a:tr>
              <a:tr h="396240">
                <a:tc>
                  <a:txBody>
                    <a:bodyPr/>
                    <a:lstStyle/>
                    <a:p>
                      <a:pPr algn="ctr"/>
                      <a:r>
                        <a:rPr lang="en-GB" sz="1000" b="0" dirty="0" smtClean="0">
                          <a:solidFill>
                            <a:srgbClr val="0A2F6E"/>
                          </a:solidFill>
                        </a:rPr>
                        <a:t>13</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D9FF"/>
                    </a:solidFill>
                  </a:tcPr>
                </a:tc>
                <a:tc>
                  <a:txBody>
                    <a:bodyPr/>
                    <a:lstStyle/>
                    <a:p>
                      <a:r>
                        <a:rPr lang="en-US" sz="1000" b="1" i="0" u="none" strike="noStrike" kern="1200" baseline="0" dirty="0" smtClean="0">
                          <a:solidFill>
                            <a:srgbClr val="0A2F6E"/>
                          </a:solidFill>
                          <a:latin typeface="+mn-lt"/>
                          <a:ea typeface="+mn-ea"/>
                          <a:cs typeface="+mn-cs"/>
                        </a:rPr>
                        <a:t>WRES indicator 3: </a:t>
                      </a:r>
                      <a:r>
                        <a:rPr lang="en-US" sz="1000" b="0" i="0" u="none" strike="noStrike" kern="1200" baseline="0" dirty="0" smtClean="0">
                          <a:solidFill>
                            <a:srgbClr val="0A2F6E"/>
                          </a:solidFill>
                          <a:latin typeface="+mn-lt"/>
                          <a:ea typeface="+mn-ea"/>
                          <a:cs typeface="+mn-cs"/>
                        </a:rPr>
                        <a:t>Relative likelihood of staff entering the formal disciplinary process, as measured by entry into a formal disciplinary investigation.	</a:t>
                      </a:r>
                    </a:p>
                  </a:txBody>
                  <a:tcPr>
                    <a:lnL w="12700" cmpd="sng">
                      <a:noFill/>
                    </a:lnL>
                    <a:solidFill>
                      <a:srgbClr val="E6D9FF"/>
                    </a:solidFill>
                  </a:tcPr>
                </a:tc>
                <a:extLst>
                  <a:ext uri="{0D108BD9-81ED-4DB2-BD59-A6C34878D82A}">
                    <a16:rowId xmlns:a16="http://schemas.microsoft.com/office/drawing/2014/main" val="2813506879"/>
                  </a:ext>
                </a:extLst>
              </a:tr>
              <a:tr h="396240">
                <a:tc>
                  <a:txBody>
                    <a:bodyPr/>
                    <a:lstStyle/>
                    <a:p>
                      <a:pPr algn="ctr"/>
                      <a:r>
                        <a:rPr lang="en-GB" sz="1000" b="0" dirty="0" smtClean="0">
                          <a:solidFill>
                            <a:srgbClr val="0A2F6E"/>
                          </a:solidFill>
                        </a:rPr>
                        <a:t>14</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000" b="1" i="0" u="none" strike="noStrike" kern="1200" baseline="0" dirty="0" smtClean="0">
                          <a:solidFill>
                            <a:srgbClr val="0A2F6E"/>
                          </a:solidFill>
                          <a:latin typeface="+mn-lt"/>
                          <a:ea typeface="+mn-ea"/>
                          <a:cs typeface="+mn-cs"/>
                        </a:rPr>
                        <a:t>WRES indicator 4: </a:t>
                      </a:r>
                      <a:r>
                        <a:rPr lang="en-US" sz="1000" b="0" i="0" u="none" strike="noStrike" kern="1200" baseline="0" dirty="0" smtClean="0">
                          <a:solidFill>
                            <a:srgbClr val="0A2F6E"/>
                          </a:solidFill>
                          <a:latin typeface="+mn-lt"/>
                          <a:ea typeface="+mn-ea"/>
                          <a:cs typeface="+mn-cs"/>
                        </a:rPr>
                        <a:t>Relative likelihood of staff accessing non-mandatory training and CPD	</a:t>
                      </a:r>
                      <a:r>
                        <a:rPr lang="en-GB" sz="1000" b="0" i="0" u="none" strike="noStrike" kern="1200" baseline="0" dirty="0" smtClean="0">
                          <a:solidFill>
                            <a:srgbClr val="0A2F6E"/>
                          </a:solidFill>
                          <a:latin typeface="+mn-lt"/>
                          <a:ea typeface="+mn-ea"/>
                          <a:cs typeface="+mn-cs"/>
                        </a:rPr>
                        <a:t>	</a:t>
                      </a:r>
                    </a:p>
                  </a:txBody>
                  <a:tcPr>
                    <a:lnL w="12700" cmpd="sng">
                      <a:noFill/>
                    </a:lnL>
                    <a:solidFill>
                      <a:schemeClr val="bg1"/>
                    </a:solidFill>
                  </a:tcPr>
                </a:tc>
                <a:extLst>
                  <a:ext uri="{0D108BD9-81ED-4DB2-BD59-A6C34878D82A}">
                    <a16:rowId xmlns:a16="http://schemas.microsoft.com/office/drawing/2014/main" val="307526893"/>
                  </a:ext>
                </a:extLst>
              </a:tr>
              <a:tr h="396240">
                <a:tc>
                  <a:txBody>
                    <a:bodyPr/>
                    <a:lstStyle/>
                    <a:p>
                      <a:pPr algn="ctr"/>
                      <a:r>
                        <a:rPr lang="en-GB" sz="1000" b="0" dirty="0" smtClean="0">
                          <a:solidFill>
                            <a:srgbClr val="0A2F6E"/>
                          </a:solidFill>
                        </a:rPr>
                        <a:t>15</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D9FF"/>
                    </a:solidFill>
                  </a:tcPr>
                </a:tc>
                <a:tc>
                  <a:txBody>
                    <a:bodyPr/>
                    <a:lstStyle/>
                    <a:p>
                      <a:r>
                        <a:rPr lang="en-US" sz="1000" b="1" i="0" u="none" strike="noStrike" kern="1200" baseline="0" dirty="0" smtClean="0">
                          <a:solidFill>
                            <a:srgbClr val="0A2F6E"/>
                          </a:solidFill>
                          <a:latin typeface="+mn-lt"/>
                          <a:ea typeface="+mn-ea"/>
                          <a:cs typeface="+mn-cs"/>
                        </a:rPr>
                        <a:t>WRES indicator 5: </a:t>
                      </a:r>
                      <a:r>
                        <a:rPr lang="en-US" sz="1000" b="0" i="0" u="none" strike="noStrike" kern="1200" baseline="0" dirty="0" smtClean="0">
                          <a:solidFill>
                            <a:srgbClr val="0A2F6E"/>
                          </a:solidFill>
                          <a:latin typeface="+mn-lt"/>
                          <a:ea typeface="+mn-ea"/>
                          <a:cs typeface="+mn-cs"/>
                        </a:rPr>
                        <a:t>Percentage of staff experiencing harassment, bullying or abuse from patients, relatives or the public in last 12 months	</a:t>
                      </a:r>
                    </a:p>
                  </a:txBody>
                  <a:tcPr>
                    <a:lnL w="12700" cmpd="sng">
                      <a:noFill/>
                    </a:lnL>
                    <a:solidFill>
                      <a:srgbClr val="E6D9FF"/>
                    </a:solidFill>
                  </a:tcPr>
                </a:tc>
                <a:extLst>
                  <a:ext uri="{0D108BD9-81ED-4DB2-BD59-A6C34878D82A}">
                    <a16:rowId xmlns:a16="http://schemas.microsoft.com/office/drawing/2014/main" val="2243240924"/>
                  </a:ext>
                </a:extLst>
              </a:tr>
              <a:tr h="396240">
                <a:tc>
                  <a:txBody>
                    <a:bodyPr/>
                    <a:lstStyle/>
                    <a:p>
                      <a:pPr algn="ctr"/>
                      <a:r>
                        <a:rPr lang="en-GB" sz="1000" b="0" dirty="0" smtClean="0">
                          <a:solidFill>
                            <a:srgbClr val="0A2F6E"/>
                          </a:solidFill>
                        </a:rPr>
                        <a:t>16</a:t>
                      </a:r>
                      <a:endParaRPr lang="en-GB" sz="1000" b="0" dirty="0">
                        <a:solidFill>
                          <a:srgbClr val="0A2F6E"/>
                        </a:solidFill>
                      </a:endParaRPr>
                    </a:p>
                  </a:txBody>
                  <a:tcPr>
                    <a:lnT w="12700" cmpd="sng">
                      <a:noFill/>
                    </a:lnT>
                    <a:lnB w="12700" cmpd="sng">
                      <a:noFill/>
                    </a:lnB>
                    <a:solidFill>
                      <a:schemeClr val="bg1"/>
                    </a:solidFill>
                  </a:tcPr>
                </a:tc>
                <a:tc>
                  <a:txBody>
                    <a:bodyPr/>
                    <a:lstStyle/>
                    <a:p>
                      <a:r>
                        <a:rPr lang="en-US" sz="1000" b="1" i="0" u="none" strike="noStrike" kern="1200" baseline="0" dirty="0" smtClean="0">
                          <a:solidFill>
                            <a:srgbClr val="0A2F6E"/>
                          </a:solidFill>
                          <a:latin typeface="+mn-lt"/>
                          <a:ea typeface="+mn-ea"/>
                          <a:cs typeface="+mn-cs"/>
                        </a:rPr>
                        <a:t>WRES indicator 6: </a:t>
                      </a:r>
                      <a:r>
                        <a:rPr lang="en-US" sz="1000" b="0" i="0" u="none" strike="noStrike" kern="1200" baseline="0" dirty="0" smtClean="0">
                          <a:solidFill>
                            <a:srgbClr val="0A2F6E"/>
                          </a:solidFill>
                          <a:latin typeface="+mn-lt"/>
                          <a:ea typeface="+mn-ea"/>
                          <a:cs typeface="+mn-cs"/>
                        </a:rPr>
                        <a:t>Percentage of staff experiencing harassment, bullying or abuse from staff in last 12 months	</a:t>
                      </a:r>
                      <a:r>
                        <a:rPr lang="en-GB" sz="1000" b="0" i="0" u="none" strike="noStrike" kern="1200" baseline="0" dirty="0" smtClean="0">
                          <a:solidFill>
                            <a:srgbClr val="0A2F6E"/>
                          </a:solidFill>
                          <a:latin typeface="+mn-lt"/>
                          <a:ea typeface="+mn-ea"/>
                          <a:cs typeface="+mn-cs"/>
                        </a:rPr>
                        <a:t>	</a:t>
                      </a:r>
                    </a:p>
                  </a:txBody>
                  <a:tcPr>
                    <a:solidFill>
                      <a:schemeClr val="bg1"/>
                    </a:solidFill>
                  </a:tcPr>
                </a:tc>
                <a:extLst>
                  <a:ext uri="{0D108BD9-81ED-4DB2-BD59-A6C34878D82A}">
                    <a16:rowId xmlns:a16="http://schemas.microsoft.com/office/drawing/2014/main" val="1550571111"/>
                  </a:ext>
                </a:extLst>
              </a:tr>
              <a:tr h="396240">
                <a:tc>
                  <a:txBody>
                    <a:bodyPr/>
                    <a:lstStyle/>
                    <a:p>
                      <a:pPr algn="ctr"/>
                      <a:r>
                        <a:rPr lang="en-GB" sz="1000" b="0" dirty="0" smtClean="0">
                          <a:solidFill>
                            <a:srgbClr val="0A2F6E"/>
                          </a:solidFill>
                        </a:rPr>
                        <a:t>17</a:t>
                      </a:r>
                      <a:endParaRPr lang="en-GB" sz="1000" b="0" dirty="0">
                        <a:solidFill>
                          <a:srgbClr val="0A2F6E"/>
                        </a:solidFill>
                      </a:endParaRPr>
                    </a:p>
                  </a:txBody>
                  <a:tcPr>
                    <a:lnT w="12700" cmpd="sng">
                      <a:noFill/>
                    </a:lnT>
                    <a:lnB w="12700" cmpd="sng">
                      <a:noFill/>
                    </a:lnB>
                    <a:solidFill>
                      <a:srgbClr val="E6D9FF"/>
                    </a:solidFill>
                  </a:tcPr>
                </a:tc>
                <a:tc>
                  <a:txBody>
                    <a:bodyPr/>
                    <a:lstStyle/>
                    <a:p>
                      <a:r>
                        <a:rPr lang="en-US" sz="1000" b="1" i="0" u="none" strike="noStrike" kern="1200" baseline="0" dirty="0" smtClean="0">
                          <a:solidFill>
                            <a:srgbClr val="0A2F6E"/>
                          </a:solidFill>
                          <a:latin typeface="+mn-lt"/>
                          <a:ea typeface="+mn-ea"/>
                          <a:cs typeface="+mn-cs"/>
                        </a:rPr>
                        <a:t>WRES indicator 7: </a:t>
                      </a:r>
                      <a:r>
                        <a:rPr lang="en-US" sz="1000" b="0" i="0" u="none" strike="noStrike" kern="1200" baseline="0" dirty="0" smtClean="0">
                          <a:solidFill>
                            <a:srgbClr val="0A2F6E"/>
                          </a:solidFill>
                          <a:latin typeface="+mn-lt"/>
                          <a:ea typeface="+mn-ea"/>
                          <a:cs typeface="+mn-cs"/>
                        </a:rPr>
                        <a:t>Percentage of staff believing that the trust provides equal opportunities for career progression or promotion	</a:t>
                      </a:r>
                    </a:p>
                  </a:txBody>
                  <a:tcPr>
                    <a:solidFill>
                      <a:srgbClr val="E6D9FF"/>
                    </a:solidFill>
                  </a:tcPr>
                </a:tc>
                <a:extLst>
                  <a:ext uri="{0D108BD9-81ED-4DB2-BD59-A6C34878D82A}">
                    <a16:rowId xmlns:a16="http://schemas.microsoft.com/office/drawing/2014/main" val="774702331"/>
                  </a:ext>
                </a:extLst>
              </a:tr>
              <a:tr h="396240">
                <a:tc>
                  <a:txBody>
                    <a:bodyPr/>
                    <a:lstStyle/>
                    <a:p>
                      <a:pPr algn="ctr"/>
                      <a:r>
                        <a:rPr lang="en-GB" sz="1000" b="0" dirty="0" smtClean="0">
                          <a:solidFill>
                            <a:srgbClr val="0A2F6E"/>
                          </a:solidFill>
                        </a:rPr>
                        <a:t>18</a:t>
                      </a:r>
                      <a:endParaRPr lang="en-GB" sz="1000" b="0" dirty="0">
                        <a:solidFill>
                          <a:srgbClr val="0A2F6E"/>
                        </a:solidFill>
                      </a:endParaRPr>
                    </a:p>
                  </a:txBody>
                  <a:tcPr>
                    <a:lnT w="12700" cmpd="sng">
                      <a:noFill/>
                    </a:lnT>
                    <a:lnB w="12700" cmpd="sng">
                      <a:noFill/>
                    </a:lnB>
                    <a:solidFill>
                      <a:schemeClr val="bg1"/>
                    </a:solidFill>
                  </a:tcPr>
                </a:tc>
                <a:tc>
                  <a:txBody>
                    <a:bodyPr/>
                    <a:lstStyle/>
                    <a:p>
                      <a:r>
                        <a:rPr lang="en-US" sz="1000" b="1" i="0" u="none" strike="noStrike" kern="1200" baseline="0" dirty="0" smtClean="0">
                          <a:solidFill>
                            <a:srgbClr val="0A2F6E"/>
                          </a:solidFill>
                          <a:latin typeface="+mn-lt"/>
                          <a:ea typeface="+mn-ea"/>
                          <a:cs typeface="+mn-cs"/>
                        </a:rPr>
                        <a:t>WRES indicator 8: </a:t>
                      </a:r>
                      <a:r>
                        <a:rPr lang="en-US" sz="1000" b="0" i="0" u="none" strike="noStrike" kern="1200" baseline="0" dirty="0" smtClean="0">
                          <a:solidFill>
                            <a:srgbClr val="0A2F6E"/>
                          </a:solidFill>
                          <a:latin typeface="+mn-lt"/>
                          <a:ea typeface="+mn-ea"/>
                          <a:cs typeface="+mn-cs"/>
                        </a:rPr>
                        <a:t>In the last 12 months have you personally experienced discrimination at work from any of the following?</a:t>
                      </a:r>
                    </a:p>
                    <a:p>
                      <a:r>
                        <a:rPr lang="en-US" sz="1000" b="0" i="0" u="none" strike="noStrike" kern="1200" baseline="0" dirty="0" smtClean="0">
                          <a:solidFill>
                            <a:srgbClr val="0A2F6E"/>
                          </a:solidFill>
                          <a:latin typeface="+mn-lt"/>
                          <a:ea typeface="+mn-ea"/>
                          <a:cs typeface="+mn-cs"/>
                        </a:rPr>
                        <a:t>Manager/team leader or other colleagues	</a:t>
                      </a:r>
                    </a:p>
                  </a:txBody>
                  <a:tcPr>
                    <a:solidFill>
                      <a:schemeClr val="bg1"/>
                    </a:solidFill>
                  </a:tcPr>
                </a:tc>
                <a:extLst>
                  <a:ext uri="{0D108BD9-81ED-4DB2-BD59-A6C34878D82A}">
                    <a16:rowId xmlns:a16="http://schemas.microsoft.com/office/drawing/2014/main" val="4027946711"/>
                  </a:ext>
                </a:extLst>
              </a:tr>
              <a:tr h="396240">
                <a:tc>
                  <a:txBody>
                    <a:bodyPr/>
                    <a:lstStyle/>
                    <a:p>
                      <a:pPr algn="ctr"/>
                      <a:r>
                        <a:rPr lang="en-GB" sz="1000" b="0" dirty="0" smtClean="0">
                          <a:solidFill>
                            <a:srgbClr val="0A2F6E"/>
                          </a:solidFill>
                        </a:rPr>
                        <a:t>19</a:t>
                      </a:r>
                      <a:endParaRPr lang="en-GB" sz="1000" b="0" dirty="0">
                        <a:solidFill>
                          <a:srgbClr val="0A2F6E"/>
                        </a:solidFill>
                      </a:endParaRPr>
                    </a:p>
                  </a:txBody>
                  <a:tcPr>
                    <a:lnT w="12700" cmpd="sng">
                      <a:noFill/>
                    </a:lnT>
                    <a:lnB w="12700" cmpd="sng">
                      <a:noFill/>
                    </a:lnB>
                    <a:solidFill>
                      <a:srgbClr val="E6D9FF"/>
                    </a:solidFill>
                  </a:tcPr>
                </a:tc>
                <a:tc>
                  <a:txBody>
                    <a:bodyPr/>
                    <a:lstStyle/>
                    <a:p>
                      <a:r>
                        <a:rPr lang="en-US" sz="1000" b="1" i="0" u="none" strike="noStrike" kern="1200" baseline="0" dirty="0" smtClean="0">
                          <a:solidFill>
                            <a:srgbClr val="0A2F6E"/>
                          </a:solidFill>
                          <a:latin typeface="+mn-lt"/>
                          <a:ea typeface="+mn-ea"/>
                          <a:cs typeface="+mn-cs"/>
                        </a:rPr>
                        <a:t>WRES indicator 9: </a:t>
                      </a:r>
                      <a:r>
                        <a:rPr lang="en-US" sz="1000" b="0" i="0" u="none" strike="noStrike" kern="1200" baseline="0" dirty="0" smtClean="0">
                          <a:solidFill>
                            <a:srgbClr val="0A2F6E"/>
                          </a:solidFill>
                          <a:latin typeface="+mn-lt"/>
                          <a:ea typeface="+mn-ea"/>
                          <a:cs typeface="+mn-cs"/>
                        </a:rPr>
                        <a:t>Percentage difference between the </a:t>
                      </a:r>
                      <a:r>
                        <a:rPr lang="en-US" sz="1000" b="0" i="0" u="none" strike="noStrike" kern="1200" baseline="0" dirty="0" err="1" smtClean="0">
                          <a:solidFill>
                            <a:srgbClr val="0A2F6E"/>
                          </a:solidFill>
                          <a:latin typeface="+mn-lt"/>
                          <a:ea typeface="+mn-ea"/>
                          <a:cs typeface="+mn-cs"/>
                        </a:rPr>
                        <a:t>organisations’</a:t>
                      </a:r>
                      <a:r>
                        <a:rPr lang="en-US" sz="1000" b="0" i="0" u="none" strike="noStrike" kern="1200" baseline="0" dirty="0" smtClean="0">
                          <a:solidFill>
                            <a:srgbClr val="0A2F6E"/>
                          </a:solidFill>
                          <a:latin typeface="+mn-lt"/>
                          <a:ea typeface="+mn-ea"/>
                          <a:cs typeface="+mn-cs"/>
                        </a:rPr>
                        <a:t> Board membership and its overall workforce disaggregated, by voting membership of the Board and executive membership of the Board	</a:t>
                      </a:r>
                    </a:p>
                  </a:txBody>
                  <a:tcPr>
                    <a:solidFill>
                      <a:srgbClr val="E6D9FF"/>
                    </a:solidFill>
                  </a:tcPr>
                </a:tc>
                <a:extLst>
                  <a:ext uri="{0D108BD9-81ED-4DB2-BD59-A6C34878D82A}">
                    <a16:rowId xmlns:a16="http://schemas.microsoft.com/office/drawing/2014/main" val="55069363"/>
                  </a:ext>
                </a:extLst>
              </a:tr>
              <a:tr h="0">
                <a:tc>
                  <a:txBody>
                    <a:bodyPr/>
                    <a:lstStyle/>
                    <a:p>
                      <a:pPr algn="ctr"/>
                      <a:r>
                        <a:rPr lang="en-GB" sz="1000" b="0" dirty="0" smtClean="0">
                          <a:solidFill>
                            <a:srgbClr val="0A2F6E"/>
                          </a:solidFill>
                        </a:rPr>
                        <a:t>20</a:t>
                      </a:r>
                      <a:endParaRPr lang="en-GB" sz="1000" b="0" dirty="0">
                        <a:solidFill>
                          <a:srgbClr val="0A2F6E"/>
                        </a:solidFill>
                      </a:endParaRPr>
                    </a:p>
                  </a:txBody>
                  <a:tcPr>
                    <a:lnT w="12700" cmpd="sng">
                      <a:noFill/>
                    </a:lnT>
                    <a:lnB w="12700" cmpd="sng">
                      <a:no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0A2F6E"/>
                          </a:solidFill>
                          <a:latin typeface="+mn-lt"/>
                        </a:rPr>
                        <a:t>Key Areas </a:t>
                      </a:r>
                      <a:r>
                        <a:rPr lang="en-GB" sz="1000" b="0" dirty="0" smtClean="0">
                          <a:solidFill>
                            <a:srgbClr val="0A2F6E"/>
                          </a:solidFill>
                          <a:latin typeface="+mn-lt"/>
                        </a:rPr>
                        <a:t>of Progress and Actions for next 12 months</a:t>
                      </a:r>
                      <a:endParaRPr lang="en-GB" sz="1000" b="0" dirty="0">
                        <a:solidFill>
                          <a:srgbClr val="0A2F6E"/>
                        </a:solidFill>
                        <a:latin typeface="+mn-lt"/>
                      </a:endParaRPr>
                    </a:p>
                  </a:txBody>
                  <a:tcPr>
                    <a:solidFill>
                      <a:schemeClr val="bg1"/>
                    </a:solidFill>
                  </a:tcPr>
                </a:tc>
                <a:extLst>
                  <a:ext uri="{0D108BD9-81ED-4DB2-BD59-A6C34878D82A}">
                    <a16:rowId xmlns:a16="http://schemas.microsoft.com/office/drawing/2014/main" val="1289811259"/>
                  </a:ext>
                </a:extLst>
              </a:tr>
              <a:tr h="0">
                <a:tc>
                  <a:txBody>
                    <a:bodyPr/>
                    <a:lstStyle/>
                    <a:p>
                      <a:pPr algn="ctr"/>
                      <a:r>
                        <a:rPr lang="en-GB" sz="1000" b="0" dirty="0" smtClean="0">
                          <a:solidFill>
                            <a:srgbClr val="0A2F6E"/>
                          </a:solidFill>
                        </a:rPr>
                        <a:t>22</a:t>
                      </a:r>
                      <a:endParaRPr lang="en-GB" sz="1000" b="0" dirty="0">
                        <a:solidFill>
                          <a:srgbClr val="0A2F6E"/>
                        </a:solidFill>
                      </a:endParaRPr>
                    </a:p>
                  </a:txBody>
                  <a:tcPr>
                    <a:lnT w="12700" cmpd="sng">
                      <a:noFill/>
                    </a:lnT>
                    <a:lnB w="12700" cmpd="sng">
                      <a:noFill/>
                    </a:lnB>
                    <a:solidFill>
                      <a:srgbClr val="E6D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0A2F6E"/>
                          </a:solidFill>
                          <a:latin typeface="+mn-lt"/>
                        </a:rPr>
                        <a:t>Actions</a:t>
                      </a:r>
                      <a:r>
                        <a:rPr lang="en-GB" sz="1000" b="0" baseline="0" dirty="0" smtClean="0">
                          <a:solidFill>
                            <a:srgbClr val="0A2F6E"/>
                          </a:solidFill>
                          <a:latin typeface="+mn-lt"/>
                        </a:rPr>
                        <a:t> for next 12 months</a:t>
                      </a:r>
                      <a:endParaRPr lang="en-GB" sz="1000" b="0" dirty="0">
                        <a:solidFill>
                          <a:srgbClr val="0A2F6E"/>
                        </a:solidFill>
                        <a:latin typeface="+mn-lt"/>
                      </a:endParaRPr>
                    </a:p>
                  </a:txBody>
                  <a:tcPr>
                    <a:solidFill>
                      <a:srgbClr val="E6D9FF"/>
                    </a:solidFill>
                  </a:tcPr>
                </a:tc>
                <a:extLst>
                  <a:ext uri="{0D108BD9-81ED-4DB2-BD59-A6C34878D82A}">
                    <a16:rowId xmlns:a16="http://schemas.microsoft.com/office/drawing/2014/main" val="4047472452"/>
                  </a:ext>
                </a:extLst>
              </a:tr>
            </a:tbl>
          </a:graphicData>
        </a:graphic>
      </p:graphicFrame>
    </p:spTree>
    <p:extLst>
      <p:ext uri="{BB962C8B-B14F-4D97-AF65-F5344CB8AC3E}">
        <p14:creationId xmlns:p14="http://schemas.microsoft.com/office/powerpoint/2010/main" val="563982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738664"/>
          </a:xfrm>
          <a:prstGeom prst="rect">
            <a:avLst/>
          </a:prstGeom>
          <a:noFill/>
        </p:spPr>
        <p:txBody>
          <a:bodyPr wrap="square" rtlCol="0">
            <a:spAutoFit/>
          </a:bodyPr>
          <a:lstStyle/>
          <a:p>
            <a:r>
              <a:rPr lang="en-GB" sz="2400" b="1" dirty="0">
                <a:solidFill>
                  <a:srgbClr val="173379"/>
                </a:solidFill>
              </a:rPr>
              <a:t>Key Areas of Progress and </a:t>
            </a:r>
            <a:r>
              <a:rPr lang="en-GB" sz="2400" b="1" dirty="0" smtClean="0">
                <a:solidFill>
                  <a:srgbClr val="173379"/>
                </a:solidFill>
              </a:rPr>
              <a:t>Ongoing Actions </a:t>
            </a:r>
            <a:r>
              <a:rPr lang="en-GB" sz="2400" b="1" dirty="0">
                <a:solidFill>
                  <a:srgbClr val="173379"/>
                </a:solidFill>
              </a:rPr>
              <a:t>for </a:t>
            </a:r>
            <a:r>
              <a:rPr lang="en-GB" sz="2400" b="1" dirty="0" smtClean="0">
                <a:solidFill>
                  <a:srgbClr val="173379"/>
                </a:solidFill>
              </a:rPr>
              <a:t>Next </a:t>
            </a:r>
            <a:r>
              <a:rPr lang="en-GB" sz="2400" b="1" dirty="0">
                <a:solidFill>
                  <a:srgbClr val="173379"/>
                </a:solidFill>
              </a:rPr>
              <a:t>12 Months</a:t>
            </a:r>
          </a:p>
          <a:p>
            <a:endParaRPr lang="en-US" dirty="0" smtClean="0">
              <a:solidFill>
                <a:srgbClr val="0A2F6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55062664"/>
              </p:ext>
            </p:extLst>
          </p:nvPr>
        </p:nvGraphicFramePr>
        <p:xfrm>
          <a:off x="199533" y="1511600"/>
          <a:ext cx="11630516" cy="5623560"/>
        </p:xfrm>
        <a:graphic>
          <a:graphicData uri="http://schemas.openxmlformats.org/drawingml/2006/table">
            <a:tbl>
              <a:tblPr firstRow="1" bandRow="1">
                <a:tableStyleId>{22838BEF-8BB2-4498-84A7-C5851F593DF1}</a:tableStyleId>
              </a:tblPr>
              <a:tblGrid>
                <a:gridCol w="1849703">
                  <a:extLst>
                    <a:ext uri="{9D8B030D-6E8A-4147-A177-3AD203B41FA5}">
                      <a16:colId xmlns:a16="http://schemas.microsoft.com/office/drawing/2014/main" val="3805324141"/>
                    </a:ext>
                  </a:extLst>
                </a:gridCol>
                <a:gridCol w="9780813">
                  <a:extLst>
                    <a:ext uri="{9D8B030D-6E8A-4147-A177-3AD203B41FA5}">
                      <a16:colId xmlns:a16="http://schemas.microsoft.com/office/drawing/2014/main" val="926247715"/>
                    </a:ext>
                  </a:extLst>
                </a:gridCol>
              </a:tblGrid>
              <a:tr h="661005">
                <a:tc>
                  <a:txBody>
                    <a:bodyPr/>
                    <a:lstStyle/>
                    <a:p>
                      <a:r>
                        <a:rPr lang="en-GB" sz="900" b="0" dirty="0" smtClean="0">
                          <a:solidFill>
                            <a:srgbClr val="173379"/>
                          </a:solidFill>
                        </a:rPr>
                        <a:t>Culture Change</a:t>
                      </a:r>
                    </a:p>
                    <a:p>
                      <a:endParaRPr lang="en-GB" sz="900" b="0" dirty="0" smtClean="0">
                        <a:solidFill>
                          <a:srgbClr val="173379"/>
                        </a:solidFill>
                      </a:endParaRPr>
                    </a:p>
                    <a:p>
                      <a:endParaRPr lang="en-GB" sz="900" dirty="0"/>
                    </a:p>
                  </a:txBody>
                  <a:tcPr/>
                </a:tc>
                <a:tc>
                  <a:txBody>
                    <a:bodyPr/>
                    <a:lstStyle/>
                    <a:p>
                      <a:pPr marL="228600" indent="-228600">
                        <a:buAutoNum type="arabicPeriod"/>
                      </a:pPr>
                      <a:r>
                        <a:rPr lang="en-GB" sz="900" b="1" dirty="0" smtClean="0">
                          <a:solidFill>
                            <a:srgbClr val="173379"/>
                          </a:solidFill>
                        </a:rPr>
                        <a:t>People and Culture Strategy- </a:t>
                      </a:r>
                      <a:r>
                        <a:rPr lang="en-GB" sz="900" b="0" dirty="0" smtClean="0">
                          <a:solidFill>
                            <a:srgbClr val="0A2F6E"/>
                          </a:solidFill>
                        </a:rPr>
                        <a:t>The Trust is currently working on </a:t>
                      </a:r>
                      <a:r>
                        <a:rPr lang="en-GB" sz="900" b="0" dirty="0" smtClean="0">
                          <a:solidFill>
                            <a:srgbClr val="0A2F6E"/>
                          </a:solidFill>
                        </a:rPr>
                        <a:t>the</a:t>
                      </a:r>
                      <a:r>
                        <a:rPr lang="en-GB" sz="900" b="0" baseline="0" dirty="0" smtClean="0">
                          <a:solidFill>
                            <a:srgbClr val="0A2F6E"/>
                          </a:solidFill>
                        </a:rPr>
                        <a:t> enabling </a:t>
                      </a:r>
                      <a:r>
                        <a:rPr lang="en-GB" sz="900" b="0" dirty="0" smtClean="0">
                          <a:solidFill>
                            <a:srgbClr val="0A2F6E"/>
                          </a:solidFill>
                        </a:rPr>
                        <a:t>People</a:t>
                      </a:r>
                      <a:r>
                        <a:rPr lang="en-GB" sz="900" b="0" baseline="0" dirty="0" smtClean="0">
                          <a:solidFill>
                            <a:srgbClr val="0A2F6E"/>
                          </a:solidFill>
                        </a:rPr>
                        <a:t> and Culture  </a:t>
                      </a:r>
                      <a:r>
                        <a:rPr lang="en-GB" sz="900" b="0" baseline="0" dirty="0" smtClean="0">
                          <a:solidFill>
                            <a:srgbClr val="0A2F6E"/>
                          </a:solidFill>
                        </a:rPr>
                        <a:t>Strategy for </a:t>
                      </a:r>
                      <a:r>
                        <a:rPr lang="en-GB" sz="900" b="0" baseline="0" dirty="0" smtClean="0">
                          <a:solidFill>
                            <a:srgbClr val="0A2F6E"/>
                          </a:solidFill>
                        </a:rPr>
                        <a:t>2025-2030, alongside other enabling strategies and the Trust overall strategy, </a:t>
                      </a:r>
                      <a:r>
                        <a:rPr lang="en-GB" sz="900" b="0" baseline="0" dirty="0" smtClean="0">
                          <a:solidFill>
                            <a:srgbClr val="0A2F6E"/>
                          </a:solidFill>
                        </a:rPr>
                        <a:t>to be launched in the Autumn of 2024. </a:t>
                      </a:r>
                      <a:r>
                        <a:rPr lang="en-GB" sz="900" b="0" baseline="0" dirty="0" smtClean="0">
                          <a:solidFill>
                            <a:srgbClr val="0A2F6E"/>
                          </a:solidFill>
                        </a:rPr>
                        <a:t>This </a:t>
                      </a:r>
                      <a:r>
                        <a:rPr lang="en-GB" sz="900" b="0" baseline="0" dirty="0" smtClean="0">
                          <a:solidFill>
                            <a:srgbClr val="0A2F6E"/>
                          </a:solidFill>
                        </a:rPr>
                        <a:t>strategy will include a specific pillar for compassion and inclusivity </a:t>
                      </a:r>
                      <a:r>
                        <a:rPr lang="en-GB" sz="900" b="0" baseline="0" dirty="0" smtClean="0">
                          <a:solidFill>
                            <a:srgbClr val="0A2F6E"/>
                          </a:solidFill>
                        </a:rPr>
                        <a:t>to </a:t>
                      </a:r>
                      <a:r>
                        <a:rPr lang="en-GB" sz="900" b="0" baseline="0" dirty="0" smtClean="0">
                          <a:solidFill>
                            <a:srgbClr val="0A2F6E"/>
                          </a:solidFill>
                        </a:rPr>
                        <a:t>drive forward the work </a:t>
                      </a:r>
                      <a:r>
                        <a:rPr lang="en-GB" sz="900" b="0" baseline="0" dirty="0" smtClean="0">
                          <a:solidFill>
                            <a:srgbClr val="0A2F6E"/>
                          </a:solidFill>
                        </a:rPr>
                        <a:t>and identify priorities to harness culture change across the Trust. </a:t>
                      </a:r>
                      <a:endParaRPr lang="en-GB" sz="900" b="1" dirty="0" smtClean="0">
                        <a:solidFill>
                          <a:srgbClr val="FF0000"/>
                        </a:solidFill>
                      </a:endParaRPr>
                    </a:p>
                    <a:p>
                      <a:pPr marL="228600" indent="-228600">
                        <a:buAutoNum type="arabicPeriod"/>
                      </a:pPr>
                      <a:endParaRPr lang="en-GB" sz="900" b="0" dirty="0" smtClean="0">
                        <a:solidFill>
                          <a:srgbClr val="173379"/>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b="1" dirty="0" smtClean="0">
                          <a:solidFill>
                            <a:srgbClr val="173379"/>
                          </a:solidFill>
                        </a:rPr>
                        <a:t>Workforce Belonging</a:t>
                      </a:r>
                      <a:r>
                        <a:rPr lang="en-GB" sz="900" b="0" dirty="0" smtClean="0">
                          <a:solidFill>
                            <a:srgbClr val="173379"/>
                          </a:solidFill>
                        </a:rPr>
                        <a:t>- </a:t>
                      </a:r>
                      <a:r>
                        <a:rPr lang="en-US" sz="900" b="0" i="0" u="none" strike="noStrike" kern="1200" baseline="0" dirty="0" smtClean="0">
                          <a:solidFill>
                            <a:srgbClr val="0A2F6E"/>
                          </a:solidFill>
                          <a:latin typeface="+mn-lt"/>
                          <a:ea typeface="+mn-ea"/>
                          <a:cs typeface="+mn-cs"/>
                        </a:rPr>
                        <a:t>The Trust has in place a comprehensive action </a:t>
                      </a:r>
                      <a:r>
                        <a:rPr lang="en-US" sz="900" b="0" i="0" u="none" strike="noStrike" kern="1200" baseline="0" dirty="0" smtClean="0">
                          <a:solidFill>
                            <a:srgbClr val="0A2F6E"/>
                          </a:solidFill>
                          <a:latin typeface="+mn-lt"/>
                          <a:ea typeface="+mn-ea"/>
                          <a:cs typeface="+mn-cs"/>
                        </a:rPr>
                        <a:t>plan, </a:t>
                      </a:r>
                      <a:r>
                        <a:rPr lang="en-US" sz="900" b="0" i="0" u="none" strike="noStrike" kern="1200" baseline="0" dirty="0" smtClean="0">
                          <a:solidFill>
                            <a:srgbClr val="0A2F6E"/>
                          </a:solidFill>
                          <a:latin typeface="+mn-lt"/>
                          <a:ea typeface="+mn-ea"/>
                          <a:cs typeface="+mn-cs"/>
                        </a:rPr>
                        <a:t>aligned with NHS England’s EDI Improvement Plan, to address High Impact Action 6, which is to ‘Create an environment that eliminates the conditions in which bullying, discrimination, harassment and physical violence at work occur. As part of this action the Trust has undertaken a series of Workplace belonging workshops with staff to understand what will improve working lives for staff with protected characteristics. The Trust’s Violence Prevention and Reduction group has </a:t>
                      </a:r>
                      <a:r>
                        <a:rPr lang="en-US" sz="900" b="0" i="0" u="none" strike="noStrike" kern="1200" baseline="0" dirty="0" smtClean="0">
                          <a:solidFill>
                            <a:srgbClr val="0A2F6E"/>
                          </a:solidFill>
                          <a:latin typeface="+mn-lt"/>
                          <a:ea typeface="+mn-ea"/>
                          <a:cs typeface="+mn-cs"/>
                        </a:rPr>
                        <a:t>increased </a:t>
                      </a:r>
                      <a:r>
                        <a:rPr lang="en-US" sz="900" b="0" i="0" u="none" strike="noStrike" kern="1200" baseline="0" dirty="0" smtClean="0">
                          <a:solidFill>
                            <a:srgbClr val="0A2F6E"/>
                          </a:solidFill>
                          <a:latin typeface="+mn-lt"/>
                          <a:ea typeface="+mn-ea"/>
                          <a:cs typeface="+mn-cs"/>
                        </a:rPr>
                        <a:t>compliance against the national standards by over 30%. The Trust’s Domestic Abuse for staff policy has been re-written with safeguarding oversight</a:t>
                      </a:r>
                      <a:r>
                        <a:rPr lang="en-US" sz="900" b="0" i="0" u="none" strike="noStrike" kern="1200" baseline="0" dirty="0" smtClean="0">
                          <a:solidFill>
                            <a:srgbClr val="0A2F6E"/>
                          </a:solidFill>
                          <a:latin typeface="+mn-lt"/>
                          <a:ea typeface="+mn-ea"/>
                          <a:cs typeface="+mn-cs"/>
                        </a:rPr>
                        <a:t>. The Trust have signed up to the Sexual Safety Charter and continue to work towards meeting all the requirements by March 2025. </a:t>
                      </a:r>
                      <a:endParaRPr lang="en-GB" sz="900" b="0" dirty="0" smtClean="0">
                        <a:solidFill>
                          <a:srgbClr val="173379"/>
                        </a:solidFill>
                      </a:endParaRPr>
                    </a:p>
                    <a:p>
                      <a:pPr marL="228600" indent="-228600">
                        <a:buAutoNum type="arabicPeriod"/>
                      </a:pPr>
                      <a:endParaRPr lang="en-GB" sz="900" b="0" dirty="0" smtClean="0">
                        <a:solidFill>
                          <a:srgbClr val="173379"/>
                        </a:solidFill>
                      </a:endParaRPr>
                    </a:p>
                    <a:p>
                      <a:pPr marL="228600" indent="-228600">
                        <a:buAutoNum type="arabicPeriod"/>
                      </a:pPr>
                      <a:r>
                        <a:rPr lang="en-GB" sz="900" b="1" dirty="0" smtClean="0">
                          <a:solidFill>
                            <a:srgbClr val="173379"/>
                          </a:solidFill>
                        </a:rPr>
                        <a:t>Freedom to Speak Up- </a:t>
                      </a:r>
                      <a:r>
                        <a:rPr lang="en-GB" sz="900" b="0" dirty="0" smtClean="0">
                          <a:solidFill>
                            <a:srgbClr val="173379"/>
                          </a:solidFill>
                        </a:rPr>
                        <a:t>The Trust’s speak up provision has been enhanced and supported by an external provider to provide 24/7 support to staff. This service is available</a:t>
                      </a:r>
                      <a:r>
                        <a:rPr lang="en-GB" sz="900" b="0" baseline="0" dirty="0" smtClean="0">
                          <a:solidFill>
                            <a:srgbClr val="173379"/>
                          </a:solidFill>
                        </a:rPr>
                        <a:t> to all staff, and compliments the Trusts embedded mechanisms for raising concerns relating to patient care and safety, whistleblowing &amp; bullying and harassment. </a:t>
                      </a:r>
                      <a:r>
                        <a:rPr lang="en-GB" sz="900" b="0" baseline="0" dirty="0" smtClean="0">
                          <a:solidFill>
                            <a:srgbClr val="173379"/>
                          </a:solidFill>
                        </a:rPr>
                        <a:t>Being </a:t>
                      </a:r>
                      <a:r>
                        <a:rPr lang="en-GB" sz="900" b="0" baseline="0" dirty="0" smtClean="0">
                          <a:solidFill>
                            <a:srgbClr val="173379"/>
                          </a:solidFill>
                        </a:rPr>
                        <a:t>operated by a 3</a:t>
                      </a:r>
                      <a:r>
                        <a:rPr lang="en-GB" sz="900" b="0" baseline="30000" dirty="0" smtClean="0">
                          <a:solidFill>
                            <a:srgbClr val="173379"/>
                          </a:solidFill>
                        </a:rPr>
                        <a:t>rd</a:t>
                      </a:r>
                      <a:r>
                        <a:rPr lang="en-GB" sz="900" b="0" baseline="0" dirty="0" smtClean="0">
                          <a:solidFill>
                            <a:srgbClr val="173379"/>
                          </a:solidFill>
                        </a:rPr>
                        <a:t> party it is anticipated this will improve psychological safety of staff to raise concerns confidentially</a:t>
                      </a:r>
                      <a:r>
                        <a:rPr lang="en-GB" sz="900" b="0" baseline="0" dirty="0" smtClean="0">
                          <a:solidFill>
                            <a:srgbClr val="173379"/>
                          </a:solidFill>
                        </a:rPr>
                        <a:t>. The workforce team will be meeting with the Trusts FTSU Guardian on a monthly basis to discuss themes and look at areas for learning and development. </a:t>
                      </a:r>
                      <a:endParaRPr lang="en-GB" sz="900" b="0" baseline="0" dirty="0" smtClean="0">
                        <a:solidFill>
                          <a:srgbClr val="173379"/>
                        </a:solidFill>
                      </a:endParaRPr>
                    </a:p>
                    <a:p>
                      <a:pPr marL="228600" indent="-228600">
                        <a:buAutoNum type="arabicPeriod"/>
                      </a:pPr>
                      <a:endParaRPr lang="en-GB" sz="900" b="0" baseline="0" dirty="0" smtClean="0">
                        <a:solidFill>
                          <a:srgbClr val="173379"/>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900" b="1" dirty="0" smtClean="0">
                          <a:solidFill>
                            <a:srgbClr val="0A2F6E"/>
                          </a:solidFill>
                          <a:effectLst/>
                        </a:rPr>
                        <a:t>Refreshed Vision and Values &amp; Behavioral</a:t>
                      </a:r>
                      <a:r>
                        <a:rPr lang="en-US" sz="900" b="1" baseline="0" dirty="0" smtClean="0">
                          <a:solidFill>
                            <a:srgbClr val="0A2F6E"/>
                          </a:solidFill>
                          <a:effectLst/>
                        </a:rPr>
                        <a:t> Framework</a:t>
                      </a:r>
                      <a:r>
                        <a:rPr lang="en-US" sz="900" dirty="0" smtClean="0">
                          <a:solidFill>
                            <a:srgbClr val="0A2F6E"/>
                          </a:solidFill>
                          <a:effectLst/>
                        </a:rPr>
                        <a:t>- </a:t>
                      </a:r>
                      <a:r>
                        <a:rPr lang="en-US" sz="900" b="0" dirty="0" smtClean="0">
                          <a:solidFill>
                            <a:srgbClr val="0A2F6E"/>
                          </a:solidFill>
                          <a:effectLst/>
                        </a:rPr>
                        <a:t>Continual</a:t>
                      </a:r>
                      <a:r>
                        <a:rPr lang="en-US" sz="900" b="0" baseline="0" dirty="0" smtClean="0">
                          <a:solidFill>
                            <a:srgbClr val="0A2F6E"/>
                          </a:solidFill>
                          <a:effectLst/>
                        </a:rPr>
                        <a:t> </a:t>
                      </a:r>
                      <a:r>
                        <a:rPr lang="en-US" sz="900" b="0" dirty="0" smtClean="0">
                          <a:solidFill>
                            <a:srgbClr val="0A2F6E"/>
                          </a:solidFill>
                          <a:effectLst/>
                        </a:rPr>
                        <a:t>development through wide staff engagement and consultation, with a behavior framework to support an inclusive learning </a:t>
                      </a:r>
                      <a:r>
                        <a:rPr lang="en-US" sz="900" b="0" dirty="0" smtClean="0">
                          <a:solidFill>
                            <a:srgbClr val="0A2F6E"/>
                          </a:solidFill>
                          <a:effectLst/>
                        </a:rPr>
                        <a:t>culture,</a:t>
                      </a:r>
                      <a:r>
                        <a:rPr lang="en-US" sz="900" b="0" baseline="0" dirty="0" smtClean="0">
                          <a:solidFill>
                            <a:srgbClr val="0A2F6E"/>
                          </a:solidFill>
                          <a:effectLst/>
                        </a:rPr>
                        <a:t> </a:t>
                      </a:r>
                      <a:r>
                        <a:rPr lang="en-US" sz="900" b="0" dirty="0" smtClean="0">
                          <a:solidFill>
                            <a:srgbClr val="0A2F6E"/>
                          </a:solidFill>
                          <a:effectLst/>
                        </a:rPr>
                        <a:t>increasing </a:t>
                      </a:r>
                      <a:r>
                        <a:rPr lang="en-US" sz="900" b="0" dirty="0" smtClean="0">
                          <a:solidFill>
                            <a:srgbClr val="0A2F6E"/>
                          </a:solidFill>
                          <a:effectLst/>
                        </a:rPr>
                        <a:t>psychological</a:t>
                      </a:r>
                      <a:r>
                        <a:rPr lang="en-US" sz="900" b="0" baseline="0" dirty="0" smtClean="0">
                          <a:solidFill>
                            <a:srgbClr val="0A2F6E"/>
                          </a:solidFill>
                          <a:effectLst/>
                        </a:rPr>
                        <a:t> safety of staff to support the embedding of a enhanced speak up process for staff.</a:t>
                      </a:r>
                      <a:r>
                        <a:rPr lang="en-GB" sz="900" b="0" baseline="0" dirty="0" smtClean="0">
                          <a:solidFill>
                            <a:srgbClr val="173379"/>
                          </a:solidFill>
                        </a:rPr>
                        <a:t> The Trust vision and values are being revised and co-produced with staff to be embedded throughout the </a:t>
                      </a:r>
                      <a:r>
                        <a:rPr lang="en-GB" sz="900" b="0" baseline="0" dirty="0" smtClean="0">
                          <a:solidFill>
                            <a:srgbClr val="173379"/>
                          </a:solidFill>
                        </a:rPr>
                        <a:t>organisation. The behaviour framework will be used as part of the recruitment process, objective setting and promoting civility and respect for our staff. </a:t>
                      </a:r>
                      <a:endParaRPr lang="en-GB" sz="900" b="1" dirty="0" smtClean="0">
                        <a:solidFill>
                          <a:srgbClr val="173379"/>
                        </a:solidFill>
                      </a:endParaRPr>
                    </a:p>
                    <a:p>
                      <a:endParaRPr lang="en-GB" sz="900" dirty="0"/>
                    </a:p>
                  </a:txBody>
                  <a:tcPr/>
                </a:tc>
                <a:extLst>
                  <a:ext uri="{0D108BD9-81ED-4DB2-BD59-A6C34878D82A}">
                    <a16:rowId xmlns:a16="http://schemas.microsoft.com/office/drawing/2014/main" val="2486734549"/>
                  </a:ext>
                </a:extLst>
              </a:tr>
              <a:tr h="661005">
                <a:tc>
                  <a:txBody>
                    <a:bodyPr/>
                    <a:lstStyle/>
                    <a:p>
                      <a:r>
                        <a:rPr lang="en-GB" sz="900" b="0" dirty="0" smtClean="0">
                          <a:solidFill>
                            <a:srgbClr val="173379"/>
                          </a:solidFill>
                        </a:rPr>
                        <a:t>Recruitment</a:t>
                      </a:r>
                    </a:p>
                    <a:p>
                      <a:endParaRPr lang="en-GB" sz="900" b="0" dirty="0" smtClean="0">
                        <a:solidFill>
                          <a:srgbClr val="173379"/>
                        </a:solidFill>
                      </a:endParaRPr>
                    </a:p>
                    <a:p>
                      <a:endParaRPr lang="en-GB" sz="900" dirty="0"/>
                    </a:p>
                  </a:txBody>
                  <a:tcPr>
                    <a:solidFill>
                      <a:srgbClr val="E6D9FF"/>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900" b="1" dirty="0" smtClean="0">
                          <a:solidFill>
                            <a:srgbClr val="173379"/>
                          </a:solidFill>
                        </a:rPr>
                        <a:t>Inclusive Recruitment Process and Practice- </a:t>
                      </a:r>
                      <a:r>
                        <a:rPr lang="en-GB" sz="900" b="0" dirty="0" smtClean="0">
                          <a:solidFill>
                            <a:srgbClr val="173379"/>
                          </a:solidFill>
                        </a:rPr>
                        <a:t>A comprehensive</a:t>
                      </a:r>
                      <a:r>
                        <a:rPr lang="en-GB" sz="900" b="0" baseline="0" dirty="0" smtClean="0">
                          <a:solidFill>
                            <a:srgbClr val="173379"/>
                          </a:solidFill>
                        </a:rPr>
                        <a:t> review has been undertaken into the Trust’s recruitment and attraction process in partnership with the Trust’s EDI Group. This review and the changes to be taken throughout 24/25 revise the Trust’s recruitment process and practice to ensure it is an inclusive as possible. </a:t>
                      </a:r>
                      <a:r>
                        <a:rPr lang="en-GB" sz="900" b="0" baseline="0" dirty="0" smtClean="0">
                          <a:solidFill>
                            <a:srgbClr val="173379"/>
                          </a:solidFill>
                        </a:rPr>
                        <a:t>Further work </a:t>
                      </a:r>
                      <a:r>
                        <a:rPr lang="en-GB" sz="900" b="0" baseline="0" dirty="0" smtClean="0">
                          <a:solidFill>
                            <a:srgbClr val="173379"/>
                          </a:solidFill>
                        </a:rPr>
                        <a:t>needs to be done on how we reach candidates with protected </a:t>
                      </a:r>
                      <a:r>
                        <a:rPr lang="en-GB" sz="900" b="0" baseline="0" dirty="0" smtClean="0">
                          <a:solidFill>
                            <a:srgbClr val="173379"/>
                          </a:solidFill>
                        </a:rPr>
                        <a:t>characteristics, and support them through the application process. </a:t>
                      </a:r>
                      <a:endParaRPr lang="en-GB" sz="900" b="0" baseline="0" dirty="0" smtClean="0">
                        <a:solidFill>
                          <a:srgbClr val="173379"/>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endParaRPr lang="en-GB" sz="900" b="0" baseline="0" dirty="0" smtClean="0">
                        <a:solidFill>
                          <a:srgbClr val="173379"/>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GB" sz="900" b="1" baseline="0" dirty="0" smtClean="0">
                          <a:solidFill>
                            <a:srgbClr val="173379"/>
                          </a:solidFill>
                        </a:rPr>
                        <a:t>Increase in Apprentice and Internship Opportunities- </a:t>
                      </a:r>
                      <a:r>
                        <a:rPr lang="en-GB" sz="900" b="0" baseline="0" dirty="0" smtClean="0">
                          <a:solidFill>
                            <a:srgbClr val="173379"/>
                          </a:solidFill>
                        </a:rPr>
                        <a:t>QVH supports the use of apprenticeships across all staffing areas. In 2023/24 the Trust supported its highest number of apprentices to date, however further work is needed over 24/25 to ensure the diversity of staff accessing apprentice opportunities increase, and our use of the levy is </a:t>
                      </a:r>
                      <a:r>
                        <a:rPr lang="en-GB" sz="900" b="0" baseline="0" dirty="0" smtClean="0">
                          <a:solidFill>
                            <a:srgbClr val="173379"/>
                          </a:solidFill>
                        </a:rPr>
                        <a:t>increased. Further work is planned to enhance work experience opportunities and further embed internships to support a diversity of applications, working with DWP to attract those who aren’t in education , employment or training. </a:t>
                      </a:r>
                      <a:endParaRPr lang="en-GB" sz="900" b="0" dirty="0" smtClean="0">
                        <a:solidFill>
                          <a:srgbClr val="173379"/>
                        </a:solidFill>
                      </a:endParaRPr>
                    </a:p>
                    <a:p>
                      <a:endParaRPr lang="en-GB" sz="900" dirty="0"/>
                    </a:p>
                  </a:txBody>
                  <a:tcPr>
                    <a:solidFill>
                      <a:srgbClr val="E6D9FF"/>
                    </a:solidFill>
                  </a:tcPr>
                </a:tc>
                <a:extLst>
                  <a:ext uri="{0D108BD9-81ED-4DB2-BD59-A6C34878D82A}">
                    <a16:rowId xmlns:a16="http://schemas.microsoft.com/office/drawing/2014/main" val="2402993051"/>
                  </a:ext>
                </a:extLst>
              </a:tr>
              <a:tr h="661005">
                <a:tc>
                  <a:txBody>
                    <a:bodyPr/>
                    <a:lstStyle/>
                    <a:p>
                      <a:r>
                        <a:rPr lang="en-GB" sz="900" b="0" dirty="0" smtClean="0">
                          <a:solidFill>
                            <a:srgbClr val="173379"/>
                          </a:solidFill>
                        </a:rPr>
                        <a:t>Career Development</a:t>
                      </a:r>
                    </a:p>
                    <a:p>
                      <a:endParaRPr lang="en-GB" sz="900" dirty="0"/>
                    </a:p>
                  </a:txBody>
                  <a:tcPr/>
                </a:tc>
                <a:tc>
                  <a:txBody>
                    <a:bodyPr/>
                    <a:lstStyle/>
                    <a:p>
                      <a:pPr marL="228600" indent="-228600">
                        <a:buFont typeface="+mj-lt"/>
                        <a:buAutoNum type="arabicPeriod" startAt="7"/>
                      </a:pPr>
                      <a:r>
                        <a:rPr lang="en-GB" sz="900" b="1" dirty="0" smtClean="0">
                          <a:solidFill>
                            <a:srgbClr val="173379"/>
                          </a:solidFill>
                        </a:rPr>
                        <a:t>Appraisal Process Revised</a:t>
                      </a:r>
                      <a:r>
                        <a:rPr lang="en-GB" sz="900" b="1" baseline="0" dirty="0" smtClean="0">
                          <a:solidFill>
                            <a:srgbClr val="173379"/>
                          </a:solidFill>
                        </a:rPr>
                        <a:t> with a focus on Wellbeing and career development- </a:t>
                      </a:r>
                      <a:r>
                        <a:rPr lang="en-GB" sz="900" b="0" baseline="0" dirty="0" smtClean="0">
                          <a:solidFill>
                            <a:srgbClr val="173379"/>
                          </a:solidFill>
                        </a:rPr>
                        <a:t>A revised appraisal process was launched in 2023 to provide focus on health, wellbeing and career development. As part of the introduction of this process , a mechanism for feedback </a:t>
                      </a:r>
                      <a:r>
                        <a:rPr lang="en-GB" sz="900" b="0" baseline="0" dirty="0" smtClean="0">
                          <a:solidFill>
                            <a:srgbClr val="173379"/>
                          </a:solidFill>
                        </a:rPr>
                        <a:t>has been introduced </a:t>
                      </a:r>
                      <a:r>
                        <a:rPr lang="en-GB" sz="900" b="0" baseline="0" dirty="0" smtClean="0">
                          <a:solidFill>
                            <a:srgbClr val="173379"/>
                          </a:solidFill>
                        </a:rPr>
                        <a:t>for 24/25 to monitor effectiveness of appraisal alongside our National Staff Survey </a:t>
                      </a:r>
                      <a:r>
                        <a:rPr lang="en-GB" sz="900" b="0" baseline="0" dirty="0" smtClean="0">
                          <a:solidFill>
                            <a:srgbClr val="173379"/>
                          </a:solidFill>
                        </a:rPr>
                        <a:t>results.</a:t>
                      </a:r>
                      <a:endParaRPr lang="en-GB" sz="900" b="0" baseline="0" dirty="0" smtClean="0">
                        <a:solidFill>
                          <a:srgbClr val="173379"/>
                        </a:solidFill>
                      </a:endParaRPr>
                    </a:p>
                    <a:p>
                      <a:endParaRPr lang="en-GB" sz="900" baseline="0" dirty="0" smtClean="0">
                        <a:solidFill>
                          <a:srgbClr val="0A2F6E"/>
                        </a:solidFill>
                      </a:endParaRPr>
                    </a:p>
                    <a:p>
                      <a:pPr marL="228600" indent="-228600">
                        <a:buFont typeface="+mj-lt"/>
                        <a:buAutoNum type="arabicPeriod" startAt="8"/>
                      </a:pPr>
                      <a:r>
                        <a:rPr lang="en-GB" sz="900" b="1" baseline="0" dirty="0" smtClean="0">
                          <a:solidFill>
                            <a:srgbClr val="0A2F6E"/>
                          </a:solidFill>
                        </a:rPr>
                        <a:t>Triumvirate Structure- </a:t>
                      </a:r>
                      <a:r>
                        <a:rPr lang="en-GB" sz="900" b="0" baseline="0" dirty="0" smtClean="0">
                          <a:solidFill>
                            <a:srgbClr val="0A2F6E"/>
                          </a:solidFill>
                        </a:rPr>
                        <a:t>The c</a:t>
                      </a:r>
                      <a:r>
                        <a:rPr lang="en-GB" sz="900" baseline="0" dirty="0" smtClean="0">
                          <a:solidFill>
                            <a:srgbClr val="0A2F6E"/>
                          </a:solidFill>
                        </a:rPr>
                        <a:t>linically led triumvirate structure launched on the 13 May 2024,  providing a structure to support career progression. Development of the senior triumvirate leadership team commences on 3 June 2024 to build skills, expertise and capability to develop a high performing team. </a:t>
                      </a:r>
                    </a:p>
                    <a:p>
                      <a:pPr marL="0" indent="0">
                        <a:buFont typeface="+mj-lt"/>
                        <a:buNone/>
                      </a:pPr>
                      <a:endParaRPr lang="en-GB" sz="900" baseline="0" dirty="0" smtClean="0">
                        <a:solidFill>
                          <a:srgbClr val="0A2F6E"/>
                        </a:solidFill>
                      </a:endParaRPr>
                    </a:p>
                    <a:p>
                      <a:pPr marL="228600" indent="-228600" rtl="0">
                        <a:buFont typeface="+mj-lt"/>
                        <a:buAutoNum type="arabicPeriod" startAt="9"/>
                      </a:pPr>
                      <a:r>
                        <a:rPr lang="en-US" sz="900" b="1" dirty="0" smtClean="0">
                          <a:solidFill>
                            <a:srgbClr val="0A2F6E"/>
                          </a:solidFill>
                          <a:effectLst/>
                        </a:rPr>
                        <a:t>Developing a management and leadership strategic framework- </a:t>
                      </a:r>
                      <a:r>
                        <a:rPr lang="en-US" sz="900" dirty="0" smtClean="0">
                          <a:solidFill>
                            <a:srgbClr val="0A2F6E"/>
                          </a:solidFill>
                          <a:effectLst/>
                        </a:rPr>
                        <a:t>In conjunction with system colleagues QVH</a:t>
                      </a:r>
                      <a:r>
                        <a:rPr lang="en-US" sz="900" baseline="0" dirty="0" smtClean="0">
                          <a:solidFill>
                            <a:srgbClr val="0A2F6E"/>
                          </a:solidFill>
                          <a:effectLst/>
                        </a:rPr>
                        <a:t> has commenced development of </a:t>
                      </a:r>
                      <a:r>
                        <a:rPr lang="en-US" sz="900" baseline="0" dirty="0" smtClean="0">
                          <a:solidFill>
                            <a:srgbClr val="0A2F6E"/>
                          </a:solidFill>
                          <a:effectLst/>
                        </a:rPr>
                        <a:t>a management and leadership </a:t>
                      </a:r>
                      <a:r>
                        <a:rPr lang="en-US" sz="900" baseline="0" dirty="0" smtClean="0">
                          <a:solidFill>
                            <a:srgbClr val="0A2F6E"/>
                          </a:solidFill>
                          <a:effectLst/>
                        </a:rPr>
                        <a:t>framework with the vision being to highlight opportunities </a:t>
                      </a:r>
                      <a:r>
                        <a:rPr lang="en-US" sz="900" dirty="0" smtClean="0">
                          <a:solidFill>
                            <a:srgbClr val="0A2F6E"/>
                          </a:solidFill>
                          <a:effectLst/>
                        </a:rPr>
                        <a:t>for BME </a:t>
                      </a:r>
                      <a:r>
                        <a:rPr lang="en-US" sz="900" dirty="0" smtClean="0">
                          <a:solidFill>
                            <a:srgbClr val="0A2F6E"/>
                          </a:solidFill>
                          <a:effectLst/>
                        </a:rPr>
                        <a:t>staff,</a:t>
                      </a:r>
                      <a:r>
                        <a:rPr lang="en-US" sz="900" baseline="0" dirty="0" smtClean="0">
                          <a:solidFill>
                            <a:srgbClr val="0A2F6E"/>
                          </a:solidFill>
                          <a:effectLst/>
                        </a:rPr>
                        <a:t> e</a:t>
                      </a:r>
                      <a:r>
                        <a:rPr lang="en-US" sz="900" dirty="0" smtClean="0">
                          <a:solidFill>
                            <a:srgbClr val="0A2F6E"/>
                          </a:solidFill>
                        </a:rPr>
                        <a:t>xpand </a:t>
                      </a:r>
                      <a:r>
                        <a:rPr lang="en-US" sz="900" dirty="0" smtClean="0">
                          <a:solidFill>
                            <a:srgbClr val="0A2F6E"/>
                          </a:solidFill>
                        </a:rPr>
                        <a:t>career development opportunities within roles and support internal and external career progression for more staff, through provision of career mapping, new roles/extended roles, and meaningful talent conversations within appraisals, supporting succession </a:t>
                      </a:r>
                      <a:r>
                        <a:rPr lang="en-US" sz="900" dirty="0" smtClean="0">
                          <a:solidFill>
                            <a:srgbClr val="0A2F6E"/>
                          </a:solidFill>
                        </a:rPr>
                        <a:t>planning.</a:t>
                      </a:r>
                      <a:endParaRPr lang="en-US" sz="900" dirty="0" smtClean="0">
                        <a:solidFill>
                          <a:srgbClr val="0A2F6E"/>
                        </a:solidFill>
                        <a:effectLst/>
                      </a:endParaRPr>
                    </a:p>
                    <a:p>
                      <a:pPr rtl="0"/>
                      <a:endParaRPr lang="en-US" sz="900" b="1" dirty="0" smtClean="0">
                        <a:solidFill>
                          <a:srgbClr val="0A2F6E"/>
                        </a:solidFill>
                        <a:effectLst/>
                      </a:endParaRPr>
                    </a:p>
                    <a:p>
                      <a:pPr marL="228600" indent="-228600" rtl="0">
                        <a:buFont typeface="+mj-lt"/>
                        <a:buAutoNum type="arabicPeriod" startAt="10"/>
                      </a:pPr>
                      <a:r>
                        <a:rPr lang="en-US" sz="900" b="1" dirty="0" smtClean="0">
                          <a:solidFill>
                            <a:srgbClr val="0A2F6E"/>
                          </a:solidFill>
                          <a:effectLst/>
                        </a:rPr>
                        <a:t>Leadership through Education for Excellent Patient Care </a:t>
                      </a:r>
                      <a:r>
                        <a:rPr lang="en-US" sz="900" b="1" dirty="0" err="1" smtClean="0">
                          <a:solidFill>
                            <a:srgbClr val="0A2F6E"/>
                          </a:solidFill>
                          <a:effectLst/>
                        </a:rPr>
                        <a:t>Programme</a:t>
                      </a:r>
                      <a:r>
                        <a:rPr lang="en-US" sz="900" b="1" dirty="0" smtClean="0">
                          <a:solidFill>
                            <a:srgbClr val="0A2F6E"/>
                          </a:solidFill>
                          <a:effectLst/>
                        </a:rPr>
                        <a:t> (LEEP)- </a:t>
                      </a:r>
                      <a:r>
                        <a:rPr lang="en-US" sz="900" dirty="0" smtClean="0">
                          <a:solidFill>
                            <a:srgbClr val="0A2F6E"/>
                          </a:solidFill>
                          <a:effectLst/>
                        </a:rPr>
                        <a:t>Continue to deliver our LEEP </a:t>
                      </a:r>
                      <a:r>
                        <a:rPr lang="en-US" sz="900" dirty="0" err="1" smtClean="0">
                          <a:solidFill>
                            <a:srgbClr val="0A2F6E"/>
                          </a:solidFill>
                          <a:effectLst/>
                        </a:rPr>
                        <a:t>programme</a:t>
                      </a:r>
                      <a:r>
                        <a:rPr lang="en-US" sz="900" dirty="0" smtClean="0">
                          <a:solidFill>
                            <a:srgbClr val="0A2F6E"/>
                          </a:solidFill>
                          <a:effectLst/>
                        </a:rPr>
                        <a:t> with a focus on multidisciplinary team work increasing opportunities</a:t>
                      </a:r>
                      <a:r>
                        <a:rPr lang="en-US" sz="900" baseline="0" dirty="0" smtClean="0">
                          <a:solidFill>
                            <a:srgbClr val="0A2F6E"/>
                          </a:solidFill>
                          <a:effectLst/>
                        </a:rPr>
                        <a:t> for staff from BME backgrounds both from a clinical and non-clinical staff groups.</a:t>
                      </a:r>
                      <a:endParaRPr lang="en-US" sz="900" dirty="0" smtClean="0">
                        <a:solidFill>
                          <a:srgbClr val="0A2F6E"/>
                        </a:solidFill>
                        <a:effectLst/>
                      </a:endParaRPr>
                    </a:p>
                    <a:p>
                      <a:pPr rtl="0"/>
                      <a:endParaRPr lang="en-US" sz="900" dirty="0" smtClean="0">
                        <a:solidFill>
                          <a:srgbClr val="0A2F6E"/>
                        </a:solidFill>
                        <a:effectLst/>
                      </a:endParaRPr>
                    </a:p>
                  </a:txBody>
                  <a:tcPr/>
                </a:tc>
                <a:extLst>
                  <a:ext uri="{0D108BD9-81ED-4DB2-BD59-A6C34878D82A}">
                    <a16:rowId xmlns:a16="http://schemas.microsoft.com/office/drawing/2014/main" val="1418844007"/>
                  </a:ext>
                </a:extLst>
              </a:tr>
            </a:tbl>
          </a:graphicData>
        </a:graphic>
      </p:graphicFrame>
    </p:spTree>
    <p:extLst>
      <p:ext uri="{BB962C8B-B14F-4D97-AF65-F5344CB8AC3E}">
        <p14:creationId xmlns:p14="http://schemas.microsoft.com/office/powerpoint/2010/main" val="3947349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738664"/>
          </a:xfrm>
          <a:prstGeom prst="rect">
            <a:avLst/>
          </a:prstGeom>
          <a:noFill/>
        </p:spPr>
        <p:txBody>
          <a:bodyPr wrap="square" rtlCol="0">
            <a:spAutoFit/>
          </a:bodyPr>
          <a:lstStyle/>
          <a:p>
            <a:r>
              <a:rPr lang="en-GB" sz="2400" b="1" dirty="0">
                <a:solidFill>
                  <a:srgbClr val="173379"/>
                </a:solidFill>
              </a:rPr>
              <a:t>Key Areas of Progress and Actions for next 12 Months</a:t>
            </a:r>
          </a:p>
          <a:p>
            <a:endParaRPr lang="en-US" dirty="0" smtClean="0">
              <a:solidFill>
                <a:srgbClr val="0A2F6E"/>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951583429"/>
              </p:ext>
            </p:extLst>
          </p:nvPr>
        </p:nvGraphicFramePr>
        <p:xfrm>
          <a:off x="199533" y="1511600"/>
          <a:ext cx="11630516" cy="3861405"/>
        </p:xfrm>
        <a:graphic>
          <a:graphicData uri="http://schemas.openxmlformats.org/drawingml/2006/table">
            <a:tbl>
              <a:tblPr firstRow="1" bandRow="1">
                <a:tableStyleId>{22838BEF-8BB2-4498-84A7-C5851F593DF1}</a:tableStyleId>
              </a:tblPr>
              <a:tblGrid>
                <a:gridCol w="1849703">
                  <a:extLst>
                    <a:ext uri="{9D8B030D-6E8A-4147-A177-3AD203B41FA5}">
                      <a16:colId xmlns:a16="http://schemas.microsoft.com/office/drawing/2014/main" val="3805324141"/>
                    </a:ext>
                  </a:extLst>
                </a:gridCol>
                <a:gridCol w="9780813">
                  <a:extLst>
                    <a:ext uri="{9D8B030D-6E8A-4147-A177-3AD203B41FA5}">
                      <a16:colId xmlns:a16="http://schemas.microsoft.com/office/drawing/2014/main" val="926247715"/>
                    </a:ext>
                  </a:extLst>
                </a:gridCol>
              </a:tblGrid>
              <a:tr h="661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rgbClr val="173379"/>
                          </a:solidFill>
                        </a:rPr>
                        <a:t>Bullying and Harassment</a:t>
                      </a:r>
                    </a:p>
                    <a:p>
                      <a:endParaRPr lang="en-GB" sz="900" dirty="0"/>
                    </a:p>
                  </a:txBody>
                  <a:tcPr>
                    <a:solidFill>
                      <a:srgbClr val="E6D9FF"/>
                    </a:solidFill>
                  </a:tcPr>
                </a:tc>
                <a:tc>
                  <a:txBody>
                    <a:bodyPr/>
                    <a:lstStyle/>
                    <a:p>
                      <a:pPr marL="228600" indent="-228600">
                        <a:buFont typeface="+mj-lt"/>
                        <a:buAutoNum type="arabicPeriod" startAt="11"/>
                      </a:pPr>
                      <a:r>
                        <a:rPr lang="en-GB" sz="900" b="1" dirty="0" smtClean="0">
                          <a:solidFill>
                            <a:srgbClr val="0A2F6E"/>
                          </a:solidFill>
                        </a:rPr>
                        <a:t>EDI Group-</a:t>
                      </a:r>
                      <a:r>
                        <a:rPr lang="en-GB" sz="900" b="1" baseline="0" dirty="0" smtClean="0">
                          <a:solidFill>
                            <a:srgbClr val="0A2F6E"/>
                          </a:solidFill>
                        </a:rPr>
                        <a:t> </a:t>
                      </a:r>
                      <a:r>
                        <a:rPr lang="en-GB" sz="900" b="0" dirty="0" smtClean="0">
                          <a:solidFill>
                            <a:srgbClr val="0A2F6E"/>
                          </a:solidFill>
                        </a:rPr>
                        <a:t>The Trust has introduced an EDI Group</a:t>
                      </a:r>
                      <a:r>
                        <a:rPr lang="en-GB" sz="900" b="0" baseline="0" dirty="0" smtClean="0">
                          <a:solidFill>
                            <a:srgbClr val="0A2F6E"/>
                          </a:solidFill>
                        </a:rPr>
                        <a:t> to support all staff. This group is lead by senior Trust leadership to raise awareness of EDI issues, and consider appropriate responses. The group also shares good practice, provides scrutiny, check and challenge on Trust activities and provides a voice for staff to raise awareness of EDI Issues. The group was established in January 2024 on an informal basis whilst the Trust undertakes a review of its internal governance structure, and it is expected that this group will </a:t>
                      </a:r>
                      <a:r>
                        <a:rPr lang="en-GB" sz="900" b="0" baseline="0" dirty="0" smtClean="0">
                          <a:solidFill>
                            <a:srgbClr val="0A2F6E"/>
                          </a:solidFill>
                        </a:rPr>
                        <a:t>evolve to become part of an overall People Group.  </a:t>
                      </a:r>
                      <a:endParaRPr lang="en-GB" sz="900" b="0" baseline="0" dirty="0" smtClean="0">
                        <a:solidFill>
                          <a:srgbClr val="0A2F6E"/>
                        </a:solidFill>
                      </a:endParaRPr>
                    </a:p>
                    <a:p>
                      <a:pPr marL="0" indent="0">
                        <a:buFont typeface="+mj-lt"/>
                        <a:buNone/>
                      </a:pPr>
                      <a:endParaRPr lang="en-GB" sz="900" b="0" baseline="0" dirty="0" smtClean="0">
                        <a:solidFill>
                          <a:srgbClr val="0A2F6E"/>
                        </a:solidFill>
                      </a:endParaRPr>
                    </a:p>
                    <a:p>
                      <a:pPr marL="228600" indent="-228600">
                        <a:buFont typeface="+mj-lt"/>
                        <a:buAutoNum type="arabicPeriod" startAt="12"/>
                      </a:pPr>
                      <a:r>
                        <a:rPr lang="en-GB" sz="900" b="1" baseline="0" dirty="0" smtClean="0">
                          <a:solidFill>
                            <a:srgbClr val="0A2F6E"/>
                          </a:solidFill>
                        </a:rPr>
                        <a:t>NHS England High Impact Actions- </a:t>
                      </a:r>
                      <a:r>
                        <a:rPr lang="en-US" sz="900" b="0" i="0" u="none" strike="noStrike" kern="1200" baseline="0" dirty="0" smtClean="0">
                          <a:solidFill>
                            <a:srgbClr val="0A2F6E"/>
                          </a:solidFill>
                          <a:latin typeface="+mn-lt"/>
                          <a:ea typeface="+mn-ea"/>
                          <a:cs typeface="+mn-cs"/>
                        </a:rPr>
                        <a:t>The Trust has in place </a:t>
                      </a:r>
                      <a:r>
                        <a:rPr lang="en-US" sz="900" b="0" i="0" u="none" strike="noStrike" kern="1200" baseline="0" dirty="0" smtClean="0">
                          <a:solidFill>
                            <a:srgbClr val="0A2F6E"/>
                          </a:solidFill>
                          <a:latin typeface="+mn-lt"/>
                          <a:ea typeface="+mn-ea"/>
                          <a:cs typeface="+mn-cs"/>
                        </a:rPr>
                        <a:t>an action </a:t>
                      </a:r>
                      <a:r>
                        <a:rPr lang="en-US" sz="900" b="0" i="0" u="none" strike="noStrike" kern="1200" baseline="0" dirty="0" smtClean="0">
                          <a:solidFill>
                            <a:srgbClr val="0A2F6E"/>
                          </a:solidFill>
                          <a:latin typeface="+mn-lt"/>
                          <a:ea typeface="+mn-ea"/>
                          <a:cs typeface="+mn-cs"/>
                        </a:rPr>
                        <a:t>plan aligned with NHS England’s EDI Improvement Plan, to address High Impact Action 6, which is to ‘Create an environment that eliminates the conditions in which bullying, discrimination, harassment and physical violence at work occur. As part of this action the Trust has undertaken a series of Workplace belonging workshops with staff. </a:t>
                      </a:r>
                    </a:p>
                    <a:p>
                      <a:pPr marL="0" indent="0">
                        <a:buFont typeface="+mj-lt"/>
                        <a:buNone/>
                      </a:pPr>
                      <a:endParaRPr lang="en-US" sz="900" b="0" i="0" u="none" strike="noStrike" kern="1200" baseline="0" dirty="0" smtClean="0">
                        <a:solidFill>
                          <a:srgbClr val="0A2F6E"/>
                        </a:solidFill>
                        <a:latin typeface="+mn-lt"/>
                        <a:ea typeface="+mn-ea"/>
                        <a:cs typeface="+mn-cs"/>
                      </a:endParaRPr>
                    </a:p>
                    <a:p>
                      <a:pPr marL="228600" indent="-228600">
                        <a:buFont typeface="+mj-lt"/>
                        <a:buAutoNum type="arabicPeriod" startAt="13"/>
                      </a:pPr>
                      <a:r>
                        <a:rPr lang="en-US" sz="900" b="1" i="0" u="none" strike="noStrike" kern="1200" baseline="0" dirty="0" smtClean="0">
                          <a:solidFill>
                            <a:srgbClr val="0A2F6E"/>
                          </a:solidFill>
                          <a:latin typeface="+mn-lt"/>
                          <a:ea typeface="+mn-ea"/>
                          <a:cs typeface="+mn-cs"/>
                        </a:rPr>
                        <a:t>Restorative and Just Learning Culture</a:t>
                      </a:r>
                      <a:r>
                        <a:rPr lang="en-US" sz="900" b="0" i="0" u="none" strike="noStrike" kern="1200" baseline="0" dirty="0" smtClean="0">
                          <a:solidFill>
                            <a:srgbClr val="0A2F6E"/>
                          </a:solidFill>
                          <a:latin typeface="+mn-lt"/>
                          <a:ea typeface="+mn-ea"/>
                          <a:cs typeface="+mn-cs"/>
                        </a:rPr>
                        <a:t>- A key pillar within the People and Culture strategy will be to start the work on introducing a Restorative and Just Learning Culture in the Trust. The key focus will be the psychological safety of staff and civility and respect. This not only extends to Employee Relations but also through </a:t>
                      </a:r>
                      <a:r>
                        <a:rPr lang="en-US" sz="900" b="0" i="0" u="none" strike="noStrike" kern="1200" baseline="0" dirty="0" smtClean="0">
                          <a:solidFill>
                            <a:srgbClr val="0A2F6E"/>
                          </a:solidFill>
                          <a:latin typeface="+mn-lt"/>
                          <a:ea typeface="+mn-ea"/>
                          <a:cs typeface="+mn-cs"/>
                        </a:rPr>
                        <a:t>Patient Safety Incident Response Framework (PSIRF) </a:t>
                      </a:r>
                      <a:r>
                        <a:rPr lang="en-US" sz="900" b="0" i="0" u="none" strike="noStrike" kern="1200" baseline="0" dirty="0" smtClean="0">
                          <a:solidFill>
                            <a:srgbClr val="0A2F6E"/>
                          </a:solidFill>
                          <a:latin typeface="+mn-lt"/>
                          <a:ea typeface="+mn-ea"/>
                          <a:cs typeface="+mn-cs"/>
                        </a:rPr>
                        <a:t>and learning from incidents, understanding what has happened </a:t>
                      </a:r>
                      <a:r>
                        <a:rPr lang="en-US" sz="900" b="0" i="0" u="none" strike="noStrike" kern="1200" baseline="0" dirty="0" smtClean="0">
                          <a:solidFill>
                            <a:srgbClr val="0A2F6E"/>
                          </a:solidFill>
                          <a:latin typeface="+mn-lt"/>
                          <a:ea typeface="+mn-ea"/>
                          <a:cs typeface="+mn-cs"/>
                        </a:rPr>
                        <a:t>and what </a:t>
                      </a:r>
                      <a:r>
                        <a:rPr lang="en-US" sz="900" b="0" i="0" u="none" strike="noStrike" kern="1200" baseline="0" dirty="0" smtClean="0">
                          <a:solidFill>
                            <a:srgbClr val="0A2F6E"/>
                          </a:solidFill>
                          <a:latin typeface="+mn-lt"/>
                          <a:ea typeface="+mn-ea"/>
                          <a:cs typeface="+mn-cs"/>
                        </a:rPr>
                        <a:t>the learning is rather than seek a punitive approach</a:t>
                      </a:r>
                      <a:r>
                        <a:rPr lang="en-US" sz="900" b="0" i="0" u="none" strike="noStrike" kern="1200" baseline="0" dirty="0" smtClean="0">
                          <a:solidFill>
                            <a:srgbClr val="0A2F6E"/>
                          </a:solidFill>
                          <a:latin typeface="+mn-lt"/>
                          <a:ea typeface="+mn-ea"/>
                          <a:cs typeface="+mn-cs"/>
                        </a:rPr>
                        <a:t>.</a:t>
                      </a:r>
                    </a:p>
                    <a:p>
                      <a:pPr marL="228600" indent="-228600">
                        <a:buFont typeface="+mj-lt"/>
                        <a:buAutoNum type="arabicPeriod" startAt="13"/>
                      </a:pPr>
                      <a:endParaRPr lang="en-US" sz="900" b="0" i="0" u="none" strike="noStrike" kern="1200" baseline="0" dirty="0" smtClean="0">
                        <a:solidFill>
                          <a:srgbClr val="0A2F6E"/>
                        </a:solidFill>
                        <a:latin typeface="+mn-lt"/>
                        <a:ea typeface="+mn-ea"/>
                        <a:cs typeface="+mn-cs"/>
                      </a:endParaRPr>
                    </a:p>
                    <a:p>
                      <a:pPr marL="228600" indent="-228600">
                        <a:buFont typeface="+mj-lt"/>
                        <a:buAutoNum type="arabicPeriod" startAt="13"/>
                      </a:pPr>
                      <a:r>
                        <a:rPr lang="en-US" sz="900" b="1" i="0" u="none" strike="noStrike" kern="1200" baseline="0" dirty="0" smtClean="0">
                          <a:solidFill>
                            <a:srgbClr val="0A2F6E"/>
                          </a:solidFill>
                          <a:latin typeface="+mn-lt"/>
                          <a:ea typeface="+mn-ea"/>
                          <a:cs typeface="+mn-cs"/>
                        </a:rPr>
                        <a:t>Reverse Mentoring – </a:t>
                      </a:r>
                      <a:r>
                        <a:rPr lang="en-US" sz="900" b="0" i="0" u="none" strike="noStrike" kern="1200" baseline="0" dirty="0" smtClean="0">
                          <a:solidFill>
                            <a:srgbClr val="0A2F6E"/>
                          </a:solidFill>
                          <a:latin typeface="+mn-lt"/>
                          <a:ea typeface="+mn-ea"/>
                          <a:cs typeface="+mn-cs"/>
                        </a:rPr>
                        <a:t>The trust are committed to launching a reverse mentoring </a:t>
                      </a:r>
                      <a:r>
                        <a:rPr lang="en-US" sz="900" b="0" i="0" u="none" strike="noStrike" kern="1200" baseline="0" dirty="0" err="1" smtClean="0">
                          <a:solidFill>
                            <a:srgbClr val="0A2F6E"/>
                          </a:solidFill>
                          <a:latin typeface="+mn-lt"/>
                          <a:ea typeface="+mn-ea"/>
                          <a:cs typeface="+mn-cs"/>
                        </a:rPr>
                        <a:t>programme</a:t>
                      </a:r>
                      <a:r>
                        <a:rPr lang="en-US" sz="900" b="0" i="0" u="none" strike="noStrike" kern="1200" baseline="0" dirty="0" smtClean="0">
                          <a:solidFill>
                            <a:srgbClr val="0A2F6E"/>
                          </a:solidFill>
                          <a:latin typeface="+mn-lt"/>
                          <a:ea typeface="+mn-ea"/>
                          <a:cs typeface="+mn-cs"/>
                        </a:rPr>
                        <a:t> in 2024/25, to support  cross-generational collaboration and knowledge sharing and reduce power imbalances that can occur between senior leaders and other roles in the organization. This will support the embedding of our continuous learning culture. </a:t>
                      </a:r>
                      <a:endParaRPr lang="en-US" sz="900" b="1" i="0" u="none" strike="noStrike" kern="1200" baseline="0" dirty="0" smtClean="0">
                        <a:solidFill>
                          <a:srgbClr val="0A2F6E"/>
                        </a:solidFill>
                        <a:latin typeface="+mn-lt"/>
                        <a:ea typeface="+mn-ea"/>
                        <a:cs typeface="+mn-cs"/>
                      </a:endParaRPr>
                    </a:p>
                    <a:p>
                      <a:pPr marL="0" indent="0">
                        <a:buFont typeface="+mj-lt"/>
                        <a:buNone/>
                      </a:pPr>
                      <a:endParaRPr lang="en-US" sz="900" b="1" i="0" u="none" strike="noStrike" kern="1200" baseline="0" dirty="0" smtClean="0">
                        <a:solidFill>
                          <a:srgbClr val="0A2F6E"/>
                        </a:solidFill>
                        <a:latin typeface="+mn-lt"/>
                        <a:ea typeface="+mn-ea"/>
                        <a:cs typeface="+mn-cs"/>
                      </a:endParaRPr>
                    </a:p>
                    <a:p>
                      <a:pPr marL="228600" indent="-228600">
                        <a:buFont typeface="+mj-lt"/>
                        <a:buAutoNum type="arabicPeriod" startAt="14"/>
                      </a:pPr>
                      <a:r>
                        <a:rPr lang="en-US" sz="900" b="1" i="0" u="none" strike="noStrike" kern="1200" baseline="0" dirty="0" smtClean="0">
                          <a:solidFill>
                            <a:srgbClr val="0A2F6E"/>
                          </a:solidFill>
                          <a:latin typeface="+mn-lt"/>
                          <a:ea typeface="+mn-ea"/>
                          <a:cs typeface="+mn-cs"/>
                        </a:rPr>
                        <a:t>Enact Sessions- </a:t>
                      </a:r>
                      <a:r>
                        <a:rPr lang="en-US" sz="900" b="0" i="0" u="none" strike="noStrike" kern="1200" baseline="0" dirty="0" smtClean="0">
                          <a:solidFill>
                            <a:srgbClr val="0A2F6E"/>
                          </a:solidFill>
                          <a:latin typeface="+mn-lt"/>
                          <a:ea typeface="+mn-ea"/>
                          <a:cs typeface="+mn-cs"/>
                        </a:rPr>
                        <a:t>The Trust delivered a series of sessions for Dignity and Respect for staff in 23/24 from a 3</a:t>
                      </a:r>
                      <a:r>
                        <a:rPr lang="en-US" sz="900" b="0" i="0" u="none" strike="noStrike" kern="1200" baseline="30000" dirty="0" smtClean="0">
                          <a:solidFill>
                            <a:srgbClr val="0A2F6E"/>
                          </a:solidFill>
                          <a:latin typeface="+mn-lt"/>
                          <a:ea typeface="+mn-ea"/>
                          <a:cs typeface="+mn-cs"/>
                        </a:rPr>
                        <a:t>rd</a:t>
                      </a:r>
                      <a:r>
                        <a:rPr lang="en-US" sz="900" b="0" i="0" u="none" strike="noStrike" kern="1200" baseline="0" dirty="0" smtClean="0">
                          <a:solidFill>
                            <a:srgbClr val="0A2F6E"/>
                          </a:solidFill>
                          <a:latin typeface="+mn-lt"/>
                          <a:ea typeface="+mn-ea"/>
                          <a:cs typeface="+mn-cs"/>
                        </a:rPr>
                        <a:t> Party provider, Enact Solutions </a:t>
                      </a:r>
                      <a:r>
                        <a:rPr lang="en-US" sz="900" b="0" i="0" u="none" strike="noStrike" kern="1200" baseline="0" dirty="0" err="1" smtClean="0">
                          <a:solidFill>
                            <a:srgbClr val="0A2F6E"/>
                          </a:solidFill>
                          <a:latin typeface="+mn-lt"/>
                          <a:ea typeface="+mn-ea"/>
                          <a:cs typeface="+mn-cs"/>
                        </a:rPr>
                        <a:t>utilising</a:t>
                      </a:r>
                      <a:r>
                        <a:rPr lang="en-US" sz="900" b="0" i="0" u="none" strike="noStrike" kern="1200" baseline="0" dirty="0" smtClean="0">
                          <a:solidFill>
                            <a:srgbClr val="0A2F6E"/>
                          </a:solidFill>
                          <a:latin typeface="+mn-lt"/>
                          <a:ea typeface="+mn-ea"/>
                          <a:cs typeface="+mn-cs"/>
                        </a:rPr>
                        <a:t> funds provided from the QVH Charity.</a:t>
                      </a:r>
                      <a:endParaRPr lang="en-GB" sz="900" b="0" dirty="0">
                        <a:solidFill>
                          <a:srgbClr val="0A2F6E"/>
                        </a:solidFill>
                      </a:endParaRPr>
                    </a:p>
                  </a:txBody>
                  <a:tcPr>
                    <a:solidFill>
                      <a:srgbClr val="E6D9FF"/>
                    </a:solidFill>
                  </a:tcPr>
                </a:tc>
                <a:extLst>
                  <a:ext uri="{0D108BD9-81ED-4DB2-BD59-A6C34878D82A}">
                    <a16:rowId xmlns:a16="http://schemas.microsoft.com/office/drawing/2014/main" val="3651684770"/>
                  </a:ext>
                </a:extLst>
              </a:tr>
              <a:tr h="661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rgbClr val="173379"/>
                          </a:solidFill>
                        </a:rPr>
                        <a:t>Staff Engagement</a:t>
                      </a:r>
                    </a:p>
                    <a:p>
                      <a:endParaRPr lang="en-GB" sz="900" dirty="0" smtClean="0"/>
                    </a:p>
                    <a:p>
                      <a:endParaRPr lang="en-GB" sz="900" dirty="0"/>
                    </a:p>
                  </a:txBody>
                  <a:tcPr>
                    <a:solidFill>
                      <a:schemeClr val="bg2"/>
                    </a:solidFill>
                  </a:tcPr>
                </a:tc>
                <a:tc>
                  <a:txBody>
                    <a:bodyPr/>
                    <a:lstStyle/>
                    <a:p>
                      <a:pPr marL="228600" indent="-228600">
                        <a:buFont typeface="+mj-lt"/>
                        <a:buAutoNum type="arabicPeriod" startAt="15"/>
                      </a:pPr>
                      <a:r>
                        <a:rPr lang="en-GB" sz="900" b="1" baseline="0" dirty="0" smtClean="0">
                          <a:solidFill>
                            <a:srgbClr val="173379"/>
                          </a:solidFill>
                        </a:rPr>
                        <a:t>Re-Introduction of Team Brief- </a:t>
                      </a:r>
                      <a:r>
                        <a:rPr lang="en-GB" sz="900" b="0" baseline="0" dirty="0" smtClean="0">
                          <a:solidFill>
                            <a:srgbClr val="173379"/>
                          </a:solidFill>
                        </a:rPr>
                        <a:t>In 23/24 the Trust re-introduced its team brief  to enhance engagement and communication. This is </a:t>
                      </a:r>
                      <a:r>
                        <a:rPr lang="en-GB" sz="900" b="0" baseline="0" dirty="0" smtClean="0">
                          <a:solidFill>
                            <a:srgbClr val="173379"/>
                          </a:solidFill>
                        </a:rPr>
                        <a:t>Executive led </a:t>
                      </a:r>
                      <a:r>
                        <a:rPr lang="en-GB" sz="900" b="0" baseline="0" dirty="0" smtClean="0">
                          <a:solidFill>
                            <a:srgbClr val="173379"/>
                          </a:solidFill>
                        </a:rPr>
                        <a:t>and delivered through a hybrid model both face to face and virtually for those unable to attend and to improve accessibility and inclusivity.</a:t>
                      </a:r>
                      <a:r>
                        <a:rPr lang="en-GB" sz="900" b="1" baseline="0" dirty="0" smtClean="0">
                          <a:solidFill>
                            <a:srgbClr val="173379"/>
                          </a:solidFill>
                        </a:rPr>
                        <a:t> </a:t>
                      </a:r>
                      <a:r>
                        <a:rPr lang="en-GB" sz="900" b="0" baseline="0" dirty="0" smtClean="0">
                          <a:solidFill>
                            <a:srgbClr val="173379"/>
                          </a:solidFill>
                        </a:rPr>
                        <a:t>Team Brief is also recorded for those unable to attend on the day. Those attending team </a:t>
                      </a:r>
                      <a:r>
                        <a:rPr lang="en-GB" sz="900" b="0" baseline="0" dirty="0" smtClean="0">
                          <a:solidFill>
                            <a:srgbClr val="173379"/>
                          </a:solidFill>
                        </a:rPr>
                        <a:t>brief ensure </a:t>
                      </a:r>
                      <a:r>
                        <a:rPr lang="en-GB" sz="900" b="0" baseline="0" dirty="0" smtClean="0">
                          <a:solidFill>
                            <a:srgbClr val="173379"/>
                          </a:solidFill>
                        </a:rPr>
                        <a:t>information </a:t>
                      </a:r>
                      <a:r>
                        <a:rPr lang="en-GB" sz="900" b="0" baseline="0" dirty="0" smtClean="0">
                          <a:solidFill>
                            <a:srgbClr val="173379"/>
                          </a:solidFill>
                        </a:rPr>
                        <a:t>is disseminated throughout the organisation and </a:t>
                      </a:r>
                      <a:r>
                        <a:rPr lang="en-GB" sz="900" b="0" baseline="0" dirty="0" smtClean="0">
                          <a:solidFill>
                            <a:srgbClr val="173379"/>
                          </a:solidFill>
                        </a:rPr>
                        <a:t>compliments </a:t>
                      </a:r>
                      <a:r>
                        <a:rPr lang="en-GB" sz="900" b="0" baseline="0" dirty="0" smtClean="0">
                          <a:solidFill>
                            <a:srgbClr val="173379"/>
                          </a:solidFill>
                        </a:rPr>
                        <a:t>other methods of communication in the Trust</a:t>
                      </a:r>
                    </a:p>
                    <a:p>
                      <a:pPr marL="0" indent="0">
                        <a:buFont typeface="+mj-lt"/>
                        <a:buNone/>
                      </a:pPr>
                      <a:endParaRPr lang="en-GB" sz="900" b="1" baseline="0" dirty="0" smtClean="0">
                        <a:solidFill>
                          <a:srgbClr val="0A2F6E"/>
                        </a:solidFill>
                      </a:endParaRPr>
                    </a:p>
                    <a:p>
                      <a:pPr marL="228600" indent="-228600">
                        <a:buFont typeface="+mj-lt"/>
                        <a:buAutoNum type="arabicPeriod" startAt="16"/>
                      </a:pPr>
                      <a:r>
                        <a:rPr lang="en-GB" sz="900" b="1" baseline="0" dirty="0" smtClean="0">
                          <a:solidFill>
                            <a:srgbClr val="173379"/>
                          </a:solidFill>
                        </a:rPr>
                        <a:t>Strategy and Engagement Work -</a:t>
                      </a:r>
                      <a:r>
                        <a:rPr lang="en-GB" sz="900" b="0" baseline="0" dirty="0" smtClean="0">
                          <a:solidFill>
                            <a:srgbClr val="173379"/>
                          </a:solidFill>
                        </a:rPr>
                        <a:t>Through 23/24 and into 24/25 the Trust is embarking on co-designing its future strategy. This has led to a large engagement </a:t>
                      </a:r>
                      <a:r>
                        <a:rPr lang="en-GB" sz="900" b="0" baseline="0" dirty="0" smtClean="0">
                          <a:solidFill>
                            <a:srgbClr val="173379"/>
                          </a:solidFill>
                        </a:rPr>
                        <a:t>exercises </a:t>
                      </a:r>
                      <a:r>
                        <a:rPr lang="en-GB" sz="900" b="0" baseline="0" dirty="0" smtClean="0">
                          <a:solidFill>
                            <a:srgbClr val="173379"/>
                          </a:solidFill>
                        </a:rPr>
                        <a:t>with staff and stakeholders from across the organisation. </a:t>
                      </a:r>
                      <a:r>
                        <a:rPr lang="en-GB" sz="900" b="0" baseline="0" dirty="0" smtClean="0">
                          <a:solidFill>
                            <a:srgbClr val="173379"/>
                          </a:solidFill>
                        </a:rPr>
                        <a:t>There has also been further engagement relating to the enabling strategies and the development of the revised vision and values and behaviour framework. </a:t>
                      </a:r>
                      <a:endParaRPr lang="en-GB" sz="900" b="0" baseline="0" dirty="0" smtClean="0">
                        <a:solidFill>
                          <a:srgbClr val="173379"/>
                        </a:solidFill>
                      </a:endParaRPr>
                    </a:p>
                  </a:txBody>
                  <a:tcPr>
                    <a:solidFill>
                      <a:schemeClr val="bg2"/>
                    </a:solidFill>
                  </a:tcPr>
                </a:tc>
                <a:extLst>
                  <a:ext uri="{0D108BD9-81ED-4DB2-BD59-A6C34878D82A}">
                    <a16:rowId xmlns:a16="http://schemas.microsoft.com/office/drawing/2014/main" val="2665430896"/>
                  </a:ext>
                </a:extLst>
              </a:tr>
              <a:tr h="6610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rgbClr val="173379"/>
                          </a:solidFill>
                        </a:rPr>
                        <a:t>Board Sponsorship</a:t>
                      </a:r>
                    </a:p>
                    <a:p>
                      <a:endParaRPr lang="en-GB" sz="900" dirty="0"/>
                    </a:p>
                  </a:txBody>
                  <a:tcPr>
                    <a:solidFill>
                      <a:srgbClr val="E6D9FF"/>
                    </a:solidFill>
                  </a:tcPr>
                </a:tc>
                <a:tc>
                  <a:txBody>
                    <a:bodyPr/>
                    <a:lstStyle/>
                    <a:p>
                      <a:pPr marL="228600" indent="-228600">
                        <a:buFont typeface="+mj-lt"/>
                        <a:buAutoNum type="arabicPeriod" startAt="17"/>
                      </a:pPr>
                      <a:r>
                        <a:rPr lang="en-GB" sz="900" b="1" dirty="0" smtClean="0">
                          <a:solidFill>
                            <a:srgbClr val="173379"/>
                          </a:solidFill>
                        </a:rPr>
                        <a:t>Board Accountability- </a:t>
                      </a:r>
                      <a:r>
                        <a:rPr lang="en-US" sz="900" b="0" i="0" u="none" strike="noStrike" kern="1200" baseline="0" dirty="0" smtClean="0">
                          <a:solidFill>
                            <a:srgbClr val="0A2F6E"/>
                          </a:solidFill>
                          <a:latin typeface="+mn-lt"/>
                          <a:ea typeface="+mn-ea"/>
                          <a:cs typeface="+mn-cs"/>
                        </a:rPr>
                        <a:t>The Trust has agreed </a:t>
                      </a:r>
                      <a:r>
                        <a:rPr lang="en-US" sz="900" b="0" i="0" u="none" strike="noStrike" kern="1200" baseline="0" dirty="0" smtClean="0">
                          <a:solidFill>
                            <a:srgbClr val="0A2F6E"/>
                          </a:solidFill>
                          <a:latin typeface="+mn-lt"/>
                          <a:ea typeface="+mn-ea"/>
                          <a:cs typeface="+mn-cs"/>
                        </a:rPr>
                        <a:t>each </a:t>
                      </a:r>
                      <a:r>
                        <a:rPr lang="en-US" sz="900" b="0" i="0" u="none" strike="noStrike" kern="1200" baseline="0" dirty="0" smtClean="0">
                          <a:solidFill>
                            <a:srgbClr val="0A2F6E"/>
                          </a:solidFill>
                          <a:latin typeface="+mn-lt"/>
                          <a:ea typeface="+mn-ea"/>
                          <a:cs typeface="+mn-cs"/>
                        </a:rPr>
                        <a:t>Board member will act as a sponsor for one </a:t>
                      </a:r>
                      <a:r>
                        <a:rPr lang="en-US" sz="900" b="0" i="0" u="none" strike="noStrike" kern="1200" baseline="0" dirty="0" smtClean="0">
                          <a:solidFill>
                            <a:srgbClr val="0A2F6E"/>
                          </a:solidFill>
                          <a:latin typeface="+mn-lt"/>
                          <a:ea typeface="+mn-ea"/>
                          <a:cs typeface="+mn-cs"/>
                        </a:rPr>
                        <a:t>of staff networks</a:t>
                      </a:r>
                      <a:r>
                        <a:rPr lang="en-US" sz="900" b="0" i="0" u="none" strike="noStrike" kern="1200" baseline="0" dirty="0" smtClean="0">
                          <a:solidFill>
                            <a:srgbClr val="0A2F6E"/>
                          </a:solidFill>
                          <a:latin typeface="+mn-lt"/>
                          <a:ea typeface="+mn-ea"/>
                          <a:cs typeface="+mn-cs"/>
                        </a:rPr>
                        <a:t>. This will result in  dedicated and targeted leadership support , provide accountability and governance from senior leaders. reinforce the commitment to improving lived experiences and develop an inclusive leadership culture. The board have re-committed to the Anti-</a:t>
                      </a:r>
                      <a:r>
                        <a:rPr lang="en-US" sz="900" b="0" i="0" u="none" strike="noStrike" kern="1200" baseline="0" dirty="0" err="1" smtClean="0">
                          <a:solidFill>
                            <a:srgbClr val="0A2F6E"/>
                          </a:solidFill>
                          <a:latin typeface="+mn-lt"/>
                          <a:ea typeface="+mn-ea"/>
                          <a:cs typeface="+mn-cs"/>
                        </a:rPr>
                        <a:t>Racisim</a:t>
                      </a:r>
                      <a:r>
                        <a:rPr lang="en-US" sz="900" b="0" i="0" u="none" strike="noStrike" kern="1200" baseline="0" dirty="0" smtClean="0">
                          <a:solidFill>
                            <a:srgbClr val="0A2F6E"/>
                          </a:solidFill>
                          <a:latin typeface="+mn-lt"/>
                          <a:ea typeface="+mn-ea"/>
                          <a:cs typeface="+mn-cs"/>
                        </a:rPr>
                        <a:t> statement  and supported the introduction of the Trust EDI Group</a:t>
                      </a:r>
                      <a:r>
                        <a:rPr lang="en-US" sz="900" b="0" i="0" u="none" strike="noStrike" kern="1200" baseline="0" dirty="0" smtClean="0">
                          <a:solidFill>
                            <a:srgbClr val="0A2F6E"/>
                          </a:solidFill>
                          <a:latin typeface="+mn-lt"/>
                          <a:ea typeface="+mn-ea"/>
                          <a:cs typeface="+mn-cs"/>
                        </a:rPr>
                        <a:t>. Further work is underway to sign up to an anti-racism charter. </a:t>
                      </a:r>
                      <a:endParaRPr lang="en-GB" sz="900" dirty="0"/>
                    </a:p>
                  </a:txBody>
                  <a:tcPr>
                    <a:solidFill>
                      <a:srgbClr val="E6D9FF"/>
                    </a:solidFill>
                  </a:tcPr>
                </a:tc>
                <a:extLst>
                  <a:ext uri="{0D108BD9-81ED-4DB2-BD59-A6C34878D82A}">
                    <a16:rowId xmlns:a16="http://schemas.microsoft.com/office/drawing/2014/main" val="233943811"/>
                  </a:ext>
                </a:extLst>
              </a:tr>
            </a:tbl>
          </a:graphicData>
        </a:graphic>
      </p:graphicFrame>
    </p:spTree>
    <p:extLst>
      <p:ext uri="{BB962C8B-B14F-4D97-AF65-F5344CB8AC3E}">
        <p14:creationId xmlns:p14="http://schemas.microsoft.com/office/powerpoint/2010/main" val="2897566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738664"/>
          </a:xfrm>
          <a:prstGeom prst="rect">
            <a:avLst/>
          </a:prstGeom>
          <a:noFill/>
        </p:spPr>
        <p:txBody>
          <a:bodyPr wrap="square" rtlCol="0">
            <a:spAutoFit/>
          </a:bodyPr>
          <a:lstStyle/>
          <a:p>
            <a:r>
              <a:rPr lang="en-GB" sz="2400" b="1" dirty="0">
                <a:solidFill>
                  <a:srgbClr val="173379"/>
                </a:solidFill>
              </a:rPr>
              <a:t>Actions for next 12 months</a:t>
            </a:r>
          </a:p>
          <a:p>
            <a:endParaRPr lang="en-US" dirty="0" smtClean="0">
              <a:solidFill>
                <a:srgbClr val="0A2F6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930722896"/>
              </p:ext>
            </p:extLst>
          </p:nvPr>
        </p:nvGraphicFramePr>
        <p:xfrm>
          <a:off x="381616" y="1414706"/>
          <a:ext cx="11457576" cy="5400040"/>
        </p:xfrm>
        <a:graphic>
          <a:graphicData uri="http://schemas.openxmlformats.org/drawingml/2006/table">
            <a:tbl>
              <a:tblPr firstRow="1" bandRow="1">
                <a:tableStyleId>{22838BEF-8BB2-4498-84A7-C5851F593DF1}</a:tableStyleId>
              </a:tblPr>
              <a:tblGrid>
                <a:gridCol w="8470537">
                  <a:extLst>
                    <a:ext uri="{9D8B030D-6E8A-4147-A177-3AD203B41FA5}">
                      <a16:colId xmlns:a16="http://schemas.microsoft.com/office/drawing/2014/main" val="1410226747"/>
                    </a:ext>
                  </a:extLst>
                </a:gridCol>
                <a:gridCol w="1410789">
                  <a:extLst>
                    <a:ext uri="{9D8B030D-6E8A-4147-A177-3AD203B41FA5}">
                      <a16:colId xmlns:a16="http://schemas.microsoft.com/office/drawing/2014/main" val="1122228122"/>
                    </a:ext>
                  </a:extLst>
                </a:gridCol>
                <a:gridCol w="1576250">
                  <a:extLst>
                    <a:ext uri="{9D8B030D-6E8A-4147-A177-3AD203B41FA5}">
                      <a16:colId xmlns:a16="http://schemas.microsoft.com/office/drawing/2014/main" val="737545115"/>
                    </a:ext>
                  </a:extLst>
                </a:gridCol>
              </a:tblGrid>
              <a:tr h="370840">
                <a:tc>
                  <a:txBody>
                    <a:bodyPr/>
                    <a:lstStyle/>
                    <a:p>
                      <a:r>
                        <a:rPr lang="en-GB" dirty="0" smtClean="0">
                          <a:solidFill>
                            <a:schemeClr val="bg1"/>
                          </a:solidFill>
                        </a:rPr>
                        <a:t>Action</a:t>
                      </a:r>
                      <a:endParaRPr lang="en-GB" dirty="0">
                        <a:solidFill>
                          <a:schemeClr val="bg1"/>
                        </a:solidFill>
                      </a:endParaRPr>
                    </a:p>
                  </a:txBody>
                  <a:tcPr>
                    <a:solidFill>
                      <a:srgbClr val="9966FF"/>
                    </a:solidFill>
                  </a:tcPr>
                </a:tc>
                <a:tc>
                  <a:txBody>
                    <a:bodyPr/>
                    <a:lstStyle/>
                    <a:p>
                      <a:r>
                        <a:rPr lang="en-GB" dirty="0" smtClean="0">
                          <a:solidFill>
                            <a:schemeClr val="bg1"/>
                          </a:solidFill>
                        </a:rPr>
                        <a:t>By When</a:t>
                      </a:r>
                      <a:endParaRPr lang="en-GB" dirty="0">
                        <a:solidFill>
                          <a:schemeClr val="bg1"/>
                        </a:solidFill>
                      </a:endParaRPr>
                    </a:p>
                  </a:txBody>
                  <a:tcPr>
                    <a:solidFill>
                      <a:srgbClr val="9966FF"/>
                    </a:solidFill>
                  </a:tcPr>
                </a:tc>
                <a:tc>
                  <a:txBody>
                    <a:bodyPr/>
                    <a:lstStyle/>
                    <a:p>
                      <a:r>
                        <a:rPr lang="en-GB" dirty="0" smtClean="0">
                          <a:solidFill>
                            <a:schemeClr val="bg1"/>
                          </a:solidFill>
                        </a:rPr>
                        <a:t>Lead</a:t>
                      </a:r>
                      <a:endParaRPr lang="en-GB" dirty="0">
                        <a:solidFill>
                          <a:schemeClr val="bg1"/>
                        </a:solidFill>
                      </a:endParaRPr>
                    </a:p>
                  </a:txBody>
                  <a:tcPr>
                    <a:solidFill>
                      <a:srgbClr val="9966FF"/>
                    </a:solidFill>
                  </a:tcPr>
                </a:tc>
                <a:extLst>
                  <a:ext uri="{0D108BD9-81ED-4DB2-BD59-A6C34878D82A}">
                    <a16:rowId xmlns:a16="http://schemas.microsoft.com/office/drawing/2014/main" val="3527540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A2F6E"/>
                          </a:solidFill>
                        </a:rPr>
                        <a:t>A review of the structures and roles across departments specifically looking at succession planning and talent management from Band 8a to VSM</a:t>
                      </a:r>
                      <a:endParaRPr lang="en-GB" sz="1200" dirty="0">
                        <a:solidFill>
                          <a:srgbClr val="0A2F6E"/>
                        </a:solidFill>
                      </a:endParaRPr>
                    </a:p>
                  </a:txBody>
                  <a:tcPr>
                    <a:solidFill>
                      <a:srgbClr val="D3BDFF"/>
                    </a:solidFill>
                  </a:tcPr>
                </a:tc>
                <a:tc>
                  <a:txBody>
                    <a:bodyPr/>
                    <a:lstStyle/>
                    <a:p>
                      <a:r>
                        <a:rPr lang="en-GB" sz="1200" dirty="0" smtClean="0">
                          <a:solidFill>
                            <a:srgbClr val="002060"/>
                          </a:solidFill>
                        </a:rPr>
                        <a:t>Q3</a:t>
                      </a:r>
                      <a:r>
                        <a:rPr lang="en-GB" sz="1200" baseline="0" dirty="0" smtClean="0">
                          <a:solidFill>
                            <a:srgbClr val="002060"/>
                          </a:solidFill>
                        </a:rPr>
                        <a:t> 2024-2025</a:t>
                      </a:r>
                      <a:endParaRPr lang="en-GB" sz="1200" dirty="0">
                        <a:solidFill>
                          <a:srgbClr val="002060"/>
                        </a:solidFill>
                      </a:endParaRPr>
                    </a:p>
                  </a:txBody>
                  <a:tcPr>
                    <a:solidFill>
                      <a:srgbClr val="D3BDFF"/>
                    </a:solidFill>
                  </a:tcPr>
                </a:tc>
                <a:tc>
                  <a:txBody>
                    <a:bodyPr/>
                    <a:lstStyle/>
                    <a:p>
                      <a:r>
                        <a:rPr lang="en-GB" sz="1200" dirty="0" smtClean="0">
                          <a:solidFill>
                            <a:srgbClr val="002060"/>
                          </a:solidFill>
                        </a:rPr>
                        <a:t>CPO,</a:t>
                      </a:r>
                      <a:r>
                        <a:rPr lang="en-GB" sz="1200" baseline="0" dirty="0" smtClean="0">
                          <a:solidFill>
                            <a:srgbClr val="002060"/>
                          </a:solidFill>
                        </a:rPr>
                        <a:t> supported by Head of OD &amp; L</a:t>
                      </a:r>
                      <a:endParaRPr lang="en-GB" sz="1200" dirty="0">
                        <a:solidFill>
                          <a:srgbClr val="002060"/>
                        </a:solidFill>
                      </a:endParaRPr>
                    </a:p>
                  </a:txBody>
                  <a:tcPr>
                    <a:solidFill>
                      <a:srgbClr val="D3BDFF"/>
                    </a:solidFill>
                  </a:tcPr>
                </a:tc>
                <a:extLst>
                  <a:ext uri="{0D108BD9-81ED-4DB2-BD59-A6C34878D82A}">
                    <a16:rowId xmlns:a16="http://schemas.microsoft.com/office/drawing/2014/main" val="3081622306"/>
                  </a:ext>
                </a:extLst>
              </a:tr>
              <a:tr h="370840">
                <a:tc>
                  <a:txBody>
                    <a:bodyPr/>
                    <a:lstStyle/>
                    <a:p>
                      <a:r>
                        <a:rPr lang="en-US" sz="1200" dirty="0" smtClean="0">
                          <a:solidFill>
                            <a:srgbClr val="0A2F6E"/>
                          </a:solidFill>
                        </a:rPr>
                        <a:t>Development and implementation of a reverse mentoring </a:t>
                      </a:r>
                      <a:r>
                        <a:rPr lang="en-US" sz="1200" dirty="0" err="1" smtClean="0">
                          <a:solidFill>
                            <a:srgbClr val="0A2F6E"/>
                          </a:solidFill>
                        </a:rPr>
                        <a:t>programme</a:t>
                      </a:r>
                      <a:r>
                        <a:rPr lang="en-US" sz="1200" dirty="0" smtClean="0">
                          <a:solidFill>
                            <a:srgbClr val="0A2F6E"/>
                          </a:solidFill>
                        </a:rPr>
                        <a:t>, using our networks to determine areas of initial focus to support career </a:t>
                      </a:r>
                      <a:r>
                        <a:rPr lang="en-US" sz="1200" dirty="0" smtClean="0">
                          <a:solidFill>
                            <a:srgbClr val="0A2F6E"/>
                          </a:solidFill>
                        </a:rPr>
                        <a:t>progression</a:t>
                      </a:r>
                      <a:endParaRPr lang="en-GB" sz="1200" dirty="0">
                        <a:solidFill>
                          <a:srgbClr val="FF0000"/>
                        </a:solidFill>
                      </a:endParaRPr>
                    </a:p>
                  </a:txBody>
                  <a:tcPr/>
                </a:tc>
                <a:tc>
                  <a:txBody>
                    <a:bodyPr/>
                    <a:lstStyle/>
                    <a:p>
                      <a:r>
                        <a:rPr lang="en-GB" sz="1200" dirty="0" smtClean="0">
                          <a:solidFill>
                            <a:srgbClr val="0A2F6E"/>
                          </a:solidFill>
                        </a:rPr>
                        <a:t>Q3 2024-2025</a:t>
                      </a:r>
                      <a:endParaRPr lang="en-GB" sz="1200" dirty="0">
                        <a:solidFill>
                          <a:srgbClr val="0A2F6E"/>
                        </a:solidFill>
                      </a:endParaRPr>
                    </a:p>
                  </a:txBody>
                  <a:tcPr/>
                </a:tc>
                <a:tc>
                  <a:txBody>
                    <a:bodyPr/>
                    <a:lstStyle/>
                    <a:p>
                      <a:r>
                        <a:rPr lang="en-GB" sz="1200" dirty="0" smtClean="0">
                          <a:solidFill>
                            <a:srgbClr val="0A2F6E"/>
                          </a:solidFill>
                        </a:rPr>
                        <a:t>CPO</a:t>
                      </a:r>
                      <a:endParaRPr lang="en-GB" sz="1200" dirty="0">
                        <a:solidFill>
                          <a:srgbClr val="0A2F6E"/>
                        </a:solidFill>
                      </a:endParaRPr>
                    </a:p>
                  </a:txBody>
                  <a:tcPr/>
                </a:tc>
                <a:extLst>
                  <a:ext uri="{0D108BD9-81ED-4DB2-BD59-A6C34878D82A}">
                    <a16:rowId xmlns:a16="http://schemas.microsoft.com/office/drawing/2014/main" val="1373089399"/>
                  </a:ext>
                </a:extLst>
              </a:tr>
              <a:tr h="370840">
                <a:tc>
                  <a:txBody>
                    <a:bodyPr/>
                    <a:lstStyle/>
                    <a:p>
                      <a:r>
                        <a:rPr lang="en-GB" sz="1200" dirty="0" smtClean="0">
                          <a:solidFill>
                            <a:srgbClr val="0A2F6E"/>
                          </a:solidFill>
                        </a:rPr>
                        <a:t>Develop a QVH anti-racism</a:t>
                      </a:r>
                      <a:r>
                        <a:rPr lang="en-GB" sz="1200" baseline="0" dirty="0" smtClean="0">
                          <a:solidFill>
                            <a:srgbClr val="0A2F6E"/>
                          </a:solidFill>
                        </a:rPr>
                        <a:t> charter for all staff utilising established external frameworks (</a:t>
                      </a:r>
                      <a:r>
                        <a:rPr lang="en-GB" sz="1200" baseline="0" dirty="0" err="1" smtClean="0">
                          <a:solidFill>
                            <a:srgbClr val="0A2F6E"/>
                          </a:solidFill>
                        </a:rPr>
                        <a:t>e.g</a:t>
                      </a:r>
                      <a:r>
                        <a:rPr lang="en-GB" sz="1200" baseline="0" dirty="0" smtClean="0">
                          <a:solidFill>
                            <a:srgbClr val="0A2F6E"/>
                          </a:solidFill>
                        </a:rPr>
                        <a:t> Unison) to ensure there is a safe space and psychological safety for staff. </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Q2-2024-2025</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DCPO</a:t>
                      </a:r>
                      <a:endParaRPr lang="en-GB" sz="1200" dirty="0">
                        <a:solidFill>
                          <a:srgbClr val="0A2F6E"/>
                        </a:solidFill>
                      </a:endParaRPr>
                    </a:p>
                  </a:txBody>
                  <a:tcPr>
                    <a:solidFill>
                      <a:srgbClr val="D3BDFF"/>
                    </a:solidFill>
                  </a:tcPr>
                </a:tc>
                <a:extLst>
                  <a:ext uri="{0D108BD9-81ED-4DB2-BD59-A6C34878D82A}">
                    <a16:rowId xmlns:a16="http://schemas.microsoft.com/office/drawing/2014/main" val="2718666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A2F6E"/>
                          </a:solidFill>
                        </a:rPr>
                        <a:t>Continued</a:t>
                      </a:r>
                      <a:r>
                        <a:rPr lang="en-GB" sz="1200" baseline="0" dirty="0" smtClean="0">
                          <a:solidFill>
                            <a:srgbClr val="0A2F6E"/>
                          </a:solidFill>
                        </a:rPr>
                        <a:t> rollout of Active Bystander training and education to support speaking up and providing a tool kit for managers and staff to address inappropriate behaviours for those with a disability or long term health condition.</a:t>
                      </a:r>
                      <a:endParaRPr lang="en-GB" sz="1200" dirty="0" smtClean="0">
                        <a:solidFill>
                          <a:srgbClr val="0A2F6E"/>
                        </a:solidFill>
                      </a:endParaRPr>
                    </a:p>
                  </a:txBody>
                  <a:tcPr/>
                </a:tc>
                <a:tc>
                  <a:txBody>
                    <a:bodyPr/>
                    <a:lstStyle/>
                    <a:p>
                      <a:r>
                        <a:rPr lang="en-GB" sz="1200" dirty="0" smtClean="0">
                          <a:solidFill>
                            <a:srgbClr val="0A2F6E"/>
                          </a:solidFill>
                        </a:rPr>
                        <a:t>Q2 2024-2025</a:t>
                      </a:r>
                      <a:endParaRPr lang="en-GB" sz="1200" dirty="0">
                        <a:solidFill>
                          <a:srgbClr val="0A2F6E"/>
                        </a:solidFill>
                      </a:endParaRPr>
                    </a:p>
                  </a:txBody>
                  <a:tcPr/>
                </a:tc>
                <a:tc>
                  <a:txBody>
                    <a:bodyPr/>
                    <a:lstStyle/>
                    <a:p>
                      <a:r>
                        <a:rPr lang="en-GB" sz="1200" dirty="0" smtClean="0">
                          <a:solidFill>
                            <a:srgbClr val="0A2F6E"/>
                          </a:solidFill>
                        </a:rPr>
                        <a:t>Education and Development</a:t>
                      </a:r>
                      <a:endParaRPr lang="en-GB" sz="1200" dirty="0">
                        <a:solidFill>
                          <a:srgbClr val="0A2F6E"/>
                        </a:solidFill>
                      </a:endParaRPr>
                    </a:p>
                  </a:txBody>
                  <a:tcPr/>
                </a:tc>
                <a:extLst>
                  <a:ext uri="{0D108BD9-81ED-4DB2-BD59-A6C34878D82A}">
                    <a16:rowId xmlns:a16="http://schemas.microsoft.com/office/drawing/2014/main" val="1218873264"/>
                  </a:ext>
                </a:extLst>
              </a:tr>
              <a:tr h="370840">
                <a:tc>
                  <a:txBody>
                    <a:bodyPr/>
                    <a:lstStyle/>
                    <a:p>
                      <a:r>
                        <a:rPr lang="en-GB" sz="1200" dirty="0" smtClean="0">
                          <a:solidFill>
                            <a:srgbClr val="0A2F6E"/>
                          </a:solidFill>
                        </a:rPr>
                        <a:t>Creation</a:t>
                      </a:r>
                      <a:r>
                        <a:rPr lang="en-GB" sz="1200" baseline="0" dirty="0" smtClean="0">
                          <a:solidFill>
                            <a:srgbClr val="0A2F6E"/>
                          </a:solidFill>
                        </a:rPr>
                        <a:t> and implementation of the Trust behavioural framework as part of the launch of the Vision and Values supporting psychological safety, accountability and speaking out for those from a BME background</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Q3 2024-2025</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CSO/CPO</a:t>
                      </a:r>
                      <a:endParaRPr lang="en-GB" sz="1200" dirty="0">
                        <a:solidFill>
                          <a:srgbClr val="0A2F6E"/>
                        </a:solidFill>
                      </a:endParaRPr>
                    </a:p>
                  </a:txBody>
                  <a:tcPr>
                    <a:solidFill>
                      <a:srgbClr val="D3BDFF"/>
                    </a:solidFill>
                  </a:tcPr>
                </a:tc>
                <a:extLst>
                  <a:ext uri="{0D108BD9-81ED-4DB2-BD59-A6C34878D82A}">
                    <a16:rowId xmlns:a16="http://schemas.microsoft.com/office/drawing/2014/main" val="481754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A2F6E"/>
                          </a:solidFill>
                        </a:rPr>
                        <a:t>Creation of a dedicated</a:t>
                      </a:r>
                      <a:r>
                        <a:rPr lang="en-GB" sz="1200" baseline="0" dirty="0" smtClean="0">
                          <a:solidFill>
                            <a:srgbClr val="0A2F6E"/>
                          </a:solidFill>
                        </a:rPr>
                        <a:t> Executive led People Group to provide the governance for the EDI Group to report and to highlight areas of challenge to the Trust Board relating to those from a BME background.</a:t>
                      </a:r>
                      <a:endParaRPr lang="en-GB" sz="1200" dirty="0">
                        <a:solidFill>
                          <a:srgbClr val="0A2F6E"/>
                        </a:solidFill>
                      </a:endParaRPr>
                    </a:p>
                  </a:txBody>
                  <a:tcPr/>
                </a:tc>
                <a:tc>
                  <a:txBody>
                    <a:bodyPr/>
                    <a:lstStyle/>
                    <a:p>
                      <a:r>
                        <a:rPr lang="en-GB" sz="1200" dirty="0" smtClean="0">
                          <a:solidFill>
                            <a:srgbClr val="0A2F6E"/>
                          </a:solidFill>
                        </a:rPr>
                        <a:t>Q2 2024-2025</a:t>
                      </a:r>
                      <a:endParaRPr lang="en-GB" sz="1200" dirty="0">
                        <a:solidFill>
                          <a:srgbClr val="0A2F6E"/>
                        </a:solidFill>
                      </a:endParaRPr>
                    </a:p>
                  </a:txBody>
                  <a:tcPr/>
                </a:tc>
                <a:tc>
                  <a:txBody>
                    <a:bodyPr/>
                    <a:lstStyle/>
                    <a:p>
                      <a:r>
                        <a:rPr lang="en-GB" sz="1200" dirty="0" smtClean="0">
                          <a:solidFill>
                            <a:srgbClr val="0A2F6E"/>
                          </a:solidFill>
                        </a:rPr>
                        <a:t>CPO</a:t>
                      </a:r>
                      <a:endParaRPr lang="en-GB" sz="1200" dirty="0">
                        <a:solidFill>
                          <a:srgbClr val="0A2F6E"/>
                        </a:solidFill>
                      </a:endParaRPr>
                    </a:p>
                  </a:txBody>
                  <a:tcPr/>
                </a:tc>
                <a:extLst>
                  <a:ext uri="{0D108BD9-81ED-4DB2-BD59-A6C34878D82A}">
                    <a16:rowId xmlns:a16="http://schemas.microsoft.com/office/drawing/2014/main" val="40406368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A2F6E"/>
                          </a:solidFill>
                        </a:rPr>
                        <a:t>Through</a:t>
                      </a:r>
                      <a:r>
                        <a:rPr lang="en-GB" sz="1200" baseline="0" dirty="0" smtClean="0">
                          <a:solidFill>
                            <a:srgbClr val="0A2F6E"/>
                          </a:solidFill>
                        </a:rPr>
                        <a:t> an enhanced Freedom to Speak Up service, capture and act on themes highlighted by staff in relation to poor behaviours that are disadvantaging staff from a BME </a:t>
                      </a:r>
                      <a:r>
                        <a:rPr lang="en-GB" sz="1200" baseline="0" dirty="0" smtClean="0">
                          <a:solidFill>
                            <a:srgbClr val="0A2F6E"/>
                          </a:solidFill>
                        </a:rPr>
                        <a:t>background, triangulated with patient complaints and organisational risks and mitigations</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Q2 2024-2025</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CNO</a:t>
                      </a:r>
                      <a:endParaRPr lang="en-GB" sz="1200" dirty="0">
                        <a:solidFill>
                          <a:srgbClr val="0A2F6E"/>
                        </a:solidFill>
                      </a:endParaRPr>
                    </a:p>
                  </a:txBody>
                  <a:tcPr>
                    <a:solidFill>
                      <a:srgbClr val="D3BDFF"/>
                    </a:solidFill>
                  </a:tcPr>
                </a:tc>
                <a:extLst>
                  <a:ext uri="{0D108BD9-81ED-4DB2-BD59-A6C34878D82A}">
                    <a16:rowId xmlns:a16="http://schemas.microsoft.com/office/drawing/2014/main" val="3383822043"/>
                  </a:ext>
                </a:extLst>
              </a:tr>
              <a:tr h="370840">
                <a:tc>
                  <a:txBody>
                    <a:bodyPr/>
                    <a:lstStyle/>
                    <a:p>
                      <a:r>
                        <a:rPr lang="en-GB" sz="1200" dirty="0" smtClean="0">
                          <a:solidFill>
                            <a:srgbClr val="0A2F6E"/>
                          </a:solidFill>
                        </a:rPr>
                        <a:t>Thorough</a:t>
                      </a:r>
                      <a:r>
                        <a:rPr lang="en-GB" sz="1200" baseline="0" dirty="0" smtClean="0">
                          <a:solidFill>
                            <a:srgbClr val="0A2F6E"/>
                          </a:solidFill>
                        </a:rPr>
                        <a:t> review of employment policies to reduce the amount and length of documentation whilst making the content more accessible for managers and staff.</a:t>
                      </a:r>
                      <a:endParaRPr lang="en-GB" sz="1200" dirty="0">
                        <a:solidFill>
                          <a:srgbClr val="0A2F6E"/>
                        </a:solidFill>
                      </a:endParaRPr>
                    </a:p>
                  </a:txBody>
                  <a:tcPr/>
                </a:tc>
                <a:tc>
                  <a:txBody>
                    <a:bodyPr/>
                    <a:lstStyle/>
                    <a:p>
                      <a:r>
                        <a:rPr lang="en-GB" sz="1200" dirty="0" smtClean="0">
                          <a:solidFill>
                            <a:srgbClr val="0A2F6E"/>
                          </a:solidFill>
                        </a:rPr>
                        <a:t>Q4</a:t>
                      </a:r>
                      <a:r>
                        <a:rPr lang="en-GB" sz="1200" baseline="0" dirty="0" smtClean="0">
                          <a:solidFill>
                            <a:srgbClr val="0A2F6E"/>
                          </a:solidFill>
                        </a:rPr>
                        <a:t> 2024-2025</a:t>
                      </a:r>
                      <a:endParaRPr lang="en-GB" sz="1200" dirty="0">
                        <a:solidFill>
                          <a:srgbClr val="0A2F6E"/>
                        </a:solidFill>
                      </a:endParaRPr>
                    </a:p>
                  </a:txBody>
                  <a:tcPr/>
                </a:tc>
                <a:tc>
                  <a:txBody>
                    <a:bodyPr/>
                    <a:lstStyle/>
                    <a:p>
                      <a:r>
                        <a:rPr lang="en-GB" sz="1200" dirty="0" smtClean="0">
                          <a:solidFill>
                            <a:srgbClr val="0A2F6E"/>
                          </a:solidFill>
                        </a:rPr>
                        <a:t>Head of Employee Relations</a:t>
                      </a:r>
                      <a:r>
                        <a:rPr lang="en-GB" sz="1200" baseline="0" dirty="0" smtClean="0">
                          <a:solidFill>
                            <a:srgbClr val="0A2F6E"/>
                          </a:solidFill>
                        </a:rPr>
                        <a:t> &amp; Wellbeing</a:t>
                      </a:r>
                      <a:endParaRPr lang="en-GB" sz="1200" dirty="0">
                        <a:solidFill>
                          <a:srgbClr val="0A2F6E"/>
                        </a:solidFill>
                      </a:endParaRPr>
                    </a:p>
                  </a:txBody>
                  <a:tcPr/>
                </a:tc>
                <a:extLst>
                  <a:ext uri="{0D108BD9-81ED-4DB2-BD59-A6C34878D82A}">
                    <a16:rowId xmlns:a16="http://schemas.microsoft.com/office/drawing/2014/main" val="3726622871"/>
                  </a:ext>
                </a:extLst>
              </a:tr>
              <a:tr h="370840">
                <a:tc>
                  <a:txBody>
                    <a:bodyPr/>
                    <a:lstStyle/>
                    <a:p>
                      <a:r>
                        <a:rPr lang="en-GB" sz="1200" dirty="0" smtClean="0">
                          <a:solidFill>
                            <a:srgbClr val="0A2F6E"/>
                          </a:solidFill>
                        </a:rPr>
                        <a:t>Recruitment of a Trust Wellbeing</a:t>
                      </a:r>
                      <a:r>
                        <a:rPr lang="en-GB" sz="1200" baseline="0" dirty="0" smtClean="0">
                          <a:solidFill>
                            <a:srgbClr val="0A2F6E"/>
                          </a:solidFill>
                        </a:rPr>
                        <a:t> and Inclusion Manager to lead the implementation and delivery of the EDI sub-strategy as the EDI operational lead for the Trust</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Q2 2024-2025</a:t>
                      </a:r>
                      <a:endParaRPr lang="en-GB" sz="1200" dirty="0">
                        <a:solidFill>
                          <a:srgbClr val="0A2F6E"/>
                        </a:solidFill>
                      </a:endParaRPr>
                    </a:p>
                  </a:txBody>
                  <a:tcPr>
                    <a:solidFill>
                      <a:srgbClr val="D3B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A2F6E"/>
                          </a:solidFill>
                        </a:rPr>
                        <a:t>Head of Employee Relations</a:t>
                      </a:r>
                      <a:r>
                        <a:rPr lang="en-GB" sz="1200" baseline="0" dirty="0" smtClean="0">
                          <a:solidFill>
                            <a:srgbClr val="0A2F6E"/>
                          </a:solidFill>
                        </a:rPr>
                        <a:t> &amp; Wellbeing</a:t>
                      </a:r>
                      <a:endParaRPr lang="en-GB" sz="1200" dirty="0">
                        <a:solidFill>
                          <a:srgbClr val="0A2F6E"/>
                        </a:solidFill>
                      </a:endParaRPr>
                    </a:p>
                  </a:txBody>
                  <a:tcPr>
                    <a:solidFill>
                      <a:srgbClr val="D3BDFF"/>
                    </a:solidFill>
                  </a:tcPr>
                </a:tc>
                <a:extLst>
                  <a:ext uri="{0D108BD9-81ED-4DB2-BD59-A6C34878D82A}">
                    <a16:rowId xmlns:a16="http://schemas.microsoft.com/office/drawing/2014/main" val="195749718"/>
                  </a:ext>
                </a:extLst>
              </a:tr>
              <a:tr h="370840">
                <a:tc>
                  <a:txBody>
                    <a:bodyPr/>
                    <a:lstStyle/>
                    <a:p>
                      <a:r>
                        <a:rPr lang="en-GB" sz="1200" dirty="0" smtClean="0">
                          <a:solidFill>
                            <a:srgbClr val="0A2F6E"/>
                          </a:solidFill>
                        </a:rPr>
                        <a:t>Through widening</a:t>
                      </a:r>
                      <a:r>
                        <a:rPr lang="en-GB" sz="1200" baseline="0" dirty="0" smtClean="0">
                          <a:solidFill>
                            <a:srgbClr val="0A2F6E"/>
                          </a:solidFill>
                        </a:rPr>
                        <a:t> participation (apprenticeship, internship, veteran </a:t>
                      </a:r>
                      <a:r>
                        <a:rPr lang="en-GB" sz="1200" baseline="0" dirty="0" smtClean="0">
                          <a:solidFill>
                            <a:srgbClr val="0A2F6E"/>
                          </a:solidFill>
                        </a:rPr>
                        <a:t>awareness, school ambassadors </a:t>
                      </a:r>
                      <a:r>
                        <a:rPr lang="en-GB" sz="1200" baseline="0" dirty="0" err="1" smtClean="0">
                          <a:solidFill>
                            <a:srgbClr val="0A2F6E"/>
                          </a:solidFill>
                        </a:rPr>
                        <a:t>etc</a:t>
                      </a:r>
                      <a:r>
                        <a:rPr lang="en-GB" sz="1200" baseline="0" dirty="0" smtClean="0">
                          <a:solidFill>
                            <a:srgbClr val="0A2F6E"/>
                          </a:solidFill>
                        </a:rPr>
                        <a:t>) attract more diverse candidates to trust </a:t>
                      </a:r>
                      <a:r>
                        <a:rPr lang="en-GB" sz="1200" baseline="0" dirty="0" smtClean="0">
                          <a:solidFill>
                            <a:srgbClr val="0A2F6E"/>
                          </a:solidFill>
                        </a:rPr>
                        <a:t>roles</a:t>
                      </a:r>
                      <a:endParaRPr lang="en-GB" sz="1200" dirty="0">
                        <a:solidFill>
                          <a:srgbClr val="0A2F6E"/>
                        </a:solidFill>
                      </a:endParaRPr>
                    </a:p>
                  </a:txBody>
                  <a:tcPr/>
                </a:tc>
                <a:tc>
                  <a:txBody>
                    <a:bodyPr/>
                    <a:lstStyle/>
                    <a:p>
                      <a:r>
                        <a:rPr lang="en-GB" sz="1200" dirty="0" smtClean="0">
                          <a:solidFill>
                            <a:srgbClr val="0A2F6E"/>
                          </a:solidFill>
                        </a:rPr>
                        <a:t>Q3 2024-2025</a:t>
                      </a:r>
                      <a:endParaRPr lang="en-GB" sz="1200" dirty="0">
                        <a:solidFill>
                          <a:srgbClr val="0A2F6E"/>
                        </a:solidFill>
                      </a:endParaRPr>
                    </a:p>
                  </a:txBody>
                  <a:tcPr/>
                </a:tc>
                <a:tc>
                  <a:txBody>
                    <a:bodyPr/>
                    <a:lstStyle/>
                    <a:p>
                      <a:r>
                        <a:rPr lang="en-GB" sz="1200" dirty="0" smtClean="0">
                          <a:solidFill>
                            <a:srgbClr val="0A2F6E"/>
                          </a:solidFill>
                        </a:rPr>
                        <a:t>DCPO</a:t>
                      </a:r>
                      <a:endParaRPr lang="en-GB" sz="1200" dirty="0">
                        <a:solidFill>
                          <a:srgbClr val="0A2F6E"/>
                        </a:solidFill>
                      </a:endParaRPr>
                    </a:p>
                  </a:txBody>
                  <a:tcPr/>
                </a:tc>
                <a:extLst>
                  <a:ext uri="{0D108BD9-81ED-4DB2-BD59-A6C34878D82A}">
                    <a16:rowId xmlns:a16="http://schemas.microsoft.com/office/drawing/2014/main" val="4045281349"/>
                  </a:ext>
                </a:extLst>
              </a:tr>
              <a:tr h="370840">
                <a:tc>
                  <a:txBody>
                    <a:bodyPr/>
                    <a:lstStyle/>
                    <a:p>
                      <a:r>
                        <a:rPr lang="en-GB" sz="1200" dirty="0" smtClean="0">
                          <a:solidFill>
                            <a:srgbClr val="0A2F6E"/>
                          </a:solidFill>
                        </a:rPr>
                        <a:t>Development</a:t>
                      </a:r>
                      <a:r>
                        <a:rPr lang="en-GB" sz="1200" baseline="0" dirty="0" smtClean="0">
                          <a:solidFill>
                            <a:srgbClr val="0A2F6E"/>
                          </a:solidFill>
                        </a:rPr>
                        <a:t> and implementation of a shadow board programme to develop future leaders, build board level experience and confidence to support succession planning and talent management</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Q4 2024-2025</a:t>
                      </a:r>
                      <a:endParaRPr lang="en-GB" sz="1200" dirty="0">
                        <a:solidFill>
                          <a:srgbClr val="0A2F6E"/>
                        </a:solidFill>
                      </a:endParaRPr>
                    </a:p>
                  </a:txBody>
                  <a:tcPr>
                    <a:solidFill>
                      <a:srgbClr val="D3BDFF"/>
                    </a:solidFill>
                  </a:tcPr>
                </a:tc>
                <a:tc>
                  <a:txBody>
                    <a:bodyPr/>
                    <a:lstStyle/>
                    <a:p>
                      <a:r>
                        <a:rPr lang="en-GB" sz="1200" dirty="0" smtClean="0">
                          <a:solidFill>
                            <a:srgbClr val="0A2F6E"/>
                          </a:solidFill>
                        </a:rPr>
                        <a:t>CPO</a:t>
                      </a:r>
                      <a:endParaRPr lang="en-GB" sz="1200" dirty="0">
                        <a:solidFill>
                          <a:srgbClr val="0A2F6E"/>
                        </a:solidFill>
                      </a:endParaRPr>
                    </a:p>
                  </a:txBody>
                  <a:tcPr>
                    <a:solidFill>
                      <a:srgbClr val="D3BDFF"/>
                    </a:solidFill>
                  </a:tcPr>
                </a:tc>
                <a:extLst>
                  <a:ext uri="{0D108BD9-81ED-4DB2-BD59-A6C34878D82A}">
                    <a16:rowId xmlns:a16="http://schemas.microsoft.com/office/drawing/2014/main" val="639002818"/>
                  </a:ext>
                </a:extLst>
              </a:tr>
            </a:tbl>
          </a:graphicData>
        </a:graphic>
      </p:graphicFrame>
    </p:spTree>
    <p:extLst>
      <p:ext uri="{BB962C8B-B14F-4D97-AF65-F5344CB8AC3E}">
        <p14:creationId xmlns:p14="http://schemas.microsoft.com/office/powerpoint/2010/main" val="2704230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889907"/>
            <a:ext cx="1352230" cy="369332"/>
          </a:xfrm>
          <a:prstGeom prst="rect">
            <a:avLst/>
          </a:prstGeom>
          <a:noFill/>
        </p:spPr>
        <p:txBody>
          <a:bodyPr wrap="none" rtlCol="0">
            <a:spAutoFit/>
          </a:bodyPr>
          <a:lstStyle/>
          <a:p>
            <a:r>
              <a:rPr lang="en-GB" dirty="0" smtClean="0">
                <a:solidFill>
                  <a:srgbClr val="0A2F6E"/>
                </a:solidFill>
              </a:rPr>
              <a:t>Introduction</a:t>
            </a:r>
            <a:endParaRPr lang="en-GB" dirty="0">
              <a:solidFill>
                <a:srgbClr val="0A2F6E"/>
              </a:solidFill>
            </a:endParaRPr>
          </a:p>
        </p:txBody>
      </p:sp>
      <p:sp>
        <p:nvSpPr>
          <p:cNvPr id="4" name="Content Placeholder 2"/>
          <p:cNvSpPr txBox="1">
            <a:spLocks/>
          </p:cNvSpPr>
          <p:nvPr/>
        </p:nvSpPr>
        <p:spPr>
          <a:xfrm>
            <a:off x="195943" y="1466396"/>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smtClean="0">
                <a:solidFill>
                  <a:srgbClr val="0A2F6E"/>
                </a:solidFill>
              </a:rPr>
              <a:t>Nationally</a:t>
            </a:r>
            <a:r>
              <a:rPr lang="en-US" sz="1200" dirty="0">
                <a:solidFill>
                  <a:srgbClr val="0A2F6E"/>
                </a:solidFill>
              </a:rPr>
              <a:t>, it is known, based on various sources of data and lived experiences, </a:t>
            </a:r>
            <a:r>
              <a:rPr lang="en-US" sz="1200" dirty="0" smtClean="0">
                <a:solidFill>
                  <a:srgbClr val="0A2F6E"/>
                </a:solidFill>
              </a:rPr>
              <a:t>colleagues </a:t>
            </a:r>
            <a:r>
              <a:rPr lang="en-US" sz="1200" dirty="0">
                <a:solidFill>
                  <a:srgbClr val="0A2F6E"/>
                </a:solidFill>
              </a:rPr>
              <a:t>from a Black, Asian and Minority Ethnic background have a poorer experience of working within the NHS. </a:t>
            </a:r>
            <a:r>
              <a:rPr lang="en-US" sz="1200" dirty="0" smtClean="0">
                <a:solidFill>
                  <a:srgbClr val="0A2F6E"/>
                </a:solidFill>
              </a:rPr>
              <a:t>QVH are </a:t>
            </a:r>
            <a:r>
              <a:rPr lang="en-US" sz="1200" dirty="0">
                <a:solidFill>
                  <a:srgbClr val="0A2F6E"/>
                </a:solidFill>
              </a:rPr>
              <a:t>committed to improving those lived experiences and strive towards creating a culture where race and ethnicity are not barriers to progression, individuals feel safe in the workplace and difference is embraced</a:t>
            </a:r>
            <a:r>
              <a:rPr lang="en-US" sz="1200" dirty="0" smtClean="0">
                <a:solidFill>
                  <a:srgbClr val="0A2F6E"/>
                </a:solidFill>
              </a:rPr>
              <a:t>.</a:t>
            </a:r>
            <a:endParaRPr lang="en-US" sz="1200" dirty="0">
              <a:solidFill>
                <a:srgbClr val="0A2F6E"/>
              </a:solidFill>
            </a:endParaRPr>
          </a:p>
          <a:p>
            <a:pPr marL="0" indent="0" algn="just">
              <a:buNone/>
            </a:pPr>
            <a:r>
              <a:rPr lang="en-US" sz="1200" dirty="0" smtClean="0">
                <a:solidFill>
                  <a:srgbClr val="0A2F6E"/>
                </a:solidFill>
              </a:rPr>
              <a:t>The </a:t>
            </a:r>
            <a:r>
              <a:rPr lang="en-US" sz="1200" dirty="0">
                <a:solidFill>
                  <a:srgbClr val="0A2F6E"/>
                </a:solidFill>
              </a:rPr>
              <a:t>importance of race equality is embedded into the NHS People Plan </a:t>
            </a:r>
            <a:r>
              <a:rPr lang="en-US" sz="1200" dirty="0" smtClean="0">
                <a:solidFill>
                  <a:srgbClr val="0A2F6E"/>
                </a:solidFill>
              </a:rPr>
              <a:t>where </a:t>
            </a:r>
            <a:r>
              <a:rPr lang="en-US" sz="1200" dirty="0">
                <a:solidFill>
                  <a:srgbClr val="0A2F6E"/>
                </a:solidFill>
              </a:rPr>
              <a:t>it states </a:t>
            </a:r>
            <a:r>
              <a:rPr lang="en-US" sz="1200" i="1" dirty="0">
                <a:solidFill>
                  <a:srgbClr val="0A2F6E"/>
                </a:solidFill>
              </a:rPr>
              <a:t>‘The NHS must welcome all, with a culture of belonging and trust.</a:t>
            </a:r>
            <a:r>
              <a:rPr lang="en-US" sz="1200" i="1" dirty="0" smtClean="0">
                <a:solidFill>
                  <a:srgbClr val="0A2F6E"/>
                </a:solidFill>
              </a:rPr>
              <a:t>​ We </a:t>
            </a:r>
            <a:r>
              <a:rPr lang="en-US" sz="1200" i="1" dirty="0">
                <a:solidFill>
                  <a:srgbClr val="0A2F6E"/>
                </a:solidFill>
              </a:rPr>
              <a:t>must understand, encourage and </a:t>
            </a:r>
            <a:r>
              <a:rPr lang="en-US" sz="1200" i="1" dirty="0" smtClean="0">
                <a:solidFill>
                  <a:srgbClr val="0A2F6E"/>
                </a:solidFill>
              </a:rPr>
              <a:t>celebrate ​</a:t>
            </a:r>
            <a:r>
              <a:rPr lang="en-US" sz="1200" i="1" dirty="0">
                <a:solidFill>
                  <a:srgbClr val="0A2F6E"/>
                </a:solidFill>
              </a:rPr>
              <a:t>diversity in all its forms’. T</a:t>
            </a:r>
            <a:r>
              <a:rPr lang="en-US" sz="1200" dirty="0">
                <a:solidFill>
                  <a:srgbClr val="0A2F6E"/>
                </a:solidFill>
              </a:rPr>
              <a:t>he </a:t>
            </a:r>
            <a:r>
              <a:rPr lang="en-US" sz="1200" dirty="0" smtClean="0">
                <a:solidFill>
                  <a:srgbClr val="0A2F6E"/>
                </a:solidFill>
              </a:rPr>
              <a:t>People Promise </a:t>
            </a:r>
            <a:r>
              <a:rPr lang="en-US" sz="1200" dirty="0">
                <a:solidFill>
                  <a:srgbClr val="0A2F6E"/>
                </a:solidFill>
              </a:rPr>
              <a:t>declares </a:t>
            </a:r>
            <a:r>
              <a:rPr lang="en-US" sz="1200" i="1" dirty="0">
                <a:solidFill>
                  <a:srgbClr val="0A2F6E"/>
                </a:solidFill>
              </a:rPr>
              <a:t>‘a commitment to creating and maintaining a compassionate and inclusive culture where diversity is valued and celebrated as a critical component, and not just a desirable one.’ </a:t>
            </a:r>
            <a:r>
              <a:rPr lang="en-US" sz="1200" dirty="0">
                <a:solidFill>
                  <a:srgbClr val="0A2F6E"/>
                </a:solidFill>
              </a:rPr>
              <a:t>The Trust must also meet its legal obligations under the Equality Act 2010 and The Human Rights Act 1998. </a:t>
            </a:r>
          </a:p>
          <a:p>
            <a:pPr marL="0" indent="0" algn="just">
              <a:buNone/>
            </a:pPr>
            <a:r>
              <a:rPr lang="en-US" sz="1200" dirty="0" smtClean="0">
                <a:solidFill>
                  <a:srgbClr val="0A2F6E"/>
                </a:solidFill>
              </a:rPr>
              <a:t>QVH’s People and Culture strategy is currently </a:t>
            </a:r>
            <a:r>
              <a:rPr lang="en-US" sz="1200" dirty="0" smtClean="0">
                <a:solidFill>
                  <a:srgbClr val="0A2F6E"/>
                </a:solidFill>
              </a:rPr>
              <a:t>being </a:t>
            </a:r>
            <a:r>
              <a:rPr lang="en-US" sz="1200" dirty="0" smtClean="0">
                <a:solidFill>
                  <a:srgbClr val="0A2F6E"/>
                </a:solidFill>
              </a:rPr>
              <a:t>developed and due for publication in September 2024, </a:t>
            </a:r>
            <a:r>
              <a:rPr lang="en-US" sz="1200" dirty="0" smtClean="0">
                <a:solidFill>
                  <a:srgbClr val="0A2F6E"/>
                </a:solidFill>
              </a:rPr>
              <a:t>where the voices of our workforce will be key to our aims and objectives. This approach is also strengthened by the NHS EDI Improvement Plan, which sets out targeted actions to address the prejudice and discrimination –direct and indirect –that exists through </a:t>
            </a:r>
            <a:r>
              <a:rPr lang="en-US" sz="1200" dirty="0" err="1" smtClean="0">
                <a:solidFill>
                  <a:srgbClr val="0A2F6E"/>
                </a:solidFill>
              </a:rPr>
              <a:t>behaviour</a:t>
            </a:r>
            <a:r>
              <a:rPr lang="en-US" sz="1200" dirty="0" smtClean="0">
                <a:solidFill>
                  <a:srgbClr val="0A2F6E"/>
                </a:solidFill>
              </a:rPr>
              <a:t>, policies, practices and cultures against certain groups and individuals across the NHS workforce.</a:t>
            </a:r>
          </a:p>
          <a:p>
            <a:pPr marL="0" indent="0" algn="just">
              <a:buNone/>
            </a:pPr>
            <a:r>
              <a:rPr lang="en-US" sz="1200" dirty="0" smtClean="0">
                <a:solidFill>
                  <a:srgbClr val="0A2F6E"/>
                </a:solidFill>
              </a:rPr>
              <a:t>As a Trust we want to focus on working in partnership with our patients, service users and workforce, to change our workforce systems, rather than trying to change individuals. This enables our staff to thrive and deliver the best possible services and care to our patients and working environment to our colleagues. </a:t>
            </a:r>
            <a:endParaRPr lang="en-GB" sz="1200" dirty="0">
              <a:solidFill>
                <a:srgbClr val="0A2F6E"/>
              </a:solidFill>
            </a:endParaRPr>
          </a:p>
        </p:txBody>
      </p:sp>
      <p:sp>
        <p:nvSpPr>
          <p:cNvPr id="5" name="Content Placeholder 3"/>
          <p:cNvSpPr txBox="1">
            <a:spLocks/>
          </p:cNvSpPr>
          <p:nvPr/>
        </p:nvSpPr>
        <p:spPr>
          <a:xfrm>
            <a:off x="6229350" y="1466396"/>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smtClean="0">
                <a:solidFill>
                  <a:srgbClr val="0A2F6E"/>
                </a:solidFill>
              </a:rPr>
              <a:t>Each year the Trust is required to publish Workforce Race Equality Standard (WRES) data. </a:t>
            </a:r>
          </a:p>
          <a:p>
            <a:pPr marL="0" indent="0" algn="just">
              <a:buNone/>
            </a:pPr>
            <a:r>
              <a:rPr lang="en-US" sz="1200" dirty="0" smtClean="0">
                <a:solidFill>
                  <a:srgbClr val="0A2F6E"/>
                </a:solidFill>
              </a:rPr>
              <a:t>The WRES provides </a:t>
            </a:r>
            <a:r>
              <a:rPr lang="en-US" sz="1200" dirty="0">
                <a:solidFill>
                  <a:srgbClr val="0A2F6E"/>
                </a:solidFill>
              </a:rPr>
              <a:t>a framework for NHS </a:t>
            </a:r>
            <a:r>
              <a:rPr lang="en-US" sz="1200" dirty="0" err="1">
                <a:solidFill>
                  <a:srgbClr val="0A2F6E"/>
                </a:solidFill>
              </a:rPr>
              <a:t>organisations</a:t>
            </a:r>
            <a:r>
              <a:rPr lang="en-US" sz="1200" dirty="0">
                <a:solidFill>
                  <a:srgbClr val="0A2F6E"/>
                </a:solidFill>
              </a:rPr>
              <a:t> to report, demonstrate and monitor progress against nine indicators of workforce equality. The indicators are a combination of workforce data and results from the NHS national staff survey and help to </a:t>
            </a:r>
            <a:r>
              <a:rPr lang="en-US" sz="1200" dirty="0" smtClean="0">
                <a:solidFill>
                  <a:srgbClr val="0A2F6E"/>
                </a:solidFill>
              </a:rPr>
              <a:t>ensure </a:t>
            </a:r>
            <a:r>
              <a:rPr lang="en-US" sz="1200" dirty="0">
                <a:solidFill>
                  <a:srgbClr val="0A2F6E"/>
                </a:solidFill>
              </a:rPr>
              <a:t>employees receive fair treatment in the workplace and have equal access to career opportunities. </a:t>
            </a:r>
            <a:endParaRPr lang="en-US" sz="1200" dirty="0" smtClean="0">
              <a:solidFill>
                <a:srgbClr val="0A2F6E"/>
              </a:solidFill>
            </a:endParaRPr>
          </a:p>
          <a:p>
            <a:pPr marL="0" indent="0" algn="just">
              <a:buNone/>
            </a:pPr>
            <a:r>
              <a:rPr lang="en-US" sz="1200" dirty="0" smtClean="0">
                <a:solidFill>
                  <a:srgbClr val="0A2F6E"/>
                </a:solidFill>
              </a:rPr>
              <a:t>The </a:t>
            </a:r>
            <a:r>
              <a:rPr lang="en-US" sz="1200" dirty="0">
                <a:solidFill>
                  <a:srgbClr val="0A2F6E"/>
                </a:solidFill>
              </a:rPr>
              <a:t>WRES is included in the NHS Standard Contract and has been a requirement of NHS commissioners and NHS healthcare providers since July 2015. </a:t>
            </a:r>
          </a:p>
          <a:p>
            <a:pPr marL="0" indent="0" algn="just">
              <a:buNone/>
            </a:pPr>
            <a:r>
              <a:rPr lang="en-US" sz="1200" dirty="0" smtClean="0">
                <a:solidFill>
                  <a:srgbClr val="0A2F6E"/>
                </a:solidFill>
              </a:rPr>
              <a:t>The information </a:t>
            </a:r>
            <a:r>
              <a:rPr lang="en-US" sz="1200" dirty="0">
                <a:solidFill>
                  <a:srgbClr val="0A2F6E"/>
                </a:solidFill>
              </a:rPr>
              <a:t>in </a:t>
            </a:r>
            <a:r>
              <a:rPr lang="en-US" sz="1200" dirty="0" smtClean="0">
                <a:solidFill>
                  <a:srgbClr val="0A2F6E"/>
                </a:solidFill>
              </a:rPr>
              <a:t>this </a:t>
            </a:r>
            <a:r>
              <a:rPr lang="en-US" sz="1200" dirty="0">
                <a:solidFill>
                  <a:srgbClr val="0A2F6E"/>
                </a:solidFill>
              </a:rPr>
              <a:t>report details key findings from the data collated for </a:t>
            </a:r>
            <a:r>
              <a:rPr lang="en-US" sz="1200" dirty="0" smtClean="0">
                <a:solidFill>
                  <a:srgbClr val="0A2F6E"/>
                </a:solidFill>
              </a:rPr>
              <a:t>2023/2024, </a:t>
            </a:r>
            <a:r>
              <a:rPr lang="en-US" sz="1200" dirty="0">
                <a:solidFill>
                  <a:srgbClr val="0A2F6E"/>
                </a:solidFill>
              </a:rPr>
              <a:t>comparisons of data from previous years, the progress made and actions </a:t>
            </a:r>
            <a:r>
              <a:rPr lang="en-US" sz="1200" dirty="0" smtClean="0">
                <a:solidFill>
                  <a:srgbClr val="0A2F6E"/>
                </a:solidFill>
              </a:rPr>
              <a:t>we </a:t>
            </a:r>
            <a:r>
              <a:rPr lang="en-US" sz="1200" dirty="0" smtClean="0">
                <a:solidFill>
                  <a:srgbClr val="0A2F6E"/>
                </a:solidFill>
              </a:rPr>
              <a:t>will </a:t>
            </a:r>
            <a:r>
              <a:rPr lang="en-US" sz="1200" dirty="0">
                <a:solidFill>
                  <a:srgbClr val="0A2F6E"/>
                </a:solidFill>
              </a:rPr>
              <a:t>be put in place to address the findings. </a:t>
            </a:r>
          </a:p>
          <a:p>
            <a:pPr marL="0" indent="0" algn="just">
              <a:buNone/>
            </a:pPr>
            <a:r>
              <a:rPr lang="en-US" sz="1200" dirty="0" smtClean="0">
                <a:solidFill>
                  <a:srgbClr val="0A2F6E"/>
                </a:solidFill>
              </a:rPr>
              <a:t>We encourage anyone reading this report, to give us feedback about the contents and suggest improvements, </a:t>
            </a:r>
            <a:r>
              <a:rPr lang="en-US" sz="1200" dirty="0" smtClean="0">
                <a:solidFill>
                  <a:srgbClr val="0A2F6E"/>
                </a:solidFill>
              </a:rPr>
              <a:t>so </a:t>
            </a:r>
            <a:r>
              <a:rPr lang="en-US" sz="1200" dirty="0" smtClean="0">
                <a:solidFill>
                  <a:srgbClr val="0A2F6E"/>
                </a:solidFill>
              </a:rPr>
              <a:t>we can enable appropriate and effective lived experiences for our diverse colleagues.</a:t>
            </a:r>
            <a:endParaRPr lang="en-GB" sz="1200" dirty="0">
              <a:solidFill>
                <a:srgbClr val="0A2F6E"/>
              </a:solidFill>
            </a:endParaRPr>
          </a:p>
        </p:txBody>
      </p:sp>
    </p:spTree>
    <p:extLst>
      <p:ext uri="{BB962C8B-B14F-4D97-AF65-F5344CB8AC3E}">
        <p14:creationId xmlns:p14="http://schemas.microsoft.com/office/powerpoint/2010/main" val="330674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826270"/>
            <a:ext cx="1492460" cy="369332"/>
          </a:xfrm>
          <a:prstGeom prst="rect">
            <a:avLst/>
          </a:prstGeom>
          <a:noFill/>
        </p:spPr>
        <p:txBody>
          <a:bodyPr wrap="none" rtlCol="0">
            <a:spAutoFit/>
          </a:bodyPr>
          <a:lstStyle/>
          <a:p>
            <a:r>
              <a:rPr lang="en-GB" dirty="0" smtClean="0">
                <a:solidFill>
                  <a:srgbClr val="0A2F6E"/>
                </a:solidFill>
              </a:rPr>
              <a:t>WRES Metrics</a:t>
            </a:r>
            <a:endParaRPr lang="en-GB" dirty="0">
              <a:solidFill>
                <a:srgbClr val="0A2F6E"/>
              </a:solidFill>
            </a:endParaRPr>
          </a:p>
        </p:txBody>
      </p:sp>
      <p:sp>
        <p:nvSpPr>
          <p:cNvPr id="3" name="TextBox 2"/>
          <p:cNvSpPr txBox="1"/>
          <p:nvPr/>
        </p:nvSpPr>
        <p:spPr>
          <a:xfrm>
            <a:off x="190550" y="1125016"/>
            <a:ext cx="11788929" cy="577081"/>
          </a:xfrm>
          <a:prstGeom prst="rect">
            <a:avLst/>
          </a:prstGeom>
          <a:noFill/>
        </p:spPr>
        <p:txBody>
          <a:bodyPr wrap="square" rtlCol="0">
            <a:spAutoFit/>
          </a:bodyPr>
          <a:lstStyle/>
          <a:p>
            <a:r>
              <a:rPr lang="en-US" sz="1050" dirty="0">
                <a:solidFill>
                  <a:srgbClr val="0A2F6E"/>
                </a:solidFill>
              </a:rPr>
              <a:t>There are nine WRES indicators. Four of the indicators focus on </a:t>
            </a:r>
            <a:r>
              <a:rPr lang="en-US" sz="1050" b="1" dirty="0">
                <a:solidFill>
                  <a:srgbClr val="0A2F6E"/>
                </a:solidFill>
              </a:rPr>
              <a:t>workforce data</a:t>
            </a:r>
            <a:r>
              <a:rPr lang="en-US" sz="1050" dirty="0">
                <a:solidFill>
                  <a:srgbClr val="0A2F6E"/>
                </a:solidFill>
              </a:rPr>
              <a:t>, four are based on data from the </a:t>
            </a:r>
            <a:r>
              <a:rPr lang="en-US" sz="1050" b="1" dirty="0">
                <a:solidFill>
                  <a:srgbClr val="0A2F6E"/>
                </a:solidFill>
              </a:rPr>
              <a:t>national NHS Staff Survey </a:t>
            </a:r>
            <a:r>
              <a:rPr lang="en-US" sz="1050" dirty="0">
                <a:solidFill>
                  <a:srgbClr val="0A2F6E"/>
                </a:solidFill>
              </a:rPr>
              <a:t>questions, and one indicator focuses upon </a:t>
            </a:r>
            <a:r>
              <a:rPr lang="en-US" sz="1050" b="1" dirty="0">
                <a:solidFill>
                  <a:srgbClr val="0A2F6E"/>
                </a:solidFill>
              </a:rPr>
              <a:t>BME representation on boards</a:t>
            </a:r>
            <a:r>
              <a:rPr lang="en-US" sz="1050" dirty="0">
                <a:solidFill>
                  <a:srgbClr val="0A2F6E"/>
                </a:solidFill>
              </a:rPr>
              <a:t>. Based on the requirement from the National team, the Trust submitted the WRES data for Indicators 1 -4 and indicator 9 on the National Data Collection Framework (DCF) on </a:t>
            </a:r>
            <a:r>
              <a:rPr lang="en-US" sz="1050" b="1" dirty="0" smtClean="0">
                <a:solidFill>
                  <a:srgbClr val="0A2F6E"/>
                </a:solidFill>
              </a:rPr>
              <a:t>31</a:t>
            </a:r>
            <a:r>
              <a:rPr lang="en-US" sz="1050" b="1" baseline="30000" dirty="0" smtClean="0">
                <a:solidFill>
                  <a:srgbClr val="0A2F6E"/>
                </a:solidFill>
              </a:rPr>
              <a:t>st</a:t>
            </a:r>
            <a:r>
              <a:rPr lang="en-US" sz="1050" b="1" dirty="0" smtClean="0">
                <a:solidFill>
                  <a:srgbClr val="0A2F6E"/>
                </a:solidFill>
              </a:rPr>
              <a:t> </a:t>
            </a:r>
            <a:r>
              <a:rPr lang="en-US" sz="1050" b="1" dirty="0" smtClean="0">
                <a:solidFill>
                  <a:srgbClr val="0A2F6E"/>
                </a:solidFill>
              </a:rPr>
              <a:t>May </a:t>
            </a:r>
            <a:r>
              <a:rPr lang="en-US" sz="1050" b="1" dirty="0" smtClean="0">
                <a:solidFill>
                  <a:srgbClr val="0A2F6E"/>
                </a:solidFill>
              </a:rPr>
              <a:t>2024</a:t>
            </a:r>
            <a:r>
              <a:rPr lang="en-US" sz="1050" dirty="0" smtClean="0">
                <a:solidFill>
                  <a:srgbClr val="0A2F6E"/>
                </a:solidFill>
              </a:rPr>
              <a:t>.The </a:t>
            </a:r>
            <a:r>
              <a:rPr lang="en-US" sz="1050" dirty="0">
                <a:solidFill>
                  <a:srgbClr val="0A2F6E"/>
                </a:solidFill>
              </a:rPr>
              <a:t>staff survey results for Indicators 5 to 8, are taken directly from the WRES publications available on the NHS Staff Survey </a:t>
            </a:r>
            <a:r>
              <a:rPr lang="en-US" sz="1050" dirty="0" smtClean="0">
                <a:solidFill>
                  <a:srgbClr val="0A2F6E"/>
                </a:solidFill>
              </a:rPr>
              <a:t>website.</a:t>
            </a:r>
            <a:endParaRPr lang="en-GB" sz="1050" dirty="0">
              <a:solidFill>
                <a:srgbClr val="0A2F6E"/>
              </a:solidFill>
            </a:endParaRPr>
          </a:p>
        </p:txBody>
      </p:sp>
      <p:sp>
        <p:nvSpPr>
          <p:cNvPr id="5" name="Rounded Rectangle 4"/>
          <p:cNvSpPr/>
          <p:nvPr/>
        </p:nvSpPr>
        <p:spPr>
          <a:xfrm>
            <a:off x="174066" y="1777041"/>
            <a:ext cx="11730387" cy="2173857"/>
          </a:xfrm>
          <a:prstGeom prst="roundRect">
            <a:avLst/>
          </a:prstGeom>
          <a:gradFill flip="none" rotWithShape="1">
            <a:gsLst>
              <a:gs pos="54000">
                <a:srgbClr val="E6D9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050" b="1" dirty="0" smtClean="0">
              <a:solidFill>
                <a:srgbClr val="0A2F6E"/>
              </a:solidFill>
            </a:endParaRPr>
          </a:p>
          <a:p>
            <a:pPr algn="just"/>
            <a:r>
              <a:rPr lang="en-US" sz="1050" b="1" dirty="0" smtClean="0">
                <a:solidFill>
                  <a:srgbClr val="0A2F6E"/>
                </a:solidFill>
              </a:rPr>
              <a:t>Workforce Indicators:</a:t>
            </a:r>
            <a:endParaRPr lang="en-US" sz="1050" b="1" dirty="0">
              <a:solidFill>
                <a:srgbClr val="0A2F6E"/>
              </a:solidFill>
            </a:endParaRPr>
          </a:p>
          <a:p>
            <a:r>
              <a:rPr lang="en-US" sz="1050" b="1" dirty="0" smtClean="0">
                <a:solidFill>
                  <a:srgbClr val="0A2F6E"/>
                </a:solidFill>
              </a:rPr>
              <a:t>1. </a:t>
            </a:r>
            <a:r>
              <a:rPr lang="en-US" sz="1050" dirty="0" smtClean="0">
                <a:solidFill>
                  <a:srgbClr val="0A2F6E"/>
                </a:solidFill>
              </a:rPr>
              <a:t>Percentage </a:t>
            </a:r>
            <a:r>
              <a:rPr lang="en-US" sz="1050" dirty="0">
                <a:solidFill>
                  <a:srgbClr val="0A2F6E"/>
                </a:solidFill>
              </a:rPr>
              <a:t>of staff in each of the </a:t>
            </a:r>
            <a:r>
              <a:rPr lang="en-US" sz="1050" dirty="0" err="1">
                <a:solidFill>
                  <a:srgbClr val="0A2F6E"/>
                </a:solidFill>
              </a:rPr>
              <a:t>AfC</a:t>
            </a:r>
            <a:r>
              <a:rPr lang="en-US" sz="1050" dirty="0">
                <a:solidFill>
                  <a:srgbClr val="0A2F6E"/>
                </a:solidFill>
              </a:rPr>
              <a:t> Bands 1-9 or Medical and Dental subgroups and VSM (including executive Board members) compared with the percentage of staff in the overall workforce disaggregated by</a:t>
            </a:r>
            <a:r>
              <a:rPr lang="en-US" sz="1050" dirty="0" smtClean="0">
                <a:solidFill>
                  <a:srgbClr val="0A2F6E"/>
                </a:solidFill>
              </a:rPr>
              <a:t>:</a:t>
            </a:r>
            <a:r>
              <a:rPr lang="en-US" sz="1050" dirty="0">
                <a:solidFill>
                  <a:srgbClr val="0A2F6E"/>
                </a:solidFill>
              </a:rPr>
              <a:t>	</a:t>
            </a:r>
          </a:p>
          <a:p>
            <a:pPr marL="1143000" lvl="2" indent="-228600">
              <a:buFont typeface="+mj-lt"/>
              <a:buAutoNum type="alphaLcParenR"/>
            </a:pPr>
            <a:r>
              <a:rPr lang="en-US" sz="1050" dirty="0" smtClean="0">
                <a:solidFill>
                  <a:srgbClr val="0A2F6E"/>
                </a:solidFill>
              </a:rPr>
              <a:t>Non-Clinical Staff</a:t>
            </a:r>
          </a:p>
          <a:p>
            <a:pPr marL="1143000" lvl="2" indent="-228600">
              <a:buFont typeface="+mj-lt"/>
              <a:buAutoNum type="alphaLcParenR"/>
            </a:pPr>
            <a:r>
              <a:rPr lang="en-US" sz="1050" dirty="0" smtClean="0">
                <a:solidFill>
                  <a:srgbClr val="0A2F6E"/>
                </a:solidFill>
              </a:rPr>
              <a:t>Clinical Staff-of which</a:t>
            </a:r>
          </a:p>
          <a:p>
            <a:pPr marL="1600200" lvl="3" indent="-228600">
              <a:buFont typeface="Arial" panose="020B0604020202020204" pitchFamily="34" charset="0"/>
              <a:buChar char="•"/>
            </a:pPr>
            <a:r>
              <a:rPr lang="en-US" sz="1050" dirty="0" smtClean="0">
                <a:solidFill>
                  <a:srgbClr val="0A2F6E"/>
                </a:solidFill>
              </a:rPr>
              <a:t>Non-Medical Staff</a:t>
            </a:r>
          </a:p>
          <a:p>
            <a:pPr marL="1600200" lvl="3" indent="-228600">
              <a:buFont typeface="Arial" panose="020B0604020202020204" pitchFamily="34" charset="0"/>
              <a:buChar char="•"/>
            </a:pPr>
            <a:r>
              <a:rPr lang="en-US" sz="1050" dirty="0" smtClean="0">
                <a:solidFill>
                  <a:srgbClr val="0A2F6E"/>
                </a:solidFill>
              </a:rPr>
              <a:t>Medical and Dental Staff </a:t>
            </a:r>
          </a:p>
          <a:p>
            <a:r>
              <a:rPr lang="en-US" sz="1050" b="1" dirty="0" smtClean="0">
                <a:solidFill>
                  <a:srgbClr val="0A2F6E"/>
                </a:solidFill>
              </a:rPr>
              <a:t>Data </a:t>
            </a:r>
            <a:r>
              <a:rPr lang="en-US" sz="1050" b="1" dirty="0">
                <a:solidFill>
                  <a:srgbClr val="0A2F6E"/>
                </a:solidFill>
              </a:rPr>
              <a:t>Sourced from ESR</a:t>
            </a:r>
            <a:r>
              <a:rPr lang="en-US" sz="1050" dirty="0">
                <a:solidFill>
                  <a:srgbClr val="0A2F6E"/>
                </a:solidFill>
              </a:rPr>
              <a:t>	</a:t>
            </a:r>
          </a:p>
          <a:p>
            <a:r>
              <a:rPr lang="en-US" sz="1050" b="1" dirty="0">
                <a:solidFill>
                  <a:srgbClr val="0A2F6E"/>
                </a:solidFill>
              </a:rPr>
              <a:t>2. </a:t>
            </a:r>
            <a:r>
              <a:rPr lang="en-US" sz="1050" dirty="0">
                <a:solidFill>
                  <a:srgbClr val="0A2F6E"/>
                </a:solidFill>
              </a:rPr>
              <a:t>Relative likelihood of staff being appointed from shortlisting across all posts (both external and internal posts). </a:t>
            </a:r>
            <a:r>
              <a:rPr lang="en-US" sz="1050" b="1" dirty="0">
                <a:solidFill>
                  <a:srgbClr val="0A2F6E"/>
                </a:solidFill>
              </a:rPr>
              <a:t>Data Sourced from ESR</a:t>
            </a:r>
            <a:r>
              <a:rPr lang="en-US" sz="1050" dirty="0">
                <a:solidFill>
                  <a:srgbClr val="0A2F6E"/>
                </a:solidFill>
              </a:rPr>
              <a:t>	</a:t>
            </a:r>
          </a:p>
          <a:p>
            <a:r>
              <a:rPr lang="en-US" sz="1050" b="1" dirty="0" smtClean="0">
                <a:solidFill>
                  <a:srgbClr val="0A2F6E"/>
                </a:solidFill>
              </a:rPr>
              <a:t>3</a:t>
            </a:r>
            <a:r>
              <a:rPr lang="en-US" sz="1050" b="1" dirty="0">
                <a:solidFill>
                  <a:srgbClr val="0A2F6E"/>
                </a:solidFill>
              </a:rPr>
              <a:t>. </a:t>
            </a:r>
            <a:r>
              <a:rPr lang="en-US" sz="1050" dirty="0">
                <a:solidFill>
                  <a:srgbClr val="0A2F6E"/>
                </a:solidFill>
              </a:rPr>
              <a:t>Relative likelihood of staff entering the formal disciplinary process, as measured by entry into a formal disciplinary investigation. </a:t>
            </a:r>
            <a:r>
              <a:rPr lang="en-US" sz="1050" b="1" dirty="0">
                <a:solidFill>
                  <a:srgbClr val="0A2F6E"/>
                </a:solidFill>
              </a:rPr>
              <a:t>Data sourced from Human resources team records</a:t>
            </a:r>
            <a:r>
              <a:rPr lang="en-US" sz="1050" dirty="0">
                <a:solidFill>
                  <a:srgbClr val="0A2F6E"/>
                </a:solidFill>
              </a:rPr>
              <a:t>	</a:t>
            </a:r>
            <a:endParaRPr lang="en-US" sz="1050" dirty="0" smtClean="0">
              <a:solidFill>
                <a:srgbClr val="0A2F6E"/>
              </a:solidFill>
            </a:endParaRPr>
          </a:p>
          <a:p>
            <a:r>
              <a:rPr lang="en-US" sz="1050" dirty="0" smtClean="0">
                <a:solidFill>
                  <a:srgbClr val="0A2F6E"/>
                </a:solidFill>
              </a:rPr>
              <a:t>4. </a:t>
            </a:r>
            <a:r>
              <a:rPr lang="en-US" sz="1050" dirty="0">
                <a:solidFill>
                  <a:srgbClr val="0A2F6E"/>
                </a:solidFill>
              </a:rPr>
              <a:t>Relative likelihood of staff accessing non-mandatory training and CPD. </a:t>
            </a:r>
            <a:r>
              <a:rPr lang="en-US" sz="1050" b="1" dirty="0">
                <a:solidFill>
                  <a:srgbClr val="0A2F6E"/>
                </a:solidFill>
              </a:rPr>
              <a:t>Data sourced from ESR and </a:t>
            </a:r>
            <a:r>
              <a:rPr lang="en-US" sz="1050" b="1" dirty="0" err="1">
                <a:solidFill>
                  <a:srgbClr val="0A2F6E"/>
                </a:solidFill>
              </a:rPr>
              <a:t>Organisational</a:t>
            </a:r>
            <a:r>
              <a:rPr lang="en-US" sz="1050" b="1" dirty="0">
                <a:solidFill>
                  <a:srgbClr val="0A2F6E"/>
                </a:solidFill>
              </a:rPr>
              <a:t> Development records</a:t>
            </a:r>
            <a:r>
              <a:rPr lang="en-US" dirty="0"/>
              <a:t>	</a:t>
            </a:r>
          </a:p>
          <a:p>
            <a:endParaRPr lang="en-US" dirty="0"/>
          </a:p>
        </p:txBody>
      </p:sp>
      <p:sp>
        <p:nvSpPr>
          <p:cNvPr id="9" name="Rounded Rectangle 8"/>
          <p:cNvSpPr/>
          <p:nvPr/>
        </p:nvSpPr>
        <p:spPr>
          <a:xfrm>
            <a:off x="174066" y="4025842"/>
            <a:ext cx="11667127" cy="1434679"/>
          </a:xfrm>
          <a:prstGeom prst="roundRect">
            <a:avLst/>
          </a:prstGeom>
          <a:gradFill flip="none" rotWithShape="1">
            <a:gsLst>
              <a:gs pos="54000">
                <a:srgbClr val="E6D9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50" b="1" dirty="0" smtClean="0">
                <a:solidFill>
                  <a:srgbClr val="0A2F6E"/>
                </a:solidFill>
              </a:rPr>
              <a:t>National NHS Staff Survey indicators (or equivalent):</a:t>
            </a:r>
            <a:endParaRPr lang="en-US" sz="1050" b="1" dirty="0">
              <a:solidFill>
                <a:srgbClr val="0A2F6E"/>
              </a:solidFill>
            </a:endParaRPr>
          </a:p>
          <a:p>
            <a:r>
              <a:rPr lang="en-US" sz="1050" b="1" dirty="0" smtClean="0">
                <a:solidFill>
                  <a:srgbClr val="0A2F6E"/>
                </a:solidFill>
              </a:rPr>
              <a:t>5</a:t>
            </a:r>
            <a:r>
              <a:rPr lang="en-US" sz="1050" dirty="0" smtClean="0">
                <a:solidFill>
                  <a:srgbClr val="0A2F6E"/>
                </a:solidFill>
              </a:rPr>
              <a:t>. Percentage </a:t>
            </a:r>
            <a:r>
              <a:rPr lang="en-US" sz="1050" dirty="0">
                <a:solidFill>
                  <a:srgbClr val="0A2F6E"/>
                </a:solidFill>
              </a:rPr>
              <a:t>of staff experiencing harassment, bullying or abuse from patients, relatives or the public in last 12 months	</a:t>
            </a:r>
          </a:p>
          <a:p>
            <a:r>
              <a:rPr lang="en-US" sz="1050" b="1" dirty="0">
                <a:solidFill>
                  <a:srgbClr val="0A2F6E"/>
                </a:solidFill>
              </a:rPr>
              <a:t>6. </a:t>
            </a:r>
            <a:r>
              <a:rPr lang="en-US" sz="1050" dirty="0">
                <a:solidFill>
                  <a:srgbClr val="0A2F6E"/>
                </a:solidFill>
              </a:rPr>
              <a:t>Percentage of staff experiencing harassment, bullying or abuse from staff in last 12 months	</a:t>
            </a:r>
          </a:p>
          <a:p>
            <a:r>
              <a:rPr lang="en-US" sz="1050" b="1" dirty="0">
                <a:solidFill>
                  <a:srgbClr val="0A2F6E"/>
                </a:solidFill>
              </a:rPr>
              <a:t>7. </a:t>
            </a:r>
            <a:r>
              <a:rPr lang="en-US" sz="1050" dirty="0">
                <a:solidFill>
                  <a:srgbClr val="0A2F6E"/>
                </a:solidFill>
              </a:rPr>
              <a:t>Percentage of staff believing that the trust provides equal opportunities for career progression or </a:t>
            </a:r>
            <a:r>
              <a:rPr lang="en-US" sz="1050" dirty="0" smtClean="0">
                <a:solidFill>
                  <a:srgbClr val="0A2F6E"/>
                </a:solidFill>
              </a:rPr>
              <a:t>promotion</a:t>
            </a:r>
            <a:endParaRPr lang="en-US" sz="1050" dirty="0">
              <a:solidFill>
                <a:srgbClr val="0A2F6E"/>
              </a:solidFill>
            </a:endParaRPr>
          </a:p>
          <a:p>
            <a:r>
              <a:rPr lang="en-US" sz="1050" b="1" dirty="0" smtClean="0">
                <a:solidFill>
                  <a:srgbClr val="0A2F6E"/>
                </a:solidFill>
              </a:rPr>
              <a:t>8</a:t>
            </a:r>
            <a:r>
              <a:rPr lang="en-US" sz="1050" dirty="0" smtClean="0">
                <a:solidFill>
                  <a:srgbClr val="0A2F6E"/>
                </a:solidFill>
              </a:rPr>
              <a:t>. In </a:t>
            </a:r>
            <a:r>
              <a:rPr lang="en-US" sz="1050" dirty="0">
                <a:solidFill>
                  <a:srgbClr val="0A2F6E"/>
                </a:solidFill>
              </a:rPr>
              <a:t>the last 12 months have you personally experienced discrimination at work from any of the following</a:t>
            </a:r>
            <a:r>
              <a:rPr lang="en-US" sz="1050" dirty="0" smtClean="0">
                <a:solidFill>
                  <a:srgbClr val="0A2F6E"/>
                </a:solidFill>
              </a:rPr>
              <a:t>?</a:t>
            </a:r>
          </a:p>
          <a:p>
            <a:r>
              <a:rPr lang="en-US" sz="1050" dirty="0">
                <a:solidFill>
                  <a:srgbClr val="0A2F6E"/>
                </a:solidFill>
              </a:rPr>
              <a:t>	</a:t>
            </a:r>
            <a:r>
              <a:rPr lang="en-US" sz="1050" dirty="0" smtClean="0">
                <a:solidFill>
                  <a:srgbClr val="0A2F6E"/>
                </a:solidFill>
              </a:rPr>
              <a:t>b) Manager/team leader or other colleagues</a:t>
            </a:r>
          </a:p>
          <a:p>
            <a:r>
              <a:rPr lang="en-US" sz="1050" b="1" dirty="0" smtClean="0">
                <a:solidFill>
                  <a:srgbClr val="0A2F6E"/>
                </a:solidFill>
              </a:rPr>
              <a:t>Data </a:t>
            </a:r>
            <a:r>
              <a:rPr lang="en-US" sz="1050" b="1" dirty="0">
                <a:solidFill>
                  <a:srgbClr val="0A2F6E"/>
                </a:solidFill>
              </a:rPr>
              <a:t>Sourced from </a:t>
            </a:r>
            <a:r>
              <a:rPr lang="en-US" sz="1050" b="1" dirty="0" smtClean="0">
                <a:solidFill>
                  <a:srgbClr val="0A2F6E"/>
                </a:solidFill>
              </a:rPr>
              <a:t>NHSS</a:t>
            </a:r>
            <a:endParaRPr lang="en-US" dirty="0"/>
          </a:p>
        </p:txBody>
      </p:sp>
      <p:sp>
        <p:nvSpPr>
          <p:cNvPr id="10" name="Rounded Rectangle 9"/>
          <p:cNvSpPr/>
          <p:nvPr/>
        </p:nvSpPr>
        <p:spPr>
          <a:xfrm>
            <a:off x="174066" y="5535466"/>
            <a:ext cx="11667127" cy="1219018"/>
          </a:xfrm>
          <a:prstGeom prst="roundRect">
            <a:avLst/>
          </a:prstGeom>
          <a:gradFill flip="none" rotWithShape="1">
            <a:gsLst>
              <a:gs pos="54000">
                <a:srgbClr val="E6D9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0A2F6E"/>
                </a:solidFill>
              </a:rPr>
              <a:t>Board representation indicator: For this indicator, compare the difference for white and BME staff</a:t>
            </a:r>
            <a:r>
              <a:rPr lang="en-US" sz="1050" dirty="0">
                <a:solidFill>
                  <a:srgbClr val="0A2F6E"/>
                </a:solidFill>
              </a:rPr>
              <a:t>	</a:t>
            </a:r>
          </a:p>
          <a:p>
            <a:r>
              <a:rPr lang="en-US" sz="1050" b="1" dirty="0">
                <a:solidFill>
                  <a:srgbClr val="0A2F6E"/>
                </a:solidFill>
              </a:rPr>
              <a:t>9. </a:t>
            </a:r>
            <a:r>
              <a:rPr lang="en-US" sz="1050" dirty="0">
                <a:solidFill>
                  <a:srgbClr val="0A2F6E"/>
                </a:solidFill>
              </a:rPr>
              <a:t>Percentage difference between the </a:t>
            </a:r>
            <a:r>
              <a:rPr lang="en-US" sz="1050" dirty="0" err="1">
                <a:solidFill>
                  <a:srgbClr val="0A2F6E"/>
                </a:solidFill>
              </a:rPr>
              <a:t>organisations’</a:t>
            </a:r>
            <a:r>
              <a:rPr lang="en-US" sz="1050" dirty="0">
                <a:solidFill>
                  <a:srgbClr val="0A2F6E"/>
                </a:solidFill>
              </a:rPr>
              <a:t> Board membership and its overall workforce disaggregated:</a:t>
            </a:r>
          </a:p>
          <a:p>
            <a:pPr marL="628650" lvl="1" indent="-171450">
              <a:buFont typeface="Arial" panose="020B0604020202020204" pitchFamily="34" charset="0"/>
              <a:buChar char="•"/>
            </a:pPr>
            <a:r>
              <a:rPr lang="en-US" sz="1050" dirty="0">
                <a:solidFill>
                  <a:srgbClr val="0A2F6E"/>
                </a:solidFill>
              </a:rPr>
              <a:t>By voting membership of the Board</a:t>
            </a:r>
          </a:p>
          <a:p>
            <a:pPr marL="628650" lvl="1" indent="-171450">
              <a:buFont typeface="Arial" panose="020B0604020202020204" pitchFamily="34" charset="0"/>
              <a:buChar char="•"/>
            </a:pPr>
            <a:r>
              <a:rPr lang="en-US" sz="1050" dirty="0">
                <a:solidFill>
                  <a:srgbClr val="0A2F6E"/>
                </a:solidFill>
              </a:rPr>
              <a:t>By executive membership of the Board</a:t>
            </a:r>
          </a:p>
          <a:p>
            <a:endParaRPr lang="en-GB" sz="1050" dirty="0">
              <a:solidFill>
                <a:srgbClr val="0A2F6E"/>
              </a:solidFill>
            </a:endParaRPr>
          </a:p>
          <a:p>
            <a:r>
              <a:rPr lang="en-GB" sz="1050" b="1" dirty="0">
                <a:solidFill>
                  <a:srgbClr val="0A2F6E"/>
                </a:solidFill>
              </a:rPr>
              <a:t>Data Sourced from </a:t>
            </a:r>
            <a:r>
              <a:rPr lang="en-GB" sz="1050" b="1" dirty="0" smtClean="0">
                <a:solidFill>
                  <a:srgbClr val="0A2F6E"/>
                </a:solidFill>
              </a:rPr>
              <a:t>ESR</a:t>
            </a:r>
            <a:endParaRPr lang="en-GB" dirty="0"/>
          </a:p>
        </p:txBody>
      </p:sp>
    </p:spTree>
    <p:extLst>
      <p:ext uri="{BB962C8B-B14F-4D97-AF65-F5344CB8AC3E}">
        <p14:creationId xmlns:p14="http://schemas.microsoft.com/office/powerpoint/2010/main" val="1208602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75" y="1216935"/>
            <a:ext cx="11073384" cy="2308324"/>
          </a:xfrm>
          <a:prstGeom prst="rect">
            <a:avLst/>
          </a:prstGeom>
          <a:noFill/>
        </p:spPr>
        <p:txBody>
          <a:bodyPr wrap="square" rtlCol="0">
            <a:spAutoFit/>
          </a:bodyPr>
          <a:lstStyle/>
          <a:p>
            <a:endParaRPr lang="en-GB" dirty="0"/>
          </a:p>
          <a:p>
            <a:endParaRPr lang="en-GB" dirty="0"/>
          </a:p>
          <a:p>
            <a:r>
              <a:rPr lang="en-US" sz="1200" dirty="0">
                <a:solidFill>
                  <a:srgbClr val="0A2F6E"/>
                </a:solidFill>
              </a:rPr>
              <a:t>Four of the WRES indicators (5 to 8) are drawn from questions in the National NHS staff survey. </a:t>
            </a:r>
          </a:p>
          <a:p>
            <a:endParaRPr lang="en-US" sz="1200" dirty="0" smtClean="0">
              <a:solidFill>
                <a:srgbClr val="0A2F6E"/>
              </a:solidFill>
            </a:endParaRPr>
          </a:p>
          <a:p>
            <a:r>
              <a:rPr lang="en-US" sz="1200" dirty="0" smtClean="0">
                <a:solidFill>
                  <a:srgbClr val="0A2F6E"/>
                </a:solidFill>
              </a:rPr>
              <a:t>The </a:t>
            </a:r>
            <a:r>
              <a:rPr lang="en-US" sz="1200" dirty="0">
                <a:solidFill>
                  <a:srgbClr val="0A2F6E"/>
                </a:solidFill>
              </a:rPr>
              <a:t>reliability of the data drawn from those indicators is dependent upon the overall size of samples surveyed, the </a:t>
            </a:r>
            <a:r>
              <a:rPr lang="en-US" sz="1200" dirty="0" smtClean="0">
                <a:solidFill>
                  <a:srgbClr val="0A2F6E"/>
                </a:solidFill>
              </a:rPr>
              <a:t>response rates </a:t>
            </a:r>
            <a:r>
              <a:rPr lang="en-US" sz="1200" dirty="0">
                <a:solidFill>
                  <a:srgbClr val="0A2F6E"/>
                </a:solidFill>
              </a:rPr>
              <a:t>to the survey questions, and whether the numbers of BME staff are large enough to not undermine confidence in the data. </a:t>
            </a:r>
            <a:endParaRPr lang="en-US" sz="1200" dirty="0" smtClean="0">
              <a:solidFill>
                <a:srgbClr val="0A2F6E"/>
              </a:solidFill>
            </a:endParaRPr>
          </a:p>
          <a:p>
            <a:endParaRPr lang="en-US" sz="1200" dirty="0">
              <a:solidFill>
                <a:srgbClr val="0A2F6E"/>
              </a:solidFill>
            </a:endParaRPr>
          </a:p>
          <a:p>
            <a:r>
              <a:rPr lang="en-US" sz="1200" dirty="0" smtClean="0">
                <a:solidFill>
                  <a:srgbClr val="0A2F6E"/>
                </a:solidFill>
              </a:rPr>
              <a:t>Potential issues have been identified with the National Staff Survey Results affecting all NHS Trusts.  Close to publication date, a problem was identified with the quality of the data. Further investigation determined that, for respondents at some </a:t>
            </a:r>
            <a:r>
              <a:rPr lang="en-US" sz="1200" dirty="0" err="1" smtClean="0">
                <a:solidFill>
                  <a:srgbClr val="0A2F6E"/>
                </a:solidFill>
              </a:rPr>
              <a:t>organisations</a:t>
            </a:r>
            <a:r>
              <a:rPr lang="en-US" sz="1200" dirty="0" smtClean="0">
                <a:solidFill>
                  <a:srgbClr val="0A2F6E"/>
                </a:solidFill>
              </a:rPr>
              <a:t> working with one of the main providers of survey services who had completed the survey using an iPhone, questions 13 a to d and question 14 a to d. This affects approximately 20,000 of the 707,460 respondents. Accompanying this report is the NHS </a:t>
            </a:r>
            <a:r>
              <a:rPr lang="en-US" sz="1200" dirty="0" smtClean="0">
                <a:solidFill>
                  <a:srgbClr val="0A2F6E"/>
                </a:solidFill>
              </a:rPr>
              <a:t>Briefing (Appendix 3). </a:t>
            </a:r>
            <a:endParaRPr lang="en-GB" sz="1200" dirty="0">
              <a:solidFill>
                <a:srgbClr val="0A2F6E"/>
              </a:solidFill>
            </a:endParaRPr>
          </a:p>
        </p:txBody>
      </p:sp>
      <p:sp>
        <p:nvSpPr>
          <p:cNvPr id="3" name="TextBox 2"/>
          <p:cNvSpPr txBox="1"/>
          <p:nvPr/>
        </p:nvSpPr>
        <p:spPr>
          <a:xfrm>
            <a:off x="197775" y="847603"/>
            <a:ext cx="1707262" cy="369332"/>
          </a:xfrm>
          <a:prstGeom prst="rect">
            <a:avLst/>
          </a:prstGeom>
          <a:noFill/>
        </p:spPr>
        <p:txBody>
          <a:bodyPr wrap="none" rtlCol="0">
            <a:spAutoFit/>
          </a:bodyPr>
          <a:lstStyle/>
          <a:p>
            <a:r>
              <a:rPr lang="en-GB" dirty="0" smtClean="0">
                <a:solidFill>
                  <a:srgbClr val="0A2F6E"/>
                </a:solidFill>
              </a:rPr>
              <a:t>Data Limitations</a:t>
            </a:r>
            <a:endParaRPr lang="en-GB" dirty="0">
              <a:solidFill>
                <a:srgbClr val="0A2F6E"/>
              </a:solidFill>
            </a:endParaRPr>
          </a:p>
        </p:txBody>
      </p:sp>
    </p:spTree>
    <p:extLst>
      <p:ext uri="{BB962C8B-B14F-4D97-AF65-F5344CB8AC3E}">
        <p14:creationId xmlns:p14="http://schemas.microsoft.com/office/powerpoint/2010/main" val="2568629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969264"/>
            <a:ext cx="1202124" cy="369332"/>
          </a:xfrm>
          <a:prstGeom prst="rect">
            <a:avLst/>
          </a:prstGeom>
          <a:noFill/>
        </p:spPr>
        <p:txBody>
          <a:bodyPr wrap="none" rtlCol="0">
            <a:spAutoFit/>
          </a:bodyPr>
          <a:lstStyle/>
          <a:p>
            <a:r>
              <a:rPr lang="en-GB" dirty="0" smtClean="0">
                <a:solidFill>
                  <a:srgbClr val="173379"/>
                </a:solidFill>
              </a:rPr>
              <a:t>Definitions</a:t>
            </a:r>
            <a:endParaRPr lang="en-GB"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17308633"/>
              </p:ext>
            </p:extLst>
          </p:nvPr>
        </p:nvGraphicFramePr>
        <p:xfrm>
          <a:off x="338328" y="1338596"/>
          <a:ext cx="11338560" cy="4094480"/>
        </p:xfrm>
        <a:graphic>
          <a:graphicData uri="http://schemas.openxmlformats.org/drawingml/2006/table">
            <a:tbl>
              <a:tblPr firstRow="1" bandRow="1">
                <a:tableStyleId>{93296810-A885-4BE3-A3E7-6D5BEEA58F35}</a:tableStyleId>
              </a:tblPr>
              <a:tblGrid>
                <a:gridCol w="2844561">
                  <a:extLst>
                    <a:ext uri="{9D8B030D-6E8A-4147-A177-3AD203B41FA5}">
                      <a16:colId xmlns:a16="http://schemas.microsoft.com/office/drawing/2014/main" val="1739714336"/>
                    </a:ext>
                  </a:extLst>
                </a:gridCol>
                <a:gridCol w="8493999">
                  <a:extLst>
                    <a:ext uri="{9D8B030D-6E8A-4147-A177-3AD203B41FA5}">
                      <a16:colId xmlns:a16="http://schemas.microsoft.com/office/drawing/2014/main" val="627016081"/>
                    </a:ext>
                  </a:extLst>
                </a:gridCol>
              </a:tblGrid>
              <a:tr h="370840">
                <a:tc gridSpan="2">
                  <a:txBody>
                    <a:bodyPr/>
                    <a:lstStyle/>
                    <a:p>
                      <a:pPr algn="ctr"/>
                      <a:r>
                        <a:rPr lang="en-GB" dirty="0" smtClean="0"/>
                        <a:t>Definitions as per Technical Guidance by NHS </a:t>
                      </a:r>
                      <a:r>
                        <a:rPr lang="en-GB" dirty="0" smtClean="0"/>
                        <a:t>WES </a:t>
                      </a:r>
                      <a:r>
                        <a:rPr lang="en-GB" dirty="0" smtClean="0"/>
                        <a:t>Team</a:t>
                      </a:r>
                      <a:endParaRPr lang="en-GB" dirty="0"/>
                    </a:p>
                  </a:txBody>
                  <a:tcPr anchor="ctr">
                    <a:solidFill>
                      <a:srgbClr val="9966FF"/>
                    </a:solidFill>
                  </a:tcPr>
                </a:tc>
                <a:tc hMerge="1">
                  <a:txBody>
                    <a:bodyPr/>
                    <a:lstStyle/>
                    <a:p>
                      <a:endParaRPr lang="en-GB" dirty="0"/>
                    </a:p>
                  </a:txBody>
                  <a:tcPr/>
                </a:tc>
                <a:extLst>
                  <a:ext uri="{0D108BD9-81ED-4DB2-BD59-A6C34878D82A}">
                    <a16:rowId xmlns:a16="http://schemas.microsoft.com/office/drawing/2014/main" val="3871791295"/>
                  </a:ext>
                </a:extLst>
              </a:tr>
              <a:tr h="370840">
                <a:tc>
                  <a:txBody>
                    <a:bodyPr/>
                    <a:lstStyle/>
                    <a:p>
                      <a:pPr algn="ctr"/>
                      <a:r>
                        <a:rPr lang="en-GB" sz="1400" dirty="0" smtClean="0">
                          <a:solidFill>
                            <a:srgbClr val="0A2F6E"/>
                          </a:solidFill>
                        </a:rPr>
                        <a:t>Term</a:t>
                      </a:r>
                      <a:endParaRPr lang="en-GB" sz="1400" dirty="0">
                        <a:solidFill>
                          <a:srgbClr val="0A2F6E"/>
                        </a:solidFill>
                      </a:endParaRPr>
                    </a:p>
                  </a:txBody>
                  <a:tcPr>
                    <a:solidFill>
                      <a:srgbClr val="9999FF"/>
                    </a:solidFill>
                  </a:tcPr>
                </a:tc>
                <a:tc>
                  <a:txBody>
                    <a:bodyPr/>
                    <a:lstStyle/>
                    <a:p>
                      <a:pPr algn="ctr"/>
                      <a:r>
                        <a:rPr lang="en-GB" sz="1400" dirty="0" smtClean="0">
                          <a:solidFill>
                            <a:srgbClr val="0A2F6E"/>
                          </a:solidFill>
                        </a:rPr>
                        <a:t>Definitions</a:t>
                      </a:r>
                      <a:endParaRPr lang="en-GB" sz="1400" dirty="0">
                        <a:solidFill>
                          <a:srgbClr val="0A2F6E"/>
                        </a:solidFill>
                      </a:endParaRPr>
                    </a:p>
                  </a:txBody>
                  <a:tcPr>
                    <a:solidFill>
                      <a:srgbClr val="9999FF"/>
                    </a:solidFill>
                  </a:tcPr>
                </a:tc>
                <a:extLst>
                  <a:ext uri="{0D108BD9-81ED-4DB2-BD59-A6C34878D82A}">
                    <a16:rowId xmlns:a16="http://schemas.microsoft.com/office/drawing/2014/main" val="2208104947"/>
                  </a:ext>
                </a:extLst>
              </a:tr>
              <a:tr h="370840">
                <a:tc>
                  <a:txBody>
                    <a:bodyPr/>
                    <a:lstStyle/>
                    <a:p>
                      <a:r>
                        <a:rPr lang="en-GB" sz="1400" dirty="0" smtClean="0">
                          <a:solidFill>
                            <a:srgbClr val="173379"/>
                          </a:solidFill>
                        </a:rPr>
                        <a:t>White Staff</a:t>
                      </a:r>
                      <a:endParaRPr lang="en-GB" sz="1400" dirty="0">
                        <a:solidFill>
                          <a:srgbClr val="173379"/>
                        </a:solidFill>
                      </a:endParaRPr>
                    </a:p>
                  </a:txBody>
                  <a:tcPr>
                    <a:solidFill>
                      <a:srgbClr val="E6D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A2F6E"/>
                          </a:solidFill>
                          <a:latin typeface="+mn-lt"/>
                          <a:ea typeface="+mn-ea"/>
                          <a:cs typeface="+mn-cs"/>
                        </a:rPr>
                        <a:t>Includes White British, Irish and Eastern European and any “white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A2F6E"/>
                          </a:solidFill>
                          <a:latin typeface="+mn-lt"/>
                          <a:ea typeface="+mn-ea"/>
                          <a:cs typeface="+mn-cs"/>
                        </a:rPr>
                        <a:t>	</a:t>
                      </a:r>
                    </a:p>
                    <a:p>
                      <a:endParaRPr lang="en-GB" sz="1400" dirty="0">
                        <a:solidFill>
                          <a:srgbClr val="0A2F6E"/>
                        </a:solidFill>
                        <a:latin typeface="+mn-lt"/>
                      </a:endParaRPr>
                    </a:p>
                  </a:txBody>
                  <a:tcPr>
                    <a:solidFill>
                      <a:srgbClr val="E6D9FF"/>
                    </a:solidFill>
                  </a:tcPr>
                </a:tc>
                <a:extLst>
                  <a:ext uri="{0D108BD9-81ED-4DB2-BD59-A6C34878D82A}">
                    <a16:rowId xmlns:a16="http://schemas.microsoft.com/office/drawing/2014/main" val="864655226"/>
                  </a:ext>
                </a:extLst>
              </a:tr>
              <a:tr h="370840">
                <a:tc>
                  <a:txBody>
                    <a:bodyPr/>
                    <a:lstStyle/>
                    <a:p>
                      <a:r>
                        <a:rPr lang="en-GB" sz="1400" dirty="0" smtClean="0">
                          <a:solidFill>
                            <a:srgbClr val="173379"/>
                          </a:solidFill>
                        </a:rPr>
                        <a:t>BME</a:t>
                      </a:r>
                      <a:r>
                        <a:rPr lang="en-GB" sz="1400" baseline="0" dirty="0" smtClean="0">
                          <a:solidFill>
                            <a:srgbClr val="173379"/>
                          </a:solidFill>
                        </a:rPr>
                        <a:t> Staff</a:t>
                      </a:r>
                      <a:endParaRPr lang="en-GB" sz="1400" dirty="0">
                        <a:solidFill>
                          <a:srgbClr val="173379"/>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A2F6E"/>
                          </a:solidFill>
                          <a:latin typeface="+mn-lt"/>
                          <a:ea typeface="+mn-ea"/>
                          <a:cs typeface="+mn-cs"/>
                        </a:rPr>
                        <a:t>Staff that are from a Black or Minority Ethnic background that is not white.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A2F6E"/>
                          </a:solidFill>
                          <a:latin typeface="+mn-lt"/>
                          <a:ea typeface="+mn-ea"/>
                          <a:cs typeface="+mn-cs"/>
                        </a:rPr>
                        <a:t>	</a:t>
                      </a:r>
                    </a:p>
                    <a:p>
                      <a:endParaRPr lang="en-GB" sz="1400" dirty="0">
                        <a:solidFill>
                          <a:srgbClr val="0A2F6E"/>
                        </a:solidFill>
                        <a:latin typeface="+mn-lt"/>
                      </a:endParaRPr>
                    </a:p>
                  </a:txBody>
                  <a:tcPr>
                    <a:solidFill>
                      <a:schemeClr val="bg1"/>
                    </a:solidFill>
                  </a:tcPr>
                </a:tc>
                <a:extLst>
                  <a:ext uri="{0D108BD9-81ED-4DB2-BD59-A6C34878D82A}">
                    <a16:rowId xmlns:a16="http://schemas.microsoft.com/office/drawing/2014/main" val="3007738122"/>
                  </a:ext>
                </a:extLst>
              </a:tr>
              <a:tr h="370840">
                <a:tc>
                  <a:txBody>
                    <a:bodyPr/>
                    <a:lstStyle/>
                    <a:p>
                      <a:r>
                        <a:rPr lang="en-GB" sz="1400" dirty="0" smtClean="0">
                          <a:solidFill>
                            <a:srgbClr val="173379"/>
                          </a:solidFill>
                        </a:rPr>
                        <a:t>Unknown</a:t>
                      </a:r>
                      <a:endParaRPr lang="en-GB" sz="1400" dirty="0">
                        <a:solidFill>
                          <a:srgbClr val="173379"/>
                        </a:solidFill>
                      </a:endParaRPr>
                    </a:p>
                  </a:txBody>
                  <a:tcPr>
                    <a:solidFill>
                      <a:srgbClr val="E6D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A2F6E"/>
                          </a:solidFill>
                          <a:latin typeface="+mn-lt"/>
                          <a:ea typeface="+mn-ea"/>
                          <a:cs typeface="+mn-cs"/>
                        </a:rPr>
                        <a:t>Refers to anyone who has not declared ethnicity.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0A2F6E"/>
                          </a:solidFill>
                          <a:latin typeface="+mn-lt"/>
                          <a:ea typeface="+mn-ea"/>
                          <a:cs typeface="+mn-cs"/>
                        </a:rPr>
                        <a:t> (i.e., staff who have either indicated that they ‘Prefer not to say’ or have not responded to the ethnic background monitoring question in ESR) 	</a:t>
                      </a:r>
                    </a:p>
                    <a:p>
                      <a:endParaRPr lang="en-GB" sz="1400" dirty="0">
                        <a:solidFill>
                          <a:srgbClr val="0A2F6E"/>
                        </a:solidFill>
                        <a:latin typeface="+mn-lt"/>
                      </a:endParaRPr>
                    </a:p>
                  </a:txBody>
                  <a:tcPr>
                    <a:solidFill>
                      <a:srgbClr val="E6D9FF"/>
                    </a:solidFill>
                  </a:tcPr>
                </a:tc>
                <a:extLst>
                  <a:ext uri="{0D108BD9-81ED-4DB2-BD59-A6C34878D82A}">
                    <a16:rowId xmlns:a16="http://schemas.microsoft.com/office/drawing/2014/main" val="1812535192"/>
                  </a:ext>
                </a:extLst>
              </a:tr>
              <a:tr h="370840">
                <a:tc>
                  <a:txBody>
                    <a:bodyPr/>
                    <a:lstStyle/>
                    <a:p>
                      <a:r>
                        <a:rPr lang="en-GB" sz="1400" dirty="0" smtClean="0">
                          <a:solidFill>
                            <a:srgbClr val="173379"/>
                          </a:solidFill>
                        </a:rPr>
                        <a:t>Non-mandatory training</a:t>
                      </a:r>
                      <a:endParaRPr lang="en-GB" sz="1400" dirty="0">
                        <a:solidFill>
                          <a:srgbClr val="173379"/>
                        </a:solidFill>
                      </a:endParaRPr>
                    </a:p>
                  </a:txBody>
                  <a:tcPr>
                    <a:solidFill>
                      <a:schemeClr val="bg1"/>
                    </a:solidFill>
                  </a:tcPr>
                </a:tc>
                <a:tc>
                  <a:txBody>
                    <a:bodyPr/>
                    <a:lstStyle/>
                    <a:p>
                      <a:r>
                        <a:rPr lang="en-US" sz="1400" b="0" i="0" u="none" strike="noStrike" kern="1200" baseline="0" dirty="0" smtClean="0">
                          <a:solidFill>
                            <a:srgbClr val="0A2F6E"/>
                          </a:solidFill>
                          <a:latin typeface="+mn-lt"/>
                          <a:ea typeface="+mn-ea"/>
                          <a:cs typeface="+mn-cs"/>
                        </a:rPr>
                        <a:t>Any learning, education, training, or staff development activity undertaken by an employee, the completion of which is neither a statutory requirement (e.g. fire safety training) or mandated by the </a:t>
                      </a:r>
                      <a:r>
                        <a:rPr lang="en-US" sz="1400" b="0" i="0" u="none" strike="noStrike" kern="1200" baseline="0" dirty="0" err="1" smtClean="0">
                          <a:solidFill>
                            <a:srgbClr val="0A2F6E"/>
                          </a:solidFill>
                          <a:latin typeface="+mn-lt"/>
                          <a:ea typeface="+mn-ea"/>
                          <a:cs typeface="+mn-cs"/>
                        </a:rPr>
                        <a:t>organisation</a:t>
                      </a:r>
                      <a:r>
                        <a:rPr lang="en-US" sz="1400" b="0" i="0" u="none" strike="noStrike" kern="1200" baseline="0" dirty="0" smtClean="0">
                          <a:solidFill>
                            <a:srgbClr val="0A2F6E"/>
                          </a:solidFill>
                          <a:latin typeface="+mn-lt"/>
                          <a:ea typeface="+mn-ea"/>
                          <a:cs typeface="+mn-cs"/>
                        </a:rPr>
                        <a:t>. Accessing non-mandatory training and CPD, in this context refers to courses and developmental opportunities for which places were offered and accepted.	</a:t>
                      </a:r>
                    </a:p>
                  </a:txBody>
                  <a:tcPr>
                    <a:solidFill>
                      <a:schemeClr val="bg1"/>
                    </a:solidFill>
                  </a:tcPr>
                </a:tc>
                <a:extLst>
                  <a:ext uri="{0D108BD9-81ED-4DB2-BD59-A6C34878D82A}">
                    <a16:rowId xmlns:a16="http://schemas.microsoft.com/office/drawing/2014/main" val="3032755458"/>
                  </a:ext>
                </a:extLst>
              </a:tr>
            </a:tbl>
          </a:graphicData>
        </a:graphic>
      </p:graphicFrame>
    </p:spTree>
    <p:extLst>
      <p:ext uri="{BB962C8B-B14F-4D97-AF65-F5344CB8AC3E}">
        <p14:creationId xmlns:p14="http://schemas.microsoft.com/office/powerpoint/2010/main" val="117878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969264"/>
            <a:ext cx="2957028" cy="369332"/>
          </a:xfrm>
          <a:prstGeom prst="rect">
            <a:avLst/>
          </a:prstGeom>
          <a:noFill/>
        </p:spPr>
        <p:txBody>
          <a:bodyPr wrap="none" rtlCol="0">
            <a:spAutoFit/>
          </a:bodyPr>
          <a:lstStyle/>
          <a:p>
            <a:r>
              <a:rPr lang="en-GB" dirty="0" smtClean="0">
                <a:solidFill>
                  <a:srgbClr val="173379"/>
                </a:solidFill>
              </a:rPr>
              <a:t>Yearly comparison 2019-2024</a:t>
            </a:r>
            <a:endParaRPr lang="en-GB" dirty="0">
              <a:solidFill>
                <a:srgbClr val="173379"/>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31050592"/>
              </p:ext>
            </p:extLst>
          </p:nvPr>
        </p:nvGraphicFramePr>
        <p:xfrm>
          <a:off x="550863" y="1338263"/>
          <a:ext cx="11136312" cy="5464175"/>
        </p:xfrm>
        <a:graphic>
          <a:graphicData uri="http://schemas.openxmlformats.org/presentationml/2006/ole">
            <mc:AlternateContent xmlns:mc="http://schemas.openxmlformats.org/markup-compatibility/2006">
              <mc:Choice xmlns:v="urn:schemas-microsoft-com:vml" Requires="v">
                <p:oleObj spid="_x0000_s1089" name="Worksheet" r:id="rId3" imgW="14211199" imgH="6972223" progId="Excel.Sheet.12">
                  <p:embed/>
                </p:oleObj>
              </mc:Choice>
              <mc:Fallback>
                <p:oleObj name="Worksheet" r:id="rId3" imgW="14211199" imgH="6972223" progId="Excel.Sheet.12">
                  <p:embed/>
                  <p:pic>
                    <p:nvPicPr>
                      <p:cNvPr id="0" name=""/>
                      <p:cNvPicPr/>
                      <p:nvPr/>
                    </p:nvPicPr>
                    <p:blipFill>
                      <a:blip r:embed="rId4"/>
                      <a:stretch>
                        <a:fillRect/>
                      </a:stretch>
                    </p:blipFill>
                    <p:spPr>
                      <a:xfrm>
                        <a:off x="550863" y="1338263"/>
                        <a:ext cx="11136312" cy="5464175"/>
                      </a:xfrm>
                      <a:prstGeom prst="rect">
                        <a:avLst/>
                      </a:prstGeom>
                    </p:spPr>
                  </p:pic>
                </p:oleObj>
              </mc:Fallback>
            </mc:AlternateContent>
          </a:graphicData>
        </a:graphic>
      </p:graphicFrame>
    </p:spTree>
    <p:extLst>
      <p:ext uri="{BB962C8B-B14F-4D97-AF65-F5344CB8AC3E}">
        <p14:creationId xmlns:p14="http://schemas.microsoft.com/office/powerpoint/2010/main" val="3741220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647" y="142875"/>
            <a:ext cx="3446713" cy="584775"/>
          </a:xfrm>
          <a:prstGeom prst="rect">
            <a:avLst/>
          </a:prstGeom>
          <a:noFill/>
        </p:spPr>
        <p:txBody>
          <a:bodyPr wrap="none" rtlCol="0">
            <a:spAutoFit/>
          </a:bodyPr>
          <a:lstStyle/>
          <a:p>
            <a:r>
              <a:rPr lang="en-GB" sz="3200" dirty="0" smtClean="0">
                <a:solidFill>
                  <a:srgbClr val="0A2F6E"/>
                </a:solidFill>
              </a:rPr>
              <a:t>Executive Summary</a:t>
            </a:r>
            <a:endParaRPr lang="en-GB" sz="3200" dirty="0">
              <a:solidFill>
                <a:srgbClr val="0A2F6E"/>
              </a:solidFill>
            </a:endParaRPr>
          </a:p>
        </p:txBody>
      </p:sp>
      <p:sp>
        <p:nvSpPr>
          <p:cNvPr id="3" name="TextBox 2"/>
          <p:cNvSpPr txBox="1"/>
          <p:nvPr/>
        </p:nvSpPr>
        <p:spPr>
          <a:xfrm>
            <a:off x="228885" y="986301"/>
            <a:ext cx="3391104"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Workforce &amp; Board </a:t>
            </a:r>
          </a:p>
          <a:p>
            <a:r>
              <a:rPr lang="en-GB" b="1" dirty="0" smtClean="0">
                <a:solidFill>
                  <a:srgbClr val="0A2F6E"/>
                </a:solidFill>
              </a:rPr>
              <a:t>Representation</a:t>
            </a:r>
          </a:p>
          <a:p>
            <a:r>
              <a:rPr lang="en-US" sz="1200" dirty="0">
                <a:solidFill>
                  <a:srgbClr val="0A2F6E"/>
                </a:solidFill>
              </a:rPr>
              <a:t>There is an increase of </a:t>
            </a:r>
            <a:r>
              <a:rPr lang="en-US" sz="1200" dirty="0" smtClean="0">
                <a:solidFill>
                  <a:srgbClr val="0A2F6E"/>
                </a:solidFill>
              </a:rPr>
              <a:t>1.63</a:t>
            </a:r>
            <a:r>
              <a:rPr lang="en-US" sz="1200" b="1" dirty="0" smtClean="0">
                <a:solidFill>
                  <a:srgbClr val="0A2F6E"/>
                </a:solidFill>
              </a:rPr>
              <a:t>% </a:t>
            </a:r>
            <a:r>
              <a:rPr lang="en-US" sz="1200" dirty="0" smtClean="0">
                <a:solidFill>
                  <a:srgbClr val="0A2F6E"/>
                </a:solidFill>
              </a:rPr>
              <a:t>BME </a:t>
            </a:r>
            <a:r>
              <a:rPr lang="en-US" sz="1200" dirty="0">
                <a:solidFill>
                  <a:srgbClr val="0A2F6E"/>
                </a:solidFill>
              </a:rPr>
              <a:t>staff, </a:t>
            </a:r>
            <a:r>
              <a:rPr lang="en-US" sz="1200" dirty="0" smtClean="0">
                <a:solidFill>
                  <a:srgbClr val="0A2F6E"/>
                </a:solidFill>
              </a:rPr>
              <a:t>from 19.57%</a:t>
            </a:r>
            <a:r>
              <a:rPr lang="en-US" sz="1200" b="1" dirty="0" smtClean="0">
                <a:solidFill>
                  <a:srgbClr val="0A2F6E"/>
                </a:solidFill>
              </a:rPr>
              <a:t> </a:t>
            </a:r>
            <a:r>
              <a:rPr lang="en-US" sz="1200" dirty="0" smtClean="0">
                <a:solidFill>
                  <a:srgbClr val="0A2F6E"/>
                </a:solidFill>
              </a:rPr>
              <a:t>22/23 </a:t>
            </a:r>
            <a:r>
              <a:rPr lang="en-US" sz="1200" dirty="0">
                <a:solidFill>
                  <a:srgbClr val="0A2F6E"/>
                </a:solidFill>
              </a:rPr>
              <a:t>to </a:t>
            </a:r>
            <a:r>
              <a:rPr lang="en-US" sz="1200" b="1" dirty="0" smtClean="0">
                <a:solidFill>
                  <a:srgbClr val="0A2F6E"/>
                </a:solidFill>
              </a:rPr>
              <a:t>21.20% </a:t>
            </a:r>
            <a:r>
              <a:rPr lang="en-US" sz="1200" dirty="0" smtClean="0">
                <a:solidFill>
                  <a:srgbClr val="0A2F6E"/>
                </a:solidFill>
              </a:rPr>
              <a:t>in 23/24. </a:t>
            </a:r>
            <a:endParaRPr lang="en-US" sz="1200" dirty="0">
              <a:solidFill>
                <a:srgbClr val="0A2F6E"/>
              </a:solidFill>
            </a:endParaRPr>
          </a:p>
          <a:p>
            <a:r>
              <a:rPr lang="en-US" sz="1200" dirty="0">
                <a:solidFill>
                  <a:srgbClr val="0A2F6E"/>
                </a:solidFill>
              </a:rPr>
              <a:t>However most BME staff are still clustered at </a:t>
            </a:r>
            <a:r>
              <a:rPr lang="en-US" sz="1200" b="1" dirty="0">
                <a:solidFill>
                  <a:srgbClr val="0A2F6E"/>
                </a:solidFill>
              </a:rPr>
              <a:t>Band </a:t>
            </a:r>
            <a:r>
              <a:rPr lang="en-US" sz="1200" b="1" dirty="0" smtClean="0">
                <a:solidFill>
                  <a:srgbClr val="0A2F6E"/>
                </a:solidFill>
              </a:rPr>
              <a:t>5 </a:t>
            </a:r>
            <a:r>
              <a:rPr lang="en-US" sz="1200" dirty="0" smtClean="0">
                <a:solidFill>
                  <a:srgbClr val="0A2F6E"/>
                </a:solidFill>
              </a:rPr>
              <a:t>(</a:t>
            </a:r>
            <a:r>
              <a:rPr lang="en-US" sz="1200" dirty="0" smtClean="0">
                <a:solidFill>
                  <a:srgbClr val="0A2F6E"/>
                </a:solidFill>
              </a:rPr>
              <a:t>25.31%), </a:t>
            </a:r>
            <a:r>
              <a:rPr lang="en-US" sz="1200" dirty="0">
                <a:solidFill>
                  <a:srgbClr val="0A2F6E"/>
                </a:solidFill>
              </a:rPr>
              <a:t>closely followed by </a:t>
            </a:r>
            <a:r>
              <a:rPr lang="en-US" sz="1200" b="1" dirty="0">
                <a:solidFill>
                  <a:srgbClr val="0A2F6E"/>
                </a:solidFill>
              </a:rPr>
              <a:t>Band 6 </a:t>
            </a:r>
            <a:r>
              <a:rPr lang="en-US" sz="1200" dirty="0" smtClean="0">
                <a:solidFill>
                  <a:srgbClr val="0A2F6E"/>
                </a:solidFill>
              </a:rPr>
              <a:t>(22.50%) </a:t>
            </a:r>
            <a:r>
              <a:rPr lang="en-US" sz="1200" dirty="0">
                <a:solidFill>
                  <a:srgbClr val="0A2F6E"/>
                </a:solidFill>
              </a:rPr>
              <a:t>and </a:t>
            </a:r>
            <a:r>
              <a:rPr lang="en-US" sz="1200" b="1" dirty="0">
                <a:solidFill>
                  <a:srgbClr val="0A2F6E"/>
                </a:solidFill>
              </a:rPr>
              <a:t>Band </a:t>
            </a:r>
            <a:r>
              <a:rPr lang="en-US" sz="1200" b="1" dirty="0" smtClean="0">
                <a:solidFill>
                  <a:srgbClr val="0A2F6E"/>
                </a:solidFill>
              </a:rPr>
              <a:t>8b </a:t>
            </a:r>
            <a:r>
              <a:rPr lang="en-US" sz="1200" dirty="0" smtClean="0">
                <a:solidFill>
                  <a:srgbClr val="0A2F6E"/>
                </a:solidFill>
              </a:rPr>
              <a:t>(21.43%). </a:t>
            </a:r>
            <a:r>
              <a:rPr lang="en-US" sz="1200" dirty="0">
                <a:solidFill>
                  <a:srgbClr val="0A2F6E"/>
                </a:solidFill>
              </a:rPr>
              <a:t>There is still very low representation </a:t>
            </a:r>
            <a:r>
              <a:rPr lang="en-US" sz="1200" dirty="0" smtClean="0">
                <a:solidFill>
                  <a:srgbClr val="0A2F6E"/>
                </a:solidFill>
              </a:rPr>
              <a:t>at </a:t>
            </a:r>
            <a:r>
              <a:rPr lang="en-US" sz="1200" b="1" dirty="0" smtClean="0">
                <a:solidFill>
                  <a:srgbClr val="0A2F6E"/>
                </a:solidFill>
              </a:rPr>
              <a:t>Band 4 </a:t>
            </a:r>
            <a:r>
              <a:rPr lang="en-US" sz="1200" dirty="0" smtClean="0">
                <a:solidFill>
                  <a:srgbClr val="0A2F6E"/>
                </a:solidFill>
              </a:rPr>
              <a:t>(7.19%) and none from </a:t>
            </a:r>
            <a:r>
              <a:rPr lang="en-US" sz="1200" b="1" dirty="0">
                <a:solidFill>
                  <a:srgbClr val="0A2F6E"/>
                </a:solidFill>
              </a:rPr>
              <a:t>Band </a:t>
            </a:r>
            <a:r>
              <a:rPr lang="en-US" sz="1200" b="1" dirty="0" smtClean="0">
                <a:solidFill>
                  <a:srgbClr val="0A2F6E"/>
                </a:solidFill>
              </a:rPr>
              <a:t>8c </a:t>
            </a:r>
            <a:r>
              <a:rPr lang="en-US" sz="1200" b="1" dirty="0">
                <a:solidFill>
                  <a:srgbClr val="0A2F6E"/>
                </a:solidFill>
              </a:rPr>
              <a:t>to VSM</a:t>
            </a:r>
            <a:r>
              <a:rPr lang="en-US" sz="1200" dirty="0">
                <a:solidFill>
                  <a:srgbClr val="0A2F6E"/>
                </a:solidFill>
              </a:rPr>
              <a:t> </a:t>
            </a:r>
            <a:r>
              <a:rPr lang="en-US" sz="1200" dirty="0" smtClean="0">
                <a:solidFill>
                  <a:srgbClr val="0A2F6E"/>
                </a:solidFill>
              </a:rPr>
              <a:t>(0%). </a:t>
            </a:r>
            <a:r>
              <a:rPr lang="en-US" sz="1200" b="1" dirty="0"/>
              <a:t>	</a:t>
            </a:r>
          </a:p>
        </p:txBody>
      </p:sp>
      <p:sp>
        <p:nvSpPr>
          <p:cNvPr id="4" name="TextBox 3"/>
          <p:cNvSpPr txBox="1"/>
          <p:nvPr/>
        </p:nvSpPr>
        <p:spPr>
          <a:xfrm>
            <a:off x="8402714" y="3518154"/>
            <a:ext cx="3418151" cy="1107996"/>
          </a:xfrm>
          <a:prstGeom prst="rect">
            <a:avLst/>
          </a:prstGeom>
          <a:solidFill>
            <a:srgbClr val="FF999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Recruitment</a:t>
            </a:r>
          </a:p>
          <a:p>
            <a:r>
              <a:rPr lang="en-US" sz="1200" dirty="0">
                <a:solidFill>
                  <a:srgbClr val="0A2F6E"/>
                </a:solidFill>
              </a:rPr>
              <a:t>There is an increase of </a:t>
            </a:r>
            <a:r>
              <a:rPr lang="en-US" sz="1200" b="1" dirty="0" smtClean="0">
                <a:solidFill>
                  <a:srgbClr val="0A2F6E"/>
                </a:solidFill>
              </a:rPr>
              <a:t>0.41 </a:t>
            </a:r>
            <a:r>
              <a:rPr lang="en-US" sz="1200" dirty="0">
                <a:solidFill>
                  <a:srgbClr val="0A2F6E"/>
                </a:solidFill>
              </a:rPr>
              <a:t>in the relative likelihood of white applicants being appointed from shortlisting compared to BME applicants, </a:t>
            </a:r>
            <a:r>
              <a:rPr lang="en-US" sz="1200" dirty="0" smtClean="0">
                <a:solidFill>
                  <a:srgbClr val="0A2F6E"/>
                </a:solidFill>
              </a:rPr>
              <a:t>from </a:t>
            </a:r>
            <a:r>
              <a:rPr lang="en-US" sz="1200" b="1" dirty="0" smtClean="0">
                <a:solidFill>
                  <a:srgbClr val="0A2F6E"/>
                </a:solidFill>
              </a:rPr>
              <a:t>2.31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2.72 </a:t>
            </a:r>
            <a:r>
              <a:rPr lang="en-US" sz="1200" dirty="0" smtClean="0">
                <a:solidFill>
                  <a:srgbClr val="0A2F6E"/>
                </a:solidFill>
              </a:rPr>
              <a:t>in 23/24. </a:t>
            </a:r>
            <a:endParaRPr lang="en-US" dirty="0"/>
          </a:p>
        </p:txBody>
      </p:sp>
      <p:sp>
        <p:nvSpPr>
          <p:cNvPr id="6" name="TextBox 5"/>
          <p:cNvSpPr txBox="1"/>
          <p:nvPr/>
        </p:nvSpPr>
        <p:spPr>
          <a:xfrm>
            <a:off x="4094185" y="4243155"/>
            <a:ext cx="3418151" cy="2492990"/>
          </a:xfrm>
          <a:prstGeom prst="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solidFill>
                  <a:srgbClr val="0A2F6E"/>
                </a:solidFill>
              </a:rPr>
              <a:t>Bullying and Harassment</a:t>
            </a:r>
          </a:p>
          <a:p>
            <a:r>
              <a:rPr lang="en-US" sz="1200" dirty="0">
                <a:solidFill>
                  <a:srgbClr val="0A2F6E"/>
                </a:solidFill>
              </a:rPr>
              <a:t>There is an </a:t>
            </a:r>
            <a:r>
              <a:rPr lang="en-US" sz="1200" dirty="0" smtClean="0">
                <a:solidFill>
                  <a:srgbClr val="0A2F6E"/>
                </a:solidFill>
              </a:rPr>
              <a:t>decrease </a:t>
            </a:r>
            <a:r>
              <a:rPr lang="en-US" sz="1200" dirty="0">
                <a:solidFill>
                  <a:srgbClr val="0A2F6E"/>
                </a:solidFill>
              </a:rPr>
              <a:t>of </a:t>
            </a:r>
            <a:r>
              <a:rPr lang="en-US" sz="1200" b="1" dirty="0" smtClean="0">
                <a:solidFill>
                  <a:srgbClr val="0A2F6E"/>
                </a:solidFill>
              </a:rPr>
              <a:t>1% </a:t>
            </a:r>
            <a:r>
              <a:rPr lang="en-US" sz="1200" dirty="0">
                <a:solidFill>
                  <a:srgbClr val="0A2F6E"/>
                </a:solidFill>
              </a:rPr>
              <a:t>of BME staff experiencing harassment, bullying or abuse from </a:t>
            </a:r>
          </a:p>
          <a:p>
            <a:r>
              <a:rPr lang="en-US" sz="1200" dirty="0">
                <a:solidFill>
                  <a:srgbClr val="0A2F6E"/>
                </a:solidFill>
              </a:rPr>
              <a:t>patients, relatives or the public, from </a:t>
            </a:r>
            <a:r>
              <a:rPr lang="en-US" sz="1200" b="1" dirty="0" smtClean="0">
                <a:solidFill>
                  <a:srgbClr val="0A2F6E"/>
                </a:solidFill>
              </a:rPr>
              <a:t>28%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27% </a:t>
            </a:r>
            <a:r>
              <a:rPr lang="en-US" sz="1200" dirty="0" smtClean="0">
                <a:solidFill>
                  <a:srgbClr val="0A2F6E"/>
                </a:solidFill>
              </a:rPr>
              <a:t>in 23/24.</a:t>
            </a:r>
            <a:endParaRPr lang="en-US" sz="1200" dirty="0">
              <a:solidFill>
                <a:srgbClr val="0A2F6E"/>
              </a:solidFill>
            </a:endParaRPr>
          </a:p>
          <a:p>
            <a:endParaRPr lang="en-US" sz="1200" dirty="0" smtClean="0">
              <a:solidFill>
                <a:srgbClr val="0A2F6E"/>
              </a:solidFill>
            </a:endParaRPr>
          </a:p>
          <a:p>
            <a:r>
              <a:rPr lang="en-US" sz="1200" dirty="0" smtClean="0">
                <a:solidFill>
                  <a:srgbClr val="0A2F6E"/>
                </a:solidFill>
              </a:rPr>
              <a:t>Harassment</a:t>
            </a:r>
            <a:r>
              <a:rPr lang="en-US" sz="1200" dirty="0">
                <a:solidFill>
                  <a:srgbClr val="0A2F6E"/>
                </a:solidFill>
              </a:rPr>
              <a:t>, bullying or abuse from </a:t>
            </a:r>
            <a:r>
              <a:rPr lang="en-US" sz="1200" dirty="0" smtClean="0">
                <a:solidFill>
                  <a:srgbClr val="0A2F6E"/>
                </a:solidFill>
              </a:rPr>
              <a:t>staff towards BME colleagues </a:t>
            </a:r>
            <a:r>
              <a:rPr lang="en-US" sz="1200" dirty="0">
                <a:solidFill>
                  <a:srgbClr val="0A2F6E"/>
                </a:solidFill>
              </a:rPr>
              <a:t>has </a:t>
            </a:r>
            <a:r>
              <a:rPr lang="en-US" sz="1200" dirty="0" smtClean="0">
                <a:solidFill>
                  <a:srgbClr val="0A2F6E"/>
                </a:solidFill>
              </a:rPr>
              <a:t>improved significantly </a:t>
            </a:r>
            <a:r>
              <a:rPr lang="en-US" sz="1200" dirty="0">
                <a:solidFill>
                  <a:srgbClr val="0A2F6E"/>
                </a:solidFill>
              </a:rPr>
              <a:t>with a decline of </a:t>
            </a:r>
            <a:r>
              <a:rPr lang="en-US" sz="1200" b="1" dirty="0" smtClean="0">
                <a:solidFill>
                  <a:srgbClr val="0A2F6E"/>
                </a:solidFill>
              </a:rPr>
              <a:t>8.26%</a:t>
            </a:r>
            <a:r>
              <a:rPr lang="en-US" sz="1200" dirty="0" smtClean="0">
                <a:solidFill>
                  <a:srgbClr val="0A2F6E"/>
                </a:solidFill>
              </a:rPr>
              <a:t>, </a:t>
            </a:r>
            <a:r>
              <a:rPr lang="en-US" sz="1200" dirty="0">
                <a:solidFill>
                  <a:srgbClr val="0A2F6E"/>
                </a:solidFill>
              </a:rPr>
              <a:t>from </a:t>
            </a:r>
            <a:r>
              <a:rPr lang="en-US" sz="1200" b="1" dirty="0" smtClean="0">
                <a:solidFill>
                  <a:srgbClr val="0A2F6E"/>
                </a:solidFill>
              </a:rPr>
              <a:t>30%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21.7% </a:t>
            </a:r>
            <a:r>
              <a:rPr lang="en-US" sz="1200" dirty="0" smtClean="0">
                <a:solidFill>
                  <a:srgbClr val="0A2F6E"/>
                </a:solidFill>
              </a:rPr>
              <a:t>in 23/24.</a:t>
            </a:r>
            <a:endParaRPr lang="en-US" sz="1200" dirty="0">
              <a:solidFill>
                <a:srgbClr val="0A2F6E"/>
              </a:solidFill>
            </a:endParaRPr>
          </a:p>
          <a:p>
            <a:endParaRPr lang="en-US" sz="1200" dirty="0">
              <a:solidFill>
                <a:srgbClr val="0A2F6E"/>
              </a:solidFill>
            </a:endParaRPr>
          </a:p>
          <a:p>
            <a:r>
              <a:rPr lang="en-US" sz="1200" dirty="0" smtClean="0">
                <a:solidFill>
                  <a:srgbClr val="0A2F6E"/>
                </a:solidFill>
              </a:rPr>
              <a:t>This is below the national average of 27.5%</a:t>
            </a:r>
            <a:r>
              <a:rPr lang="en-US" dirty="0"/>
              <a:t>	</a:t>
            </a:r>
            <a:endParaRPr lang="en-GB" sz="1200" dirty="0">
              <a:solidFill>
                <a:srgbClr val="0A2F6E"/>
              </a:solidFill>
            </a:endParaRPr>
          </a:p>
        </p:txBody>
      </p:sp>
      <p:sp>
        <p:nvSpPr>
          <p:cNvPr id="7" name="TextBox 6"/>
          <p:cNvSpPr txBox="1"/>
          <p:nvPr/>
        </p:nvSpPr>
        <p:spPr>
          <a:xfrm>
            <a:off x="4094186" y="1037427"/>
            <a:ext cx="3418151" cy="166199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Career Progression</a:t>
            </a:r>
          </a:p>
          <a:p>
            <a:r>
              <a:rPr lang="en-US" sz="1200" dirty="0">
                <a:solidFill>
                  <a:srgbClr val="0A2F6E"/>
                </a:solidFill>
              </a:rPr>
              <a:t>There is an increase of </a:t>
            </a:r>
            <a:r>
              <a:rPr lang="en-US" sz="1200" b="1" dirty="0" smtClean="0">
                <a:solidFill>
                  <a:srgbClr val="0A2F6E"/>
                </a:solidFill>
              </a:rPr>
              <a:t>11.77% </a:t>
            </a:r>
            <a:r>
              <a:rPr lang="en-US" sz="1200" dirty="0" smtClean="0">
                <a:solidFill>
                  <a:srgbClr val="0A2F6E"/>
                </a:solidFill>
              </a:rPr>
              <a:t>of </a:t>
            </a:r>
            <a:r>
              <a:rPr lang="en-US" sz="1200" dirty="0">
                <a:solidFill>
                  <a:srgbClr val="0A2F6E"/>
                </a:solidFill>
              </a:rPr>
              <a:t>BME staff that believe there is equal opportunity in career progression or promotion, in comparison to white staff, from </a:t>
            </a:r>
            <a:r>
              <a:rPr lang="en-US" sz="1200" b="1" dirty="0" smtClean="0">
                <a:solidFill>
                  <a:srgbClr val="0A2F6E"/>
                </a:solidFill>
              </a:rPr>
              <a:t>47.7%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58.8% </a:t>
            </a:r>
            <a:r>
              <a:rPr lang="en-US" sz="1200" dirty="0" smtClean="0">
                <a:solidFill>
                  <a:srgbClr val="0A2F6E"/>
                </a:solidFill>
              </a:rPr>
              <a:t>in 23/24. </a:t>
            </a:r>
            <a:endParaRPr lang="en-US" sz="1200" dirty="0">
              <a:solidFill>
                <a:srgbClr val="0A2F6E"/>
              </a:solidFill>
            </a:endParaRPr>
          </a:p>
          <a:p>
            <a:r>
              <a:rPr lang="en-US" sz="1200" dirty="0">
                <a:solidFill>
                  <a:srgbClr val="0A2F6E"/>
                </a:solidFill>
              </a:rPr>
              <a:t>As per the NHS England WRES report, the Trust performed better than </a:t>
            </a:r>
            <a:r>
              <a:rPr lang="en-US" sz="1200" dirty="0" smtClean="0">
                <a:solidFill>
                  <a:srgbClr val="0A2F6E"/>
                </a:solidFill>
              </a:rPr>
              <a:t>the national average of 46.7%.</a:t>
            </a:r>
            <a:r>
              <a:rPr lang="en-US" sz="1200" dirty="0">
                <a:solidFill>
                  <a:srgbClr val="FF0000"/>
                </a:solidFill>
              </a:rPr>
              <a:t>	</a:t>
            </a:r>
          </a:p>
        </p:txBody>
      </p:sp>
      <p:sp>
        <p:nvSpPr>
          <p:cNvPr id="8" name="TextBox 7"/>
          <p:cNvSpPr txBox="1"/>
          <p:nvPr/>
        </p:nvSpPr>
        <p:spPr>
          <a:xfrm>
            <a:off x="8414423" y="1209740"/>
            <a:ext cx="3418151" cy="2031325"/>
          </a:xfrm>
          <a:prstGeom prst="rect">
            <a:avLst/>
          </a:prstGeom>
          <a:solidFill>
            <a:srgbClr val="FF999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Disciplinary Processes</a:t>
            </a:r>
          </a:p>
          <a:p>
            <a:r>
              <a:rPr lang="en-US" sz="1200" dirty="0">
                <a:solidFill>
                  <a:srgbClr val="0A2F6E"/>
                </a:solidFill>
              </a:rPr>
              <a:t>There is </a:t>
            </a:r>
            <a:r>
              <a:rPr lang="en-US" sz="1200" dirty="0" smtClean="0">
                <a:solidFill>
                  <a:srgbClr val="0A2F6E"/>
                </a:solidFill>
              </a:rPr>
              <a:t>a </a:t>
            </a:r>
            <a:r>
              <a:rPr lang="en-US" sz="1200" dirty="0" smtClean="0">
                <a:solidFill>
                  <a:srgbClr val="0A2F6E"/>
                </a:solidFill>
              </a:rPr>
              <a:t>decline in </a:t>
            </a:r>
            <a:r>
              <a:rPr lang="en-US" sz="1200" dirty="0">
                <a:solidFill>
                  <a:srgbClr val="0A2F6E"/>
                </a:solidFill>
              </a:rPr>
              <a:t>the relative likelihood of BME staff entering the formal </a:t>
            </a:r>
            <a:r>
              <a:rPr lang="en-US" sz="1200" dirty="0" smtClean="0">
                <a:solidFill>
                  <a:srgbClr val="0A2F6E"/>
                </a:solidFill>
              </a:rPr>
              <a:t>disciplinary process from </a:t>
            </a:r>
            <a:r>
              <a:rPr lang="en-US" sz="1200" b="1" dirty="0" smtClean="0">
                <a:solidFill>
                  <a:srgbClr val="0A2F6E"/>
                </a:solidFill>
              </a:rPr>
              <a:t>0.00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1.82 </a:t>
            </a:r>
            <a:r>
              <a:rPr lang="en-US" sz="1200" dirty="0" smtClean="0">
                <a:solidFill>
                  <a:srgbClr val="0A2F6E"/>
                </a:solidFill>
              </a:rPr>
              <a:t>in 23/24. </a:t>
            </a:r>
          </a:p>
          <a:p>
            <a:endParaRPr lang="en-US" sz="1200" dirty="0" smtClean="0">
              <a:solidFill>
                <a:srgbClr val="0A2F6E"/>
              </a:solidFill>
            </a:endParaRPr>
          </a:p>
          <a:p>
            <a:r>
              <a:rPr lang="en-US" sz="1200" dirty="0" smtClean="0">
                <a:solidFill>
                  <a:srgbClr val="0A2F6E"/>
                </a:solidFill>
              </a:rPr>
              <a:t>It </a:t>
            </a:r>
            <a:r>
              <a:rPr lang="en-US" sz="1200" dirty="0">
                <a:solidFill>
                  <a:srgbClr val="0A2F6E"/>
                </a:solidFill>
              </a:rPr>
              <a:t>is important to note the context to this for QVH. In 22/23 there were no formal conduct cases for reference. In 23/24 there is a total of 9 cases. The difference in disparity is 0.006 vs 0.01 however this is auto calculated to </a:t>
            </a:r>
            <a:r>
              <a:rPr lang="en-US" sz="1200" dirty="0" smtClean="0">
                <a:solidFill>
                  <a:srgbClr val="0A2F6E"/>
                </a:solidFill>
              </a:rPr>
              <a:t>1.82</a:t>
            </a:r>
            <a:endParaRPr lang="en-US" sz="1200" dirty="0">
              <a:solidFill>
                <a:srgbClr val="FF0000"/>
              </a:solidFill>
            </a:endParaRPr>
          </a:p>
        </p:txBody>
      </p:sp>
      <p:sp>
        <p:nvSpPr>
          <p:cNvPr id="9" name="TextBox 8"/>
          <p:cNvSpPr txBox="1"/>
          <p:nvPr/>
        </p:nvSpPr>
        <p:spPr>
          <a:xfrm>
            <a:off x="228885" y="3148624"/>
            <a:ext cx="3441571"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173379"/>
                </a:solidFill>
              </a:rPr>
              <a:t>Discrimination</a:t>
            </a:r>
          </a:p>
          <a:p>
            <a:r>
              <a:rPr lang="en-US" sz="1200" dirty="0">
                <a:solidFill>
                  <a:srgbClr val="0A2F6E"/>
                </a:solidFill>
              </a:rPr>
              <a:t>There is a </a:t>
            </a:r>
            <a:r>
              <a:rPr lang="en-US" sz="1200" dirty="0" smtClean="0">
                <a:solidFill>
                  <a:srgbClr val="0A2F6E"/>
                </a:solidFill>
              </a:rPr>
              <a:t>decrease </a:t>
            </a:r>
            <a:r>
              <a:rPr lang="en-US" sz="1200" dirty="0">
                <a:solidFill>
                  <a:srgbClr val="0A2F6E"/>
                </a:solidFill>
              </a:rPr>
              <a:t>of </a:t>
            </a:r>
            <a:r>
              <a:rPr lang="en-US" sz="1200" b="1" dirty="0" smtClean="0">
                <a:solidFill>
                  <a:srgbClr val="0A2F6E"/>
                </a:solidFill>
              </a:rPr>
              <a:t>4.24% </a:t>
            </a:r>
            <a:r>
              <a:rPr lang="en-US" sz="1200" dirty="0">
                <a:solidFill>
                  <a:srgbClr val="0A2F6E"/>
                </a:solidFill>
              </a:rPr>
              <a:t>of BME staff that have personally experienced discrimination at work from manager/team leader or other colleagues. From </a:t>
            </a:r>
            <a:r>
              <a:rPr lang="en-US" sz="1200" b="1" dirty="0" smtClean="0">
                <a:solidFill>
                  <a:srgbClr val="0A2F6E"/>
                </a:solidFill>
              </a:rPr>
              <a:t>21.8%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17.5% </a:t>
            </a:r>
            <a:r>
              <a:rPr lang="en-US" sz="1200" dirty="0" smtClean="0">
                <a:solidFill>
                  <a:srgbClr val="0A2F6E"/>
                </a:solidFill>
              </a:rPr>
              <a:t>23/24.</a:t>
            </a:r>
            <a:endParaRPr lang="en-US" sz="1200" dirty="0">
              <a:solidFill>
                <a:srgbClr val="0A2F6E"/>
              </a:solidFill>
            </a:endParaRPr>
          </a:p>
          <a:p>
            <a:endParaRPr lang="en-US" sz="1200" dirty="0" smtClean="0">
              <a:solidFill>
                <a:srgbClr val="0A2F6E"/>
              </a:solidFill>
            </a:endParaRPr>
          </a:p>
          <a:p>
            <a:r>
              <a:rPr lang="en-US" sz="1200" dirty="0" smtClean="0">
                <a:solidFill>
                  <a:srgbClr val="0A2F6E"/>
                </a:solidFill>
              </a:rPr>
              <a:t>BME </a:t>
            </a:r>
            <a:r>
              <a:rPr lang="en-US" sz="1200" dirty="0">
                <a:solidFill>
                  <a:srgbClr val="0A2F6E"/>
                </a:solidFill>
              </a:rPr>
              <a:t>staff are over </a:t>
            </a:r>
            <a:r>
              <a:rPr lang="en-US" sz="1200" dirty="0" smtClean="0">
                <a:solidFill>
                  <a:srgbClr val="0A2F6E"/>
                </a:solidFill>
              </a:rPr>
              <a:t>4 times as </a:t>
            </a:r>
            <a:r>
              <a:rPr lang="en-US" sz="1200" dirty="0">
                <a:solidFill>
                  <a:srgbClr val="0A2F6E"/>
                </a:solidFill>
              </a:rPr>
              <a:t>likely to experience discrimination compared to white staff, </a:t>
            </a:r>
            <a:r>
              <a:rPr lang="en-US" sz="1200" b="1" dirty="0" smtClean="0">
                <a:solidFill>
                  <a:srgbClr val="0A2F6E"/>
                </a:solidFill>
              </a:rPr>
              <a:t>17.5% </a:t>
            </a:r>
            <a:r>
              <a:rPr lang="en-US" sz="1200" dirty="0">
                <a:solidFill>
                  <a:srgbClr val="0A2F6E"/>
                </a:solidFill>
              </a:rPr>
              <a:t>compared to </a:t>
            </a:r>
            <a:r>
              <a:rPr lang="en-US" sz="1200" b="1" dirty="0" smtClean="0">
                <a:solidFill>
                  <a:srgbClr val="0A2F6E"/>
                </a:solidFill>
              </a:rPr>
              <a:t>4.0% </a:t>
            </a:r>
            <a:r>
              <a:rPr lang="en-US" sz="1200" b="1" dirty="0">
                <a:solidFill>
                  <a:srgbClr val="0A2F6E"/>
                </a:solidFill>
              </a:rPr>
              <a:t>.</a:t>
            </a:r>
            <a:endParaRPr lang="en-US" sz="1200" dirty="0">
              <a:solidFill>
                <a:srgbClr val="0A2F6E"/>
              </a:solidFill>
            </a:endParaRPr>
          </a:p>
          <a:p>
            <a:endParaRPr lang="en-US" sz="1200" dirty="0" smtClean="0">
              <a:solidFill>
                <a:srgbClr val="0A2F6E"/>
              </a:solidFill>
            </a:endParaRPr>
          </a:p>
          <a:p>
            <a:r>
              <a:rPr lang="en-US" sz="1200" dirty="0" smtClean="0">
                <a:solidFill>
                  <a:srgbClr val="0A2F6E"/>
                </a:solidFill>
              </a:rPr>
              <a:t>As </a:t>
            </a:r>
            <a:r>
              <a:rPr lang="en-US" sz="1200" dirty="0">
                <a:solidFill>
                  <a:srgbClr val="0A2F6E"/>
                </a:solidFill>
              </a:rPr>
              <a:t>per the NHS England WRES report, the Trust performed </a:t>
            </a:r>
            <a:r>
              <a:rPr lang="en-US" sz="1200" dirty="0" smtClean="0">
                <a:solidFill>
                  <a:srgbClr val="0A2F6E"/>
                </a:solidFill>
              </a:rPr>
              <a:t>worse </a:t>
            </a:r>
            <a:r>
              <a:rPr lang="en-US" sz="1200" dirty="0">
                <a:solidFill>
                  <a:srgbClr val="0A2F6E"/>
                </a:solidFill>
              </a:rPr>
              <a:t>than the national average of </a:t>
            </a:r>
            <a:r>
              <a:rPr lang="en-US" sz="1200" dirty="0" smtClean="0">
                <a:solidFill>
                  <a:srgbClr val="0A2F6E"/>
                </a:solidFill>
              </a:rPr>
              <a:t>16.4%.</a:t>
            </a:r>
            <a:endParaRPr lang="en-GB" sz="1200" dirty="0">
              <a:solidFill>
                <a:srgbClr val="173379"/>
              </a:solidFill>
            </a:endParaRPr>
          </a:p>
        </p:txBody>
      </p:sp>
      <p:sp>
        <p:nvSpPr>
          <p:cNvPr id="10" name="TextBox 9"/>
          <p:cNvSpPr txBox="1"/>
          <p:nvPr/>
        </p:nvSpPr>
        <p:spPr>
          <a:xfrm>
            <a:off x="4094185" y="2947456"/>
            <a:ext cx="3418151"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173379"/>
                </a:solidFill>
              </a:rPr>
              <a:t>Accessing CPD and Non-Mandatory Training</a:t>
            </a:r>
          </a:p>
          <a:p>
            <a:endParaRPr lang="en-US" sz="1200" dirty="0" smtClean="0">
              <a:solidFill>
                <a:srgbClr val="002060"/>
              </a:solidFill>
            </a:endParaRPr>
          </a:p>
          <a:p>
            <a:r>
              <a:rPr lang="en-US" sz="1200" dirty="0" smtClean="0">
                <a:solidFill>
                  <a:srgbClr val="002060"/>
                </a:solidFill>
              </a:rPr>
              <a:t>The </a:t>
            </a:r>
            <a:r>
              <a:rPr lang="en-US" sz="1200" dirty="0">
                <a:solidFill>
                  <a:srgbClr val="002060"/>
                </a:solidFill>
              </a:rPr>
              <a:t>Trust has achieved equal access to non mandatory training and CPD for 23/24. </a:t>
            </a:r>
            <a:endParaRPr lang="en-US" dirty="0"/>
          </a:p>
        </p:txBody>
      </p:sp>
      <p:sp>
        <p:nvSpPr>
          <p:cNvPr id="11" name="TextBox 10"/>
          <p:cNvSpPr txBox="1"/>
          <p:nvPr/>
        </p:nvSpPr>
        <p:spPr>
          <a:xfrm>
            <a:off x="8402714" y="4903240"/>
            <a:ext cx="3441571" cy="1846659"/>
          </a:xfrm>
          <a:prstGeom prst="rect">
            <a:avLst/>
          </a:prstGeom>
          <a:solidFill>
            <a:srgbClr val="FF9999"/>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173379"/>
                </a:solidFill>
              </a:rPr>
              <a:t>Board Representation</a:t>
            </a:r>
          </a:p>
          <a:p>
            <a:r>
              <a:rPr lang="en-US" sz="1200" dirty="0">
                <a:solidFill>
                  <a:srgbClr val="0A2F6E"/>
                </a:solidFill>
              </a:rPr>
              <a:t>The </a:t>
            </a:r>
            <a:r>
              <a:rPr lang="en-US" sz="1200" dirty="0" smtClean="0">
                <a:solidFill>
                  <a:srgbClr val="0A2F6E"/>
                </a:solidFill>
              </a:rPr>
              <a:t>difference between the board's membership and the Trust Workforce has fallen by 9.20% in 23/24 to </a:t>
            </a:r>
            <a:r>
              <a:rPr lang="en-US" sz="1200" b="1" dirty="0" smtClean="0">
                <a:solidFill>
                  <a:srgbClr val="0A2F6E"/>
                </a:solidFill>
              </a:rPr>
              <a:t>-21.0%</a:t>
            </a:r>
            <a:r>
              <a:rPr lang="en-US" sz="1200" dirty="0" smtClean="0">
                <a:solidFill>
                  <a:srgbClr val="0A2F6E"/>
                </a:solidFill>
              </a:rPr>
              <a:t>. None of the Trust’s board are from a BME background.</a:t>
            </a:r>
          </a:p>
          <a:p>
            <a:r>
              <a:rPr lang="en-US" sz="1200" dirty="0" smtClean="0">
                <a:solidFill>
                  <a:srgbClr val="0A2F6E"/>
                </a:solidFill>
              </a:rPr>
              <a:t> </a:t>
            </a:r>
            <a:endParaRPr lang="en-US" sz="1200" dirty="0">
              <a:solidFill>
                <a:srgbClr val="0A2F6E"/>
              </a:solidFill>
            </a:endParaRPr>
          </a:p>
          <a:p>
            <a:r>
              <a:rPr lang="en-US" sz="1200" dirty="0" smtClean="0">
                <a:solidFill>
                  <a:srgbClr val="0A2F6E"/>
                </a:solidFill>
              </a:rPr>
              <a:t>As </a:t>
            </a:r>
            <a:r>
              <a:rPr lang="en-US" sz="1200" dirty="0">
                <a:solidFill>
                  <a:srgbClr val="0A2F6E"/>
                </a:solidFill>
              </a:rPr>
              <a:t>per the NHS England WRES report, The Trust </a:t>
            </a:r>
            <a:r>
              <a:rPr lang="en-US" sz="1200" dirty="0" smtClean="0">
                <a:solidFill>
                  <a:srgbClr val="0A2F6E"/>
                </a:solidFill>
              </a:rPr>
              <a:t>performed </a:t>
            </a:r>
            <a:r>
              <a:rPr lang="en-US" sz="1200" dirty="0" smtClean="0">
                <a:solidFill>
                  <a:srgbClr val="0A2F6E"/>
                </a:solidFill>
              </a:rPr>
              <a:t>worse than the national average of 15.6%.</a:t>
            </a:r>
            <a:endParaRPr lang="en-GB" sz="1200" dirty="0">
              <a:solidFill>
                <a:srgbClr val="0A2F6E"/>
              </a:solidFill>
            </a:endParaRPr>
          </a:p>
        </p:txBody>
      </p:sp>
    </p:spTree>
    <p:extLst>
      <p:ext uri="{BB962C8B-B14F-4D97-AF65-F5344CB8AC3E}">
        <p14:creationId xmlns:p14="http://schemas.microsoft.com/office/powerpoint/2010/main" val="195623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535" y="924741"/>
            <a:ext cx="11225348" cy="1292662"/>
          </a:xfrm>
          <a:prstGeom prst="rect">
            <a:avLst/>
          </a:prstGeom>
          <a:noFill/>
        </p:spPr>
        <p:txBody>
          <a:bodyPr wrap="square" rtlCol="0">
            <a:spAutoFit/>
          </a:bodyPr>
          <a:lstStyle/>
          <a:p>
            <a:r>
              <a:rPr lang="en-GB" sz="1200" dirty="0" smtClean="0">
                <a:solidFill>
                  <a:srgbClr val="173379"/>
                </a:solidFill>
              </a:rPr>
              <a:t>WRES Indicator 1</a:t>
            </a:r>
          </a:p>
          <a:p>
            <a:r>
              <a:rPr lang="en-GB" sz="2400" b="1" dirty="0" smtClean="0">
                <a:solidFill>
                  <a:srgbClr val="173379"/>
                </a:solidFill>
              </a:rPr>
              <a:t>Workforce Representation</a:t>
            </a:r>
          </a:p>
          <a:p>
            <a:endParaRPr lang="en-GB" sz="2400" b="1" dirty="0" smtClean="0">
              <a:solidFill>
                <a:srgbClr val="173379"/>
              </a:solidFill>
            </a:endParaRPr>
          </a:p>
          <a:p>
            <a:endParaRPr lang="en-US" dirty="0" smtClean="0">
              <a:solidFill>
                <a:srgbClr val="0A2F6E"/>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456465862"/>
              </p:ext>
            </p:extLst>
          </p:nvPr>
        </p:nvGraphicFramePr>
        <p:xfrm>
          <a:off x="278266" y="1787071"/>
          <a:ext cx="5953125" cy="1533525"/>
        </p:xfrm>
        <a:graphic>
          <a:graphicData uri="http://schemas.openxmlformats.org/presentationml/2006/ole">
            <mc:AlternateContent xmlns:mc="http://schemas.openxmlformats.org/markup-compatibility/2006">
              <mc:Choice xmlns:v="urn:schemas-microsoft-com:vml" Requires="v">
                <p:oleObj spid="_x0000_s13364" name="Worksheet" r:id="rId3" imgW="5953143" imgH="1533667" progId="Excel.Sheet.12">
                  <p:embed/>
                </p:oleObj>
              </mc:Choice>
              <mc:Fallback>
                <p:oleObj name="Worksheet" r:id="rId3" imgW="5953143" imgH="1533667" progId="Excel.Sheet.12">
                  <p:embed/>
                  <p:pic>
                    <p:nvPicPr>
                      <p:cNvPr id="0" name=""/>
                      <p:cNvPicPr/>
                      <p:nvPr/>
                    </p:nvPicPr>
                    <p:blipFill>
                      <a:blip r:embed="rId4"/>
                      <a:stretch>
                        <a:fillRect/>
                      </a:stretch>
                    </p:blipFill>
                    <p:spPr>
                      <a:xfrm>
                        <a:off x="278266" y="1787071"/>
                        <a:ext cx="5953125" cy="1533525"/>
                      </a:xfrm>
                      <a:prstGeom prst="rect">
                        <a:avLst/>
                      </a:prstGeom>
                    </p:spPr>
                  </p:pic>
                </p:oleObj>
              </mc:Fallback>
            </mc:AlternateContent>
          </a:graphicData>
        </a:graphic>
      </p:graphicFrame>
      <p:graphicFrame>
        <p:nvGraphicFramePr>
          <p:cNvPr id="10" name="Chart 9"/>
          <p:cNvGraphicFramePr>
            <a:graphicFrameLocks/>
          </p:cNvGraphicFramePr>
          <p:nvPr>
            <p:extLst>
              <p:ext uri="{D42A27DB-BD31-4B8C-83A1-F6EECF244321}">
                <p14:modId xmlns:p14="http://schemas.microsoft.com/office/powerpoint/2010/main" val="3851342496"/>
              </p:ext>
            </p:extLst>
          </p:nvPr>
        </p:nvGraphicFramePr>
        <p:xfrm>
          <a:off x="278266" y="372291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975517706"/>
              </p:ext>
            </p:extLst>
          </p:nvPr>
        </p:nvGraphicFramePr>
        <p:xfrm>
          <a:off x="6852883" y="14859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5146622" y="4710793"/>
            <a:ext cx="6702478" cy="1200329"/>
          </a:xfrm>
          <a:prstGeom prst="rect">
            <a:avLst/>
          </a:prstGeom>
          <a:noFill/>
        </p:spPr>
        <p:txBody>
          <a:bodyPr wrap="square" rtlCol="0">
            <a:spAutoFit/>
          </a:bodyPr>
          <a:lstStyle/>
          <a:p>
            <a:r>
              <a:rPr lang="en-US" sz="1200" dirty="0">
                <a:solidFill>
                  <a:srgbClr val="0A2F6E"/>
                </a:solidFill>
              </a:rPr>
              <a:t>The overall headcount for the Trust is </a:t>
            </a:r>
            <a:r>
              <a:rPr lang="en-US" sz="1200" b="1" dirty="0" smtClean="0">
                <a:solidFill>
                  <a:srgbClr val="0A2F6E"/>
                </a:solidFill>
              </a:rPr>
              <a:t>1181</a:t>
            </a:r>
            <a:r>
              <a:rPr lang="en-US" sz="1200" dirty="0" smtClean="0">
                <a:solidFill>
                  <a:srgbClr val="0A2F6E"/>
                </a:solidFill>
              </a:rPr>
              <a:t>. </a:t>
            </a:r>
            <a:r>
              <a:rPr lang="en-US" sz="1200" dirty="0">
                <a:solidFill>
                  <a:srgbClr val="0A2F6E"/>
                </a:solidFill>
              </a:rPr>
              <a:t>This has increased between </a:t>
            </a:r>
            <a:r>
              <a:rPr lang="en-US" sz="1200" dirty="0" smtClean="0">
                <a:solidFill>
                  <a:srgbClr val="0A2F6E"/>
                </a:solidFill>
              </a:rPr>
              <a:t>2023 </a:t>
            </a:r>
            <a:r>
              <a:rPr lang="en-US" sz="1200" dirty="0">
                <a:solidFill>
                  <a:srgbClr val="0A2F6E"/>
                </a:solidFill>
              </a:rPr>
              <a:t>and </a:t>
            </a:r>
            <a:r>
              <a:rPr lang="en-US" sz="1200" dirty="0" smtClean="0">
                <a:solidFill>
                  <a:srgbClr val="0A2F6E"/>
                </a:solidFill>
              </a:rPr>
              <a:t>2024 </a:t>
            </a:r>
            <a:r>
              <a:rPr lang="en-US" sz="1200" dirty="0">
                <a:solidFill>
                  <a:srgbClr val="0A2F6E"/>
                </a:solidFill>
              </a:rPr>
              <a:t>with the number of staff declaring as BME increasing to </a:t>
            </a:r>
            <a:r>
              <a:rPr lang="en-US" sz="1200" b="1" dirty="0" smtClean="0">
                <a:solidFill>
                  <a:srgbClr val="0A2F6E"/>
                </a:solidFill>
              </a:rPr>
              <a:t>251 (21.25%), </a:t>
            </a:r>
            <a:r>
              <a:rPr lang="en-US" sz="1200" dirty="0" smtClean="0">
                <a:solidFill>
                  <a:srgbClr val="0A2F6E"/>
                </a:solidFill>
              </a:rPr>
              <a:t>an </a:t>
            </a:r>
            <a:r>
              <a:rPr lang="en-US" sz="1200" dirty="0">
                <a:solidFill>
                  <a:srgbClr val="0A2F6E"/>
                </a:solidFill>
              </a:rPr>
              <a:t>additional </a:t>
            </a:r>
            <a:r>
              <a:rPr lang="en-US" sz="1200" b="1" dirty="0" smtClean="0">
                <a:solidFill>
                  <a:srgbClr val="0A2F6E"/>
                </a:solidFill>
              </a:rPr>
              <a:t>31 </a:t>
            </a:r>
            <a:r>
              <a:rPr lang="en-US" sz="1200" dirty="0">
                <a:solidFill>
                  <a:srgbClr val="0A2F6E"/>
                </a:solidFill>
              </a:rPr>
              <a:t>people. The Data </a:t>
            </a:r>
            <a:r>
              <a:rPr lang="en-US" sz="1200" dirty="0" smtClean="0">
                <a:solidFill>
                  <a:srgbClr val="0A2F6E"/>
                </a:solidFill>
              </a:rPr>
              <a:t>shows </a:t>
            </a:r>
            <a:r>
              <a:rPr lang="en-US" sz="1200" dirty="0">
                <a:solidFill>
                  <a:srgbClr val="0A2F6E"/>
                </a:solidFill>
              </a:rPr>
              <a:t>the percentage of BME staff at the Trust continues to increase, growing by </a:t>
            </a:r>
            <a:r>
              <a:rPr lang="en-US" sz="1200" dirty="0" smtClean="0">
                <a:solidFill>
                  <a:srgbClr val="0A2F6E"/>
                </a:solidFill>
              </a:rPr>
              <a:t>1.75% </a:t>
            </a:r>
            <a:r>
              <a:rPr lang="en-US" sz="1200" dirty="0">
                <a:solidFill>
                  <a:srgbClr val="0A2F6E"/>
                </a:solidFill>
              </a:rPr>
              <a:t>in the last year.</a:t>
            </a:r>
          </a:p>
          <a:p>
            <a:endParaRPr lang="en-US" sz="1200" dirty="0" smtClean="0">
              <a:solidFill>
                <a:srgbClr val="0A2F6E"/>
              </a:solidFill>
            </a:endParaRPr>
          </a:p>
          <a:p>
            <a:r>
              <a:rPr lang="en-US" sz="1200" dirty="0" smtClean="0">
                <a:solidFill>
                  <a:srgbClr val="0A2F6E"/>
                </a:solidFill>
              </a:rPr>
              <a:t>There </a:t>
            </a:r>
            <a:r>
              <a:rPr lang="en-US" sz="1200" dirty="0">
                <a:solidFill>
                  <a:srgbClr val="0A2F6E"/>
                </a:solidFill>
              </a:rPr>
              <a:t>has also been </a:t>
            </a:r>
            <a:r>
              <a:rPr lang="en-US" sz="1200" dirty="0" smtClean="0">
                <a:solidFill>
                  <a:srgbClr val="0A2F6E"/>
                </a:solidFill>
              </a:rPr>
              <a:t>a decrease </a:t>
            </a:r>
            <a:r>
              <a:rPr lang="en-US" sz="1200" dirty="0">
                <a:solidFill>
                  <a:srgbClr val="0A2F6E"/>
                </a:solidFill>
              </a:rPr>
              <a:t>in the proportion of </a:t>
            </a:r>
            <a:r>
              <a:rPr lang="en-US" sz="1200" dirty="0" smtClean="0">
                <a:solidFill>
                  <a:srgbClr val="0A2F6E"/>
                </a:solidFill>
              </a:rPr>
              <a:t>staff </a:t>
            </a:r>
            <a:r>
              <a:rPr lang="en-US" sz="1200" dirty="0">
                <a:solidFill>
                  <a:srgbClr val="0A2F6E"/>
                </a:solidFill>
              </a:rPr>
              <a:t>who have not declared their ethnicity (unknown), which is now at </a:t>
            </a:r>
            <a:r>
              <a:rPr lang="en-US" sz="1200" b="1" dirty="0" smtClean="0">
                <a:solidFill>
                  <a:srgbClr val="0A2F6E"/>
                </a:solidFill>
              </a:rPr>
              <a:t>15 (1.27%)</a:t>
            </a:r>
            <a:r>
              <a:rPr lang="en-US" sz="1200" dirty="0" smtClean="0">
                <a:solidFill>
                  <a:srgbClr val="0A2F6E"/>
                </a:solidFill>
              </a:rPr>
              <a:t>. </a:t>
            </a:r>
            <a:endParaRPr lang="en-GB" sz="1200" dirty="0">
              <a:solidFill>
                <a:srgbClr val="0A2F6E"/>
              </a:solidFill>
            </a:endParaRPr>
          </a:p>
        </p:txBody>
      </p:sp>
      <p:sp>
        <p:nvSpPr>
          <p:cNvPr id="13" name="TextBox 12"/>
          <p:cNvSpPr txBox="1"/>
          <p:nvPr/>
        </p:nvSpPr>
        <p:spPr>
          <a:xfrm>
            <a:off x="9459141" y="5898696"/>
            <a:ext cx="258763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Workforce Race Equality Standard 2023</a:t>
            </a:r>
          </a:p>
          <a:p>
            <a:endParaRPr lang="en-GB" sz="1000" dirty="0" smtClean="0"/>
          </a:p>
          <a:p>
            <a:pPr algn="r"/>
            <a:r>
              <a:rPr lang="en-GB" sz="1000" dirty="0" smtClean="0"/>
              <a:t>National Average</a:t>
            </a:r>
          </a:p>
          <a:p>
            <a:pPr algn="r"/>
            <a:r>
              <a:rPr lang="en-GB" sz="1000" dirty="0" smtClean="0"/>
              <a:t>BME: 26.4%</a:t>
            </a:r>
          </a:p>
          <a:p>
            <a:pPr algn="r"/>
            <a:r>
              <a:rPr lang="en-GB" sz="1000" dirty="0" smtClean="0"/>
              <a:t>Non-BME: 73.6%</a:t>
            </a:r>
            <a:endParaRPr lang="en-GB" sz="1000" dirty="0"/>
          </a:p>
        </p:txBody>
      </p:sp>
    </p:spTree>
    <p:extLst>
      <p:ext uri="{BB962C8B-B14F-4D97-AF65-F5344CB8AC3E}">
        <p14:creationId xmlns:p14="http://schemas.microsoft.com/office/powerpoint/2010/main" val="2083598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32404</TotalTime>
  <Words>4744</Words>
  <Application>Microsoft Office PowerPoint</Application>
  <PresentationFormat>Widescreen</PresentationFormat>
  <Paragraphs>380</Paragraphs>
  <Slides>22</Slides>
  <Notes>0</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2</vt:i4>
      </vt:variant>
      <vt:variant>
        <vt:lpstr>Slide Titles</vt:lpstr>
      </vt:variant>
      <vt:variant>
        <vt:i4>22</vt:i4>
      </vt:variant>
    </vt:vector>
  </HeadingPairs>
  <TitlesOfParts>
    <vt:vector size="36" baseType="lpstr">
      <vt:lpstr>Arial</vt:lpstr>
      <vt:lpstr>Calibri</vt:lpstr>
      <vt:lpstr>Calibri Light</vt:lpstr>
      <vt:lpstr>Frutiger 45 Light</vt:lpstr>
      <vt:lpstr>Frutiger 65 Bold</vt:lpstr>
      <vt:lpstr>ヒラギノ角ゴ Pro W3</vt:lpstr>
      <vt:lpstr>2_Office Theme</vt:lpstr>
      <vt:lpstr>1_Office Theme</vt:lpstr>
      <vt:lpstr>4_Office Theme</vt:lpstr>
      <vt:lpstr>3_Office Theme</vt:lpstr>
      <vt:lpstr>5_Office Theme</vt:lpstr>
      <vt:lpstr>Office Theme</vt:lpstr>
      <vt:lpstr>Worksheet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Blackpool Teaching Hospitals NHSFT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 104, 78 and 52 week, cancer, late tertiary referrals and diagnostics</dc:title>
  <dc:creator>Morrison-McCabe Shane</dc:creator>
  <cp:lastModifiedBy>Edmunds Helen</cp:lastModifiedBy>
  <cp:revision>237</cp:revision>
  <cp:lastPrinted>2024-04-18T16:09:53Z</cp:lastPrinted>
  <dcterms:created xsi:type="dcterms:W3CDTF">2022-09-30T14:51:04Z</dcterms:created>
  <dcterms:modified xsi:type="dcterms:W3CDTF">2024-05-24T16:05:59Z</dcterms:modified>
</cp:coreProperties>
</file>